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92" r:id="rId10"/>
    <p:sldId id="265" r:id="rId11"/>
    <p:sldId id="266" r:id="rId12"/>
    <p:sldId id="267" r:id="rId13"/>
    <p:sldId id="301" r:id="rId14"/>
    <p:sldId id="302" r:id="rId15"/>
    <p:sldId id="303" r:id="rId16"/>
    <p:sldId id="304" r:id="rId17"/>
    <p:sldId id="305" r:id="rId18"/>
    <p:sldId id="299" r:id="rId19"/>
    <p:sldId id="268" r:id="rId20"/>
    <p:sldId id="269" r:id="rId21"/>
    <p:sldId id="306" r:id="rId22"/>
    <p:sldId id="270" r:id="rId23"/>
    <p:sldId id="271" r:id="rId24"/>
    <p:sldId id="293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97" r:id="rId37"/>
    <p:sldId id="298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6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1E40-5454-42E3-A7D6-AEBBC4EECC17}" type="datetimeFigureOut">
              <a:rPr lang="en-ID" smtClean="0"/>
              <a:t>28/03/2018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EAE-1DF2-4303-A60B-001D9EEC128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317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1E40-5454-42E3-A7D6-AEBBC4EECC17}" type="datetimeFigureOut">
              <a:rPr lang="en-ID" smtClean="0"/>
              <a:t>28/03/2018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EAE-1DF2-4303-A60B-001D9EEC128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1971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1E40-5454-42E3-A7D6-AEBBC4EECC17}" type="datetimeFigureOut">
              <a:rPr lang="en-ID" smtClean="0"/>
              <a:t>28/03/2018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EAE-1DF2-4303-A60B-001D9EEC128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37811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1E40-5454-42E3-A7D6-AEBBC4EECC17}" type="datetimeFigureOut">
              <a:rPr lang="en-ID" smtClean="0"/>
              <a:t>28/03/2018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EAE-1DF2-4303-A60B-001D9EEC128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706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1E40-5454-42E3-A7D6-AEBBC4EECC17}" type="datetimeFigureOut">
              <a:rPr lang="en-ID" smtClean="0"/>
              <a:t>28/03/2018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EAE-1DF2-4303-A60B-001D9EEC128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194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1E40-5454-42E3-A7D6-AEBBC4EECC17}" type="datetimeFigureOut">
              <a:rPr lang="en-ID" smtClean="0"/>
              <a:t>28/03/2018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EAE-1DF2-4303-A60B-001D9EEC128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7013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1E40-5454-42E3-A7D6-AEBBC4EECC17}" type="datetimeFigureOut">
              <a:rPr lang="en-ID" smtClean="0"/>
              <a:t>28/03/2018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EAE-1DF2-4303-A60B-001D9EEC128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76665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1E40-5454-42E3-A7D6-AEBBC4EECC17}" type="datetimeFigureOut">
              <a:rPr lang="en-ID" smtClean="0"/>
              <a:t>28/03/2018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EAE-1DF2-4303-A60B-001D9EEC128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592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1E40-5454-42E3-A7D6-AEBBC4EECC17}" type="datetimeFigureOut">
              <a:rPr lang="en-ID" smtClean="0"/>
              <a:t>28/03/2018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EAE-1DF2-4303-A60B-001D9EEC128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5613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1E40-5454-42E3-A7D6-AEBBC4EECC17}" type="datetimeFigureOut">
              <a:rPr lang="en-ID" smtClean="0"/>
              <a:t>28/03/2018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EAE-1DF2-4303-A60B-001D9EEC128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58051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1E40-5454-42E3-A7D6-AEBBC4EECC17}" type="datetimeFigureOut">
              <a:rPr lang="en-ID" smtClean="0"/>
              <a:t>28/03/2018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EAE-1DF2-4303-A60B-001D9EEC128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40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71E40-5454-42E3-A7D6-AEBBC4EECC17}" type="datetimeFigureOut">
              <a:rPr lang="en-ID" smtClean="0"/>
              <a:t>28/03/2018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4BEAE-1DF2-4303-A60B-001D9EEC128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980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2.png"/><Relationship Id="rId7" Type="http://schemas.openxmlformats.org/officeDocument/2006/relationships/image" Target="../media/image4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4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500.png"/><Relationship Id="rId4" Type="http://schemas.openxmlformats.org/officeDocument/2006/relationships/image" Target="../media/image49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.png"/><Relationship Id="rId7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.png"/><Relationship Id="rId7" Type="http://schemas.openxmlformats.org/officeDocument/2006/relationships/image" Target="../media/image6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2.png"/><Relationship Id="rId7" Type="http://schemas.openxmlformats.org/officeDocument/2006/relationships/image" Target="../media/image7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2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2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3" Type="http://schemas.openxmlformats.org/officeDocument/2006/relationships/image" Target="../media/image2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" Type="http://schemas.openxmlformats.org/officeDocument/2006/relationships/image" Target="../media/image1.png"/><Relationship Id="rId16" Type="http://schemas.openxmlformats.org/officeDocument/2006/relationships/image" Target="../media/image108.pn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19" Type="http://schemas.openxmlformats.org/officeDocument/2006/relationships/image" Target="../media/image111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image" Target="../media/image1.png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5" Type="http://schemas.openxmlformats.org/officeDocument/2006/relationships/image" Target="../media/image12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2.png"/><Relationship Id="rId7" Type="http://schemas.openxmlformats.org/officeDocument/2006/relationships/image" Target="../media/image1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2.png"/><Relationship Id="rId3" Type="http://schemas.openxmlformats.org/officeDocument/2006/relationships/image" Target="../media/image2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Relationship Id="rId14" Type="http://schemas.openxmlformats.org/officeDocument/2006/relationships/image" Target="../media/image1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2.png"/><Relationship Id="rId7" Type="http://schemas.openxmlformats.org/officeDocument/2006/relationships/image" Target="../media/image1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10" Type="http://schemas.openxmlformats.org/officeDocument/2006/relationships/image" Target="../media/image153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01003" y="1678675"/>
            <a:ext cx="10276764" cy="2661313"/>
          </a:xfrm>
          <a:prstGeom prst="roundRect">
            <a:avLst/>
          </a:prstGeom>
          <a:solidFill>
            <a:schemeClr val="bg2">
              <a:alpha val="50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en-US" sz="3200" b="1" dirty="0" smtClean="0">
                <a:solidFill>
                  <a:srgbClr val="C00000"/>
                </a:solidFill>
                <a:latin typeface="OCR A Extended" panose="02010509020102010303" pitchFamily="50" charset="0"/>
              </a:rPr>
              <a:t>DISTRIBUSI PEUBAH ACAK GABUNGAN</a:t>
            </a:r>
          </a:p>
          <a:p>
            <a:pPr algn="ctr">
              <a:lnSpc>
                <a:spcPct val="150000"/>
              </a:lnSpc>
            </a:pPr>
            <a:r>
              <a:rPr lang="en-US" altLang="en-US" sz="3200" b="1" dirty="0" smtClean="0">
                <a:solidFill>
                  <a:srgbClr val="C00000"/>
                </a:solidFill>
                <a:latin typeface="OCR A Extended" panose="02010509020102010303" pitchFamily="50" charset="0"/>
              </a:rPr>
              <a:t>(JOINT RANDOM VARIABLE DISTRIBUTION)</a:t>
            </a:r>
          </a:p>
        </p:txBody>
      </p:sp>
    </p:spTree>
    <p:extLst>
      <p:ext uri="{BB962C8B-B14F-4D97-AF65-F5344CB8AC3E}">
        <p14:creationId xmlns:p14="http://schemas.microsoft.com/office/powerpoint/2010/main" val="318129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10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250" y="35170"/>
            <a:ext cx="758806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PEUBAH ACAK SALING BEBAS (INDEPENDENT)</a:t>
            </a:r>
            <a:endParaRPr lang="en-US" sz="4000" b="1" cap="none" spc="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1038" y="1092960"/>
                <a:ext cx="11901609" cy="5320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Definisi:</a:t>
                </a:r>
              </a:p>
              <a:p>
                <a:pPr marL="290513" indent="-290513" algn="just">
                  <a:lnSpc>
                    <a:spcPct val="150000"/>
                  </a:lnSpc>
                  <a:buAutoNum type="arabicPeriod"/>
                </a:pP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Jika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X 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Y 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adalah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dua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peubah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acak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diskrit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dengan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Masa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Peluang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Gabungan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/ Joint PMF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D" sz="1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  <a:cs typeface="Times New Roman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ctrlPr>
                          <a:rPr lang="en-US" sz="1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1900" b="0" i="1" smtClean="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19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PMF marginal 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untuk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peubah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acak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“X” 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“Y” 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ialah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D" sz="1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b="0" i="1" smtClean="0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</m:sub>
                    </m:sSub>
                    <m:r>
                      <a:rPr lang="en-US" sz="1900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19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1900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D" sz="19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900" i="1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19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19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maka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“X” 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“Y” 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dikatakan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dua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peubah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acak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yang 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saling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bebas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apabila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D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𝑿𝒀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𝒚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D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𝑿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)∙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D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ID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𝒀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𝒚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290513" indent="-290513" algn="just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en-US" sz="1900" dirty="0" err="1">
                    <a:latin typeface="Times New Roman" pitchFamily="18" charset="0"/>
                    <a:cs typeface="Times New Roman" pitchFamily="18" charset="0"/>
                  </a:rPr>
                  <a:t>Jika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 X </a:t>
                </a:r>
                <a:r>
                  <a:rPr lang="en-US" sz="1900" dirty="0" err="1"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 Y </a:t>
                </a:r>
                <a:r>
                  <a:rPr lang="en-US" sz="1900" dirty="0" err="1">
                    <a:latin typeface="Times New Roman" pitchFamily="18" charset="0"/>
                    <a:cs typeface="Times New Roman" pitchFamily="18" charset="0"/>
                  </a:rPr>
                  <a:t>adalah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err="1">
                    <a:latin typeface="Times New Roman" pitchFamily="18" charset="0"/>
                    <a:cs typeface="Times New Roman" pitchFamily="18" charset="0"/>
                  </a:rPr>
                  <a:t>dua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err="1">
                    <a:latin typeface="Times New Roman" pitchFamily="18" charset="0"/>
                    <a:cs typeface="Times New Roman" pitchFamily="18" charset="0"/>
                  </a:rPr>
                  <a:t>peubah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err="1">
                    <a:latin typeface="Times New Roman" pitchFamily="18" charset="0"/>
                    <a:cs typeface="Times New Roman" pitchFamily="18" charset="0"/>
                  </a:rPr>
                  <a:t>acak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kontinu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err="1">
                    <a:latin typeface="Times New Roman" pitchFamily="18" charset="0"/>
                    <a:cs typeface="Times New Roman" pitchFamily="18" charset="0"/>
                  </a:rPr>
                  <a:t>dengan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err="1"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Padat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err="1">
                    <a:latin typeface="Times New Roman" pitchFamily="18" charset="0"/>
                    <a:cs typeface="Times New Roman" pitchFamily="18" charset="0"/>
                  </a:rPr>
                  <a:t>Peluang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err="1">
                    <a:latin typeface="Times New Roman" pitchFamily="18" charset="0"/>
                    <a:cs typeface="Times New Roman" pitchFamily="18" charset="0"/>
                  </a:rPr>
                  <a:t>Gabungan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 / Joint 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PDF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900" i="1">
                            <a:latin typeface="Cambria Math"/>
                            <a:cs typeface="Times New Roman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ctrlPr>
                          <a:rPr lang="en-US" sz="19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19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1900" i="1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19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err="1"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PDF 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marginal </a:t>
                </a:r>
                <a:r>
                  <a:rPr lang="en-US" sz="1900" dirty="0" err="1">
                    <a:latin typeface="Times New Roman" pitchFamily="18" charset="0"/>
                    <a:cs typeface="Times New Roman" pitchFamily="18" charset="0"/>
                  </a:rPr>
                  <a:t>untuk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err="1">
                    <a:latin typeface="Times New Roman" pitchFamily="18" charset="0"/>
                    <a:cs typeface="Times New Roman" pitchFamily="18" charset="0"/>
                  </a:rPr>
                  <a:t>peubah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err="1">
                    <a:latin typeface="Times New Roman" pitchFamily="18" charset="0"/>
                    <a:cs typeface="Times New Roman" pitchFamily="18" charset="0"/>
                  </a:rPr>
                  <a:t>acak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 “X” </a:t>
                </a:r>
                <a:r>
                  <a:rPr lang="en-US" sz="1900" dirty="0" err="1"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 “Y” </a:t>
                </a:r>
                <a:r>
                  <a:rPr lang="en-US" sz="1900" dirty="0" err="1">
                    <a:latin typeface="Times New Roman" pitchFamily="18" charset="0"/>
                    <a:cs typeface="Times New Roman" pitchFamily="18" charset="0"/>
                  </a:rPr>
                  <a:t>ialah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900" i="1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</m:sub>
                    </m:sSub>
                    <m:r>
                      <a:rPr lang="en-US" sz="1900" i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19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1900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900" i="1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19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19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1900" dirty="0" err="1">
                    <a:latin typeface="Times New Roman" pitchFamily="18" charset="0"/>
                    <a:cs typeface="Times New Roman" pitchFamily="18" charset="0"/>
                  </a:rPr>
                  <a:t>maka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 “X” </a:t>
                </a:r>
                <a:r>
                  <a:rPr lang="en-US" sz="1900" dirty="0" err="1"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 “Y” </a:t>
                </a:r>
                <a:r>
                  <a:rPr lang="en-US" sz="1900" dirty="0" err="1">
                    <a:latin typeface="Times New Roman" pitchFamily="18" charset="0"/>
                    <a:cs typeface="Times New Roman" pitchFamily="18" charset="0"/>
                  </a:rPr>
                  <a:t>dikatakan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err="1">
                    <a:latin typeface="Times New Roman" pitchFamily="18" charset="0"/>
                    <a:cs typeface="Times New Roman" pitchFamily="18" charset="0"/>
                  </a:rPr>
                  <a:t>dua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err="1">
                    <a:latin typeface="Times New Roman" pitchFamily="18" charset="0"/>
                    <a:cs typeface="Times New Roman" pitchFamily="18" charset="0"/>
                  </a:rPr>
                  <a:t>peubah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err="1">
                    <a:latin typeface="Times New Roman" pitchFamily="18" charset="0"/>
                    <a:cs typeface="Times New Roman" pitchFamily="18" charset="0"/>
                  </a:rPr>
                  <a:t>acak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 yang </a:t>
                </a:r>
                <a:r>
                  <a:rPr lang="en-US" sz="1900" dirty="0" err="1">
                    <a:latin typeface="Times New Roman" pitchFamily="18" charset="0"/>
                    <a:cs typeface="Times New Roman" pitchFamily="18" charset="0"/>
                  </a:rPr>
                  <a:t>saling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err="1">
                    <a:latin typeface="Times New Roman" pitchFamily="18" charset="0"/>
                    <a:cs typeface="Times New Roman" pitchFamily="18" charset="0"/>
                  </a:rPr>
                  <a:t>bebas</a:t>
                </a: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apabila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𝑿𝒀</m:t>
                          </m:r>
                        </m:sub>
                      </m:sSub>
                      <m:d>
                        <m:d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𝒚</m:t>
                          </m:r>
                        </m:e>
                      </m: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𝑿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)∙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ID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𝒀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𝒚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290513" indent="-290513" algn="just">
                  <a:lnSpc>
                    <a:spcPct val="150000"/>
                  </a:lnSpc>
                  <a:buFont typeface="+mj-lt"/>
                  <a:buAutoNum type="arabicPeriod" startAt="3"/>
                </a:pP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Peluang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bersyarat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untuk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dua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buah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peubah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acak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yang 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saling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bebas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900" dirty="0" err="1" smtClean="0">
                    <a:latin typeface="Times New Roman" pitchFamily="18" charset="0"/>
                    <a:cs typeface="Times New Roman" pitchFamily="18" charset="0"/>
                  </a:rPr>
                  <a:t>menjadi</a:t>
                </a:r>
                <a:r>
                  <a:rPr lang="en-US" sz="19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𝒀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|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𝒚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|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𝒚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8" y="1092960"/>
                <a:ext cx="11901609" cy="5320495"/>
              </a:xfrm>
              <a:prstGeom prst="rect">
                <a:avLst/>
              </a:prstGeom>
              <a:blipFill>
                <a:blip r:embed="rId4"/>
                <a:stretch>
                  <a:fillRect l="-461" r="-46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10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11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250" y="35170"/>
            <a:ext cx="75880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COVARIANCE &amp; CORRELATION</a:t>
            </a:r>
            <a:endParaRPr lang="en-US" sz="4000" b="1" cap="none" spc="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600" y="884832"/>
                <a:ext cx="11644952" cy="5406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Ketika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peubah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acak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“X”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“Y”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bersifat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tidak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independent 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tidak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saling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bebas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), 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covariance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ialah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parameter yang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mengukur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seberapa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kuat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hubungan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/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pengaruh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yang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terjadi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antara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peubah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acak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“X”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“Y”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tersebut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.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Definisi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:pPr marL="342900" indent="-342900" algn="just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Misalkan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peubah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acak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“X”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“Y”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masing-masing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memiliki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nilai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rata-rata / 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means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sebesar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,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maka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Covariance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diperoleh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𝑪𝒐𝒗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𝑿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𝒀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𝑿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𝑿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𝒀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𝒀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𝑪𝒐𝒗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𝑿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𝒀</m:t>
                          </m:r>
                        </m:e>
                      </m:d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𝑿𝒀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𝒀</m:t>
                          </m:r>
                        </m:e>
                      </m:d>
                    </m:oMath>
                  </m:oMathPara>
                </a14:m>
                <a:endParaRPr lang="en-US" sz="2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Sedangkan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Correlation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antara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“X”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“Y”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ialah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𝑿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𝒀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𝑪𝒐𝒗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𝑿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𝒀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𝑿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𝒀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1" dirty="0" smtClean="0">
                  <a:solidFill>
                    <a:srgbClr val="FF0000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𝟏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≤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𝑿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𝒀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≤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884832"/>
                <a:ext cx="11644952" cy="5406929"/>
              </a:xfrm>
              <a:prstGeom prst="rect">
                <a:avLst/>
              </a:prstGeom>
              <a:blipFill>
                <a:blip r:embed="rId4"/>
                <a:stretch>
                  <a:fillRect l="-576" r="-52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29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12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250" y="35170"/>
            <a:ext cx="75880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LATIHAN</a:t>
            </a:r>
            <a:endParaRPr lang="en-US" sz="4000" b="1" cap="none" spc="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5575" y="895360"/>
                <a:ext cx="11690682" cy="5250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AutoNum type="arabicPeriod"/>
                </a:pP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Akan </a:t>
                </a:r>
                <a:r>
                  <a:rPr lang="en-US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dipilih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bola </a:t>
                </a:r>
                <a:r>
                  <a:rPr lang="en-US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secara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acak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dari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ebuah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kotak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berisi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bola </a:t>
                </a:r>
                <a:r>
                  <a:rPr lang="en-US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berwarna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biru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2 bola </a:t>
                </a:r>
                <a:r>
                  <a:rPr lang="en-US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berwarna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merah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buah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bola </a:t>
                </a:r>
                <a:r>
                  <a:rPr lang="en-US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berwarna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hijau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Misalkan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23900" indent="-27305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Tentukan </a:t>
                </a:r>
                <a:r>
                  <a:rPr lang="en-US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Range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dari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peubah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acak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𝑿</m:t>
                    </m:r>
                  </m:oMath>
                </a14:m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!</a:t>
                </a:r>
              </a:p>
              <a:p>
                <a:pPr marL="723900" indent="-27305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Tentukan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Range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dari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peubah acak </a:t>
                </a:r>
                <a14:m>
                  <m:oMath xmlns:m="http://schemas.openxmlformats.org/officeDocument/2006/math">
                    <m:r>
                      <a:rPr lang="en-ID" sz="20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𝒀</m:t>
                    </m:r>
                  </m:oMath>
                </a14:m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!</a:t>
                </a:r>
              </a:p>
              <a:p>
                <a:pPr marL="723900" indent="-27305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Tentukan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Range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dari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peubah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acak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gabungan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𝑿</m:t>
                        </m:r>
                        <m:r>
                          <a:rPr lang="en-ID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ID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𝒀</m:t>
                        </m:r>
                      </m:e>
                    </m:d>
                  </m:oMath>
                </a14:m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!</a:t>
                </a:r>
              </a:p>
              <a:p>
                <a:pPr marL="723900" indent="-27305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Tentukan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PMF </a:t>
                </a:r>
                <a:r>
                  <a:rPr lang="en-US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gabungan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dari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peubah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acak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2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𝑿</m:t>
                        </m:r>
                        <m:r>
                          <a:rPr lang="en-ID" sz="2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ID" sz="2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𝒀</m:t>
                        </m:r>
                      </m:e>
                    </m:d>
                  </m:oMath>
                </a14:m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!</a:t>
                </a:r>
              </a:p>
              <a:p>
                <a:pPr marL="723900" indent="-27305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0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Tentukan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PMF Marginal </a:t>
                </a:r>
                <a:r>
                  <a:rPr lang="en-US" sz="20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dari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peubah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acak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𝑿</m:t>
                    </m:r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peubah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acak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𝒀</m:t>
                    </m:r>
                  </m:oMath>
                </a14:m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! </a:t>
                </a:r>
                <a:endPara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23900" indent="-27305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Tentukan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𝑷</m:t>
                    </m:r>
                    <m:d>
                      <m:dPr>
                        <m:ctrlPr>
                          <a:rPr lang="en-ID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ID" sz="20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ID" sz="20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𝑿</m:t>
                            </m:r>
                            <m:r>
                              <a:rPr lang="en-ID" sz="20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ID" sz="20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𝒀</m:t>
                            </m:r>
                          </m:e>
                        </m:d>
                        <m:r>
                          <a:rPr lang="en-ID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ID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𝑨</m:t>
                        </m:r>
                      </m:e>
                    </m:d>
                    <m:r>
                      <a:rPr lang="en-ID" sz="20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dimana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𝑨</m:t>
                    </m:r>
                    <m:r>
                      <a:rPr lang="en-ID" sz="20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D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ID" sz="20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ID" sz="20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𝑿</m:t>
                            </m:r>
                            <m:r>
                              <a:rPr lang="en-ID" sz="20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ID" sz="20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𝒀</m:t>
                            </m:r>
                          </m:e>
                        </m:d>
                        <m:r>
                          <a:rPr lang="en-ID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| </m:t>
                        </m:r>
                        <m:r>
                          <a:rPr lang="en-ID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  <m:r>
                          <a:rPr lang="en-ID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ID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𝒚</m:t>
                        </m:r>
                        <m:r>
                          <a:rPr lang="en-ID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≤</m:t>
                        </m:r>
                        <m:r>
                          <a:rPr lang="en-ID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 </a:t>
                </a:r>
              </a:p>
              <a:p>
                <a:pPr marL="723900" indent="-27305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Apakah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peubah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acak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𝑿</m:t>
                    </m:r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dan peubah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acak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𝒀</m:t>
                    </m:r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saling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bebas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 </a:t>
                </a:r>
                <a:r>
                  <a:rPr lang="en-US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Jika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tidak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tentukan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𝑪𝑶𝑽</m:t>
                    </m:r>
                    <m:r>
                      <a:rPr lang="en-ID" sz="20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ID" sz="20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𝑿𝒀</m:t>
                    </m:r>
                    <m:r>
                      <a:rPr lang="en-ID" sz="20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𝝆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𝑿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𝒀</m:t>
                        </m:r>
                      </m:sub>
                    </m:sSub>
                  </m:oMath>
                </a14:m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!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895360"/>
                <a:ext cx="11690682" cy="5250220"/>
              </a:xfrm>
              <a:prstGeom prst="rect">
                <a:avLst/>
              </a:prstGeom>
              <a:blipFill>
                <a:blip r:embed="rId4"/>
                <a:stretch>
                  <a:fillRect l="-469" r="-57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478864"/>
              </p:ext>
            </p:extLst>
          </p:nvPr>
        </p:nvGraphicFramePr>
        <p:xfrm>
          <a:off x="1881874" y="1964674"/>
          <a:ext cx="9281994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244">
                  <a:extLst>
                    <a:ext uri="{9D8B030D-6E8A-4147-A177-3AD203B41FA5}">
                      <a16:colId xmlns:a16="http://schemas.microsoft.com/office/drawing/2014/main" val="1783341645"/>
                    </a:ext>
                  </a:extLst>
                </a:gridCol>
                <a:gridCol w="8843750">
                  <a:extLst>
                    <a:ext uri="{9D8B030D-6E8A-4147-A177-3AD203B41FA5}">
                      <a16:colId xmlns:a16="http://schemas.microsoft.com/office/drawing/2014/main" val="40730762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D" sz="2000" b="1" i="1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en-ID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D" sz="2000" b="1" i="1" dirty="0" smtClean="0">
                          <a:solidFill>
                            <a:srgbClr val="C00000"/>
                          </a:solidFill>
                        </a:rPr>
                        <a:t>: </a:t>
                      </a:r>
                      <a:r>
                        <a:rPr lang="en-ID" sz="2000" b="1" i="1" dirty="0" err="1" smtClean="0">
                          <a:solidFill>
                            <a:srgbClr val="C00000"/>
                          </a:solidFill>
                        </a:rPr>
                        <a:t>Peubah</a:t>
                      </a:r>
                      <a:r>
                        <a:rPr lang="en-ID" sz="2000" b="1" i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ID" sz="2000" b="1" i="1" dirty="0" err="1" smtClean="0">
                          <a:solidFill>
                            <a:srgbClr val="C00000"/>
                          </a:solidFill>
                        </a:rPr>
                        <a:t>acak</a:t>
                      </a:r>
                      <a:r>
                        <a:rPr lang="en-ID" sz="2000" b="1" i="1" dirty="0" smtClean="0">
                          <a:solidFill>
                            <a:srgbClr val="C00000"/>
                          </a:solidFill>
                        </a:rPr>
                        <a:t> yang </a:t>
                      </a:r>
                      <a:r>
                        <a:rPr lang="en-ID" sz="2000" b="1" i="1" dirty="0" err="1" smtClean="0">
                          <a:solidFill>
                            <a:srgbClr val="C00000"/>
                          </a:solidFill>
                        </a:rPr>
                        <a:t>menyatakan</a:t>
                      </a:r>
                      <a:r>
                        <a:rPr lang="en-ID" sz="2000" b="1" i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ID" sz="2000" b="1" i="1" dirty="0" err="1" smtClean="0">
                          <a:solidFill>
                            <a:srgbClr val="C00000"/>
                          </a:solidFill>
                        </a:rPr>
                        <a:t>banyaknya</a:t>
                      </a:r>
                      <a:r>
                        <a:rPr lang="en-ID" sz="2000" b="1" i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ID" sz="2000" b="1" i="1" dirty="0" err="1" smtClean="0">
                          <a:solidFill>
                            <a:srgbClr val="C00000"/>
                          </a:solidFill>
                        </a:rPr>
                        <a:t>terpilih</a:t>
                      </a:r>
                      <a:r>
                        <a:rPr lang="en-ID" sz="2000" b="1" i="1" dirty="0" smtClean="0">
                          <a:solidFill>
                            <a:srgbClr val="C00000"/>
                          </a:solidFill>
                        </a:rPr>
                        <a:t> bola </a:t>
                      </a:r>
                      <a:r>
                        <a:rPr lang="en-ID" sz="2000" b="1" i="1" dirty="0" err="1" smtClean="0">
                          <a:solidFill>
                            <a:srgbClr val="C00000"/>
                          </a:solidFill>
                        </a:rPr>
                        <a:t>berwarna</a:t>
                      </a:r>
                      <a:r>
                        <a:rPr lang="en-ID" sz="2000" b="1" i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ID" sz="2000" b="1" i="1" dirty="0" err="1" smtClean="0">
                          <a:solidFill>
                            <a:srgbClr val="C00000"/>
                          </a:solidFill>
                        </a:rPr>
                        <a:t>biru</a:t>
                      </a:r>
                      <a:endParaRPr lang="en-ID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2984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D" sz="2000" b="1" i="1" dirty="0" smtClean="0">
                          <a:solidFill>
                            <a:srgbClr val="C00000"/>
                          </a:solidFill>
                        </a:rPr>
                        <a:t>Y</a:t>
                      </a:r>
                      <a:endParaRPr lang="en-ID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D" sz="2000" b="1" i="1" dirty="0" smtClean="0">
                          <a:solidFill>
                            <a:srgbClr val="C00000"/>
                          </a:solidFill>
                        </a:rPr>
                        <a:t>: </a:t>
                      </a:r>
                      <a:r>
                        <a:rPr lang="en-ID" sz="2000" b="1" i="1" dirty="0" err="1" smtClean="0">
                          <a:solidFill>
                            <a:srgbClr val="C00000"/>
                          </a:solidFill>
                        </a:rPr>
                        <a:t>Peubah</a:t>
                      </a:r>
                      <a:r>
                        <a:rPr lang="en-ID" sz="2000" b="1" i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ID" sz="2000" b="1" i="1" dirty="0" err="1" smtClean="0">
                          <a:solidFill>
                            <a:srgbClr val="C00000"/>
                          </a:solidFill>
                        </a:rPr>
                        <a:t>acak</a:t>
                      </a:r>
                      <a:r>
                        <a:rPr lang="en-ID" sz="2000" b="1" i="1" dirty="0" smtClean="0">
                          <a:solidFill>
                            <a:srgbClr val="C00000"/>
                          </a:solidFill>
                        </a:rPr>
                        <a:t> yang </a:t>
                      </a:r>
                      <a:r>
                        <a:rPr lang="en-ID" sz="2000" b="1" i="1" dirty="0" err="1" smtClean="0">
                          <a:solidFill>
                            <a:srgbClr val="C00000"/>
                          </a:solidFill>
                        </a:rPr>
                        <a:t>menyatakan</a:t>
                      </a:r>
                      <a:r>
                        <a:rPr lang="en-ID" sz="2000" b="1" i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ID" sz="2000" b="1" i="1" dirty="0" err="1" smtClean="0">
                          <a:solidFill>
                            <a:srgbClr val="C00000"/>
                          </a:solidFill>
                        </a:rPr>
                        <a:t>banyaknya</a:t>
                      </a:r>
                      <a:r>
                        <a:rPr lang="en-ID" sz="2000" b="1" i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ID" sz="2000" b="1" i="1" dirty="0" err="1" smtClean="0">
                          <a:solidFill>
                            <a:srgbClr val="C00000"/>
                          </a:solidFill>
                        </a:rPr>
                        <a:t>terpilih</a:t>
                      </a:r>
                      <a:r>
                        <a:rPr lang="en-ID" sz="2000" b="1" i="1" dirty="0" smtClean="0">
                          <a:solidFill>
                            <a:srgbClr val="C00000"/>
                          </a:solidFill>
                        </a:rPr>
                        <a:t> bola </a:t>
                      </a:r>
                      <a:r>
                        <a:rPr lang="en-ID" sz="2000" b="1" i="1" dirty="0" err="1" smtClean="0">
                          <a:solidFill>
                            <a:srgbClr val="C00000"/>
                          </a:solidFill>
                        </a:rPr>
                        <a:t>berwarna</a:t>
                      </a:r>
                      <a:r>
                        <a:rPr lang="en-ID" sz="2000" b="1" i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ID" sz="2000" b="1" i="1" dirty="0" err="1" smtClean="0">
                          <a:solidFill>
                            <a:srgbClr val="C00000"/>
                          </a:solidFill>
                        </a:rPr>
                        <a:t>merah</a:t>
                      </a:r>
                      <a:endParaRPr lang="en-ID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0298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8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13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250" y="35170"/>
            <a:ext cx="75880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LATIHAN</a:t>
            </a:r>
            <a:endParaRPr lang="en-US" sz="4000" b="1" cap="none" spc="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3835" y="814261"/>
                <a:ext cx="11690682" cy="4177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</m:sub>
                    </m:sSub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0,1,2</m:t>
                        </m:r>
                      </m:e>
                    </m:d>
                  </m:oMath>
                </a14:m>
                <a:endParaRPr lang="en-ID" sz="2200" b="0" dirty="0" smtClean="0">
                  <a:cs typeface="Times New Roman" pitchFamily="18" charset="0"/>
                </a:endParaRPr>
              </a:p>
              <a:p>
                <a:pPr marL="457200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D" sz="2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𝑌</m:t>
                        </m:r>
                      </m:sub>
                    </m:sSub>
                    <m:r>
                      <a:rPr lang="en-ID" sz="2200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D" sz="2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2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0,1</m:t>
                        </m:r>
                        <m:r>
                          <a:rPr lang="en-ID" sz="2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,2</m:t>
                        </m:r>
                      </m:e>
                    </m:d>
                  </m:oMath>
                </a14:m>
                <a:endParaRPr lang="en-US" sz="2200" dirty="0" smtClean="0">
                  <a:cs typeface="Times New Roman" pitchFamily="18" charset="0"/>
                </a:endParaRPr>
              </a:p>
              <a:p>
                <a:pPr marL="457200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2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D" sz="2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𝑅</m:t>
                        </m:r>
                      </m:e>
                      <m:sub>
                        <m:r>
                          <a:rPr lang="en-ID" sz="2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𝑌</m:t>
                        </m:r>
                      </m:sub>
                    </m:sSub>
                    <m:r>
                      <a:rPr lang="en-ID" sz="2200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D" sz="2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ID" sz="22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ID" sz="2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0,0</m:t>
                            </m:r>
                          </m:e>
                        </m:d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ID" sz="22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ID" sz="2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0,1</m:t>
                            </m:r>
                          </m:e>
                        </m:d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ID" sz="22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ID" sz="2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0,2</m:t>
                            </m:r>
                          </m:e>
                        </m:d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ID" sz="22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ID" sz="2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1,0</m:t>
                            </m:r>
                          </m:e>
                        </m:d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ID" sz="22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ID" sz="2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1,1</m:t>
                            </m:r>
                          </m:e>
                        </m:d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ID" sz="22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ID" sz="2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2,0</m:t>
                            </m:r>
                          </m:e>
                        </m:d>
                        <m:r>
                          <a:rPr lang="en-ID" sz="2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2200" dirty="0" smtClean="0">
                  <a:cs typeface="Times New Roman" pitchFamily="18" charset="0"/>
                </a:endParaRPr>
              </a:p>
              <a:p>
                <a:pPr marL="457200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200" dirty="0">
                    <a:cs typeface="Times New Roman" pitchFamily="18" charset="0"/>
                  </a:rPr>
                  <a:t> </a:t>
                </a:r>
                <a:endParaRPr lang="en-US" sz="2200" dirty="0" smtClean="0">
                  <a:cs typeface="Times New Roman" pitchFamily="18" charset="0"/>
                </a:endParaRPr>
              </a:p>
              <a:p>
                <a:pPr marL="457200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endParaRPr lang="en-US" sz="2200" dirty="0" smtClean="0">
                  <a:cs typeface="Times New Roman" pitchFamily="18" charset="0"/>
                </a:endParaRPr>
              </a:p>
              <a:p>
                <a:pPr marL="457200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endParaRPr lang="en-US" sz="2200" dirty="0" smtClean="0">
                  <a:cs typeface="Times New Roman" pitchFamily="18" charset="0"/>
                </a:endParaRPr>
              </a:p>
              <a:p>
                <a:pPr marL="457200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endParaRPr lang="en-US" sz="2200" dirty="0" smtClean="0">
                  <a:cs typeface="Times New Roman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200" dirty="0">
                    <a:cs typeface="Times New Roman" pitchFamily="18" charset="0"/>
                  </a:rPr>
                  <a:t>	</a:t>
                </a:r>
                <a:endParaRPr lang="en-US" sz="2200" dirty="0" smtClean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35" y="814261"/>
                <a:ext cx="11690682" cy="4177234"/>
              </a:xfrm>
              <a:prstGeom prst="rect">
                <a:avLst/>
              </a:prstGeom>
              <a:blipFill>
                <a:blip r:embed="rId4"/>
                <a:stretch>
                  <a:fillRect l="-67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4526404"/>
                  </p:ext>
                </p:extLst>
              </p:nvPr>
            </p:nvGraphicFramePr>
            <p:xfrm>
              <a:off x="926532" y="2631209"/>
              <a:ext cx="6798101" cy="2956688"/>
            </p:xfrm>
            <a:graphic>
              <a:graphicData uri="http://schemas.openxmlformats.org/drawingml/2006/table">
                <a:tbl>
                  <a:tblPr firstRow="1" bandRow="1">
                    <a:tableStyleId>{1E171933-4619-4E11-9A3F-F7608DF75F80}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2900747442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146885844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0104319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993660243"/>
                        </a:ext>
                      </a:extLst>
                    </a:gridCol>
                    <a:gridCol w="1379433">
                      <a:extLst>
                        <a:ext uri="{9D8B030D-6E8A-4147-A177-3AD203B41FA5}">
                          <a16:colId xmlns:a16="http://schemas.microsoft.com/office/drawing/2014/main" val="374567043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smtClean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  <a:endParaRPr lang="en-ID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smtClean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  <a:endParaRPr lang="en-ID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smtClean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  <a:endParaRPr lang="en-ID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sz="28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𝚺</m:t>
                                </m:r>
                              </m:oMath>
                            </m:oMathPara>
                          </a14:m>
                          <a:endParaRPr lang="en-ID" sz="2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392087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smtClean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  <a:endParaRPr lang="en-ID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28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28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28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num>
                                  <m:den>
                                    <m:r>
                                      <a:rPr lang="en-ID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444408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smtClean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  <a:endParaRPr lang="en-ID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28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28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𝟏𝟓</m:t>
                                    </m:r>
                                  </m:num>
                                  <m:den>
                                    <m:r>
                                      <a:rPr lang="en-ID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14856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smtClean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  <a:endParaRPr lang="en-ID" b="1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28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ID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4478116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sz="28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𝚺</m:t>
                                </m:r>
                              </m:oMath>
                            </m:oMathPara>
                          </a14:m>
                          <a:endParaRPr lang="en-ID" b="1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𝟏𝟓</m:t>
                                    </m:r>
                                  </m:num>
                                  <m:den>
                                    <m:r>
                                      <a:rPr lang="en-ID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num>
                                  <m:den>
                                    <m:r>
                                      <a:rPr lang="en-ID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ID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smtClean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  <a:endParaRPr lang="en-ID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988180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4526404"/>
                  </p:ext>
                </p:extLst>
              </p:nvPr>
            </p:nvGraphicFramePr>
            <p:xfrm>
              <a:off x="926532" y="2631209"/>
              <a:ext cx="6798101" cy="2956688"/>
            </p:xfrm>
            <a:graphic>
              <a:graphicData uri="http://schemas.openxmlformats.org/drawingml/2006/table">
                <a:tbl>
                  <a:tblPr firstRow="1" bandRow="1">
                    <a:tableStyleId>{1E171933-4619-4E11-9A3F-F7608DF75F80}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2900747442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146885844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0104319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993660243"/>
                        </a:ext>
                      </a:extLst>
                    </a:gridCol>
                    <a:gridCol w="1379433">
                      <a:extLst>
                        <a:ext uri="{9D8B030D-6E8A-4147-A177-3AD203B41FA5}">
                          <a16:colId xmlns:a16="http://schemas.microsoft.com/office/drawing/2014/main" val="374567043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48" t="-1176" r="-401794" b="-47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smtClean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  <a:endParaRPr lang="en-ID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smtClean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  <a:endParaRPr lang="en-ID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smtClean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  <a:endParaRPr lang="en-ID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92511" t="-1176" r="-881" b="-47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9208711"/>
                      </a:ext>
                    </a:extLst>
                  </a:tr>
                  <a:tr h="6068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smtClean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  <a:endParaRPr lang="en-ID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901" t="-86000" r="-303604" b="-30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00000" t="-86000" r="-202242" b="-30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1351" t="-86000" r="-103153" b="-30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92511" t="-86000" r="-881" b="-303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4440800"/>
                      </a:ext>
                    </a:extLst>
                  </a:tr>
                  <a:tr h="6123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smtClean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  <a:endParaRPr lang="en-ID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901" t="-184158" r="-30360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00000" t="-184158" r="-20224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1351" t="-184158" r="-10315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92511" t="-184158" r="-881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4856287"/>
                      </a:ext>
                    </a:extLst>
                  </a:tr>
                  <a:tr h="6068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smtClean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  <a:endParaRPr lang="en-ID" b="1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901" t="-289899" r="-303604" b="-1040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00000" t="-289899" r="-202242" b="-1040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1351" t="-289899" r="-103153" b="-1040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92511" t="-289899" r="-881" b="-1040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7811695"/>
                      </a:ext>
                    </a:extLst>
                  </a:tr>
                  <a:tr h="6123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48" t="-382178" r="-401794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901" t="-382178" r="-303604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00000" t="-382178" r="-202242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1351" t="-382178" r="-103153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smtClean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  <a:endParaRPr lang="en-ID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988180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26532" y="2735977"/>
                <a:ext cx="5148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ID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32" y="2735977"/>
                <a:ext cx="51488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58308" y="2553690"/>
                <a:ext cx="4940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ID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308" y="2553690"/>
                <a:ext cx="49404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87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14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250" y="35170"/>
            <a:ext cx="75880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LATIHAN</a:t>
            </a:r>
            <a:endParaRPr lang="en-US" sz="4000" b="1" cap="none" spc="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3835" y="459362"/>
                <a:ext cx="11690682" cy="5628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Font typeface="+mj-lt"/>
                  <a:buAutoNum type="alphaLcPeriod" startAt="4"/>
                </a:pP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D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𝒑</m:t>
                        </m:r>
                      </m:e>
                      <m:sub>
                        <m:r>
                          <a:rPr lang="en-ID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  <m:r>
                          <a:rPr lang="en-ID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ID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𝒚</m:t>
                        </m:r>
                      </m:sub>
                    </m:sSub>
                    <m:d>
                      <m:dPr>
                        <m:ctrlPr>
                          <a:rPr lang="en-ID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  <m:r>
                          <a:rPr lang="en-ID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ID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𝒚</m:t>
                        </m:r>
                      </m:e>
                    </m:d>
                    <m:r>
                      <a:rPr lang="en-ID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ID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ID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𝑪</m:t>
                                </m:r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(</m:t>
                                </m:r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𝟑</m:t>
                                </m:r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,</m:t>
                                </m:r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𝑿</m:t>
                                </m:r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)∙</m:t>
                                </m:r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𝑪</m:t>
                                </m:r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(</m:t>
                                </m:r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,</m:t>
                                </m:r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𝒀</m:t>
                                </m:r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)∙</m:t>
                                </m:r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𝑪</m:t>
                                </m:r>
                                <m:d>
                                  <m:dPr>
                                    <m:ctrlPr>
                                      <a:rPr lang="en-ID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𝟑</m:t>
                                    </m:r>
                                    <m:r>
                                      <a:rPr lang="en-ID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,</m:t>
                                    </m:r>
                                    <m:r>
                                      <a:rPr lang="en-ID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𝟐</m:t>
                                    </m:r>
                                    <m:r>
                                      <a:rPr lang="en-ID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ID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𝑿</m:t>
                                    </m:r>
                                    <m:r>
                                      <a:rPr lang="en-ID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ID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𝒀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𝑪</m:t>
                                </m:r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(</m:t>
                                </m:r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𝟖</m:t>
                                </m:r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,</m:t>
                                </m:r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)</m:t>
                                </m:r>
                              </m:den>
                            </m:f>
                            <m:r>
                              <a:rPr lang="en-ID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  ;    </m:t>
                            </m:r>
                            <m:r>
                              <a:rPr lang="en-ID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𝑿</m:t>
                            </m:r>
                            <m:r>
                              <a:rPr lang="en-ID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ID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𝒀</m:t>
                            </m:r>
                            <m:r>
                              <a:rPr lang="en-ID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 ∈</m:t>
                            </m:r>
                            <m:sSub>
                              <m:sSubPr>
                                <m:ctrlP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𝑿𝒀</m:t>
                                </m:r>
                              </m:sub>
                            </m:sSub>
                          </m:e>
                          <m:e>
                            <m:r>
                              <a:rPr lang="en-ID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𝟎</m:t>
                            </m:r>
                            <m:r>
                              <a:rPr lang="en-ID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              ;      </m:t>
                            </m:r>
                            <m:r>
                              <a:rPr lang="en-ID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𝑿</m:t>
                            </m:r>
                            <m:r>
                              <a:rPr lang="en-ID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ID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𝒀</m:t>
                            </m:r>
                            <m:r>
                              <a:rPr lang="en-ID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 ∉</m:t>
                            </m:r>
                            <m:sSub>
                              <m:sSubPr>
                                <m:ctrlPr>
                                  <a:rPr lang="en-ID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D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ID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𝑿𝒀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sz="2000" dirty="0" smtClean="0">
                  <a:cs typeface="Times New Roman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2200" dirty="0" smtClean="0">
                  <a:cs typeface="Times New Roman" pitchFamily="18" charset="0"/>
                </a:endParaRPr>
              </a:p>
              <a:p>
                <a:pPr marL="450850" indent="-450850" algn="just">
                  <a:lnSpc>
                    <a:spcPct val="150000"/>
                  </a:lnSpc>
                  <a:buFont typeface="+mj-lt"/>
                  <a:buAutoNum type="alphaLcPeriod" startAt="5"/>
                </a:pPr>
                <a:r>
                  <a:rPr lang="en-US" sz="2200" dirty="0" smtClean="0">
                    <a:cs typeface="Times New Roman" pitchFamily="18" charset="0"/>
                  </a:rPr>
                  <a:t> PMF Marginal </a:t>
                </a:r>
                <a:r>
                  <a:rPr lang="en-US" sz="2200" dirty="0" err="1" smtClean="0">
                    <a:cs typeface="Times New Roman" pitchFamily="18" charset="0"/>
                  </a:rPr>
                  <a:t>Untuk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peubah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acak</a:t>
                </a:r>
                <a:r>
                  <a:rPr lang="en-US" sz="2200" dirty="0" smtClean="0">
                    <a:cs typeface="Times New Roman" pitchFamily="18" charset="0"/>
                  </a:rPr>
                  <a:t> X </a:t>
                </a:r>
                <a:r>
                  <a:rPr lang="en-US" sz="2200" dirty="0" err="1" smtClean="0">
                    <a:cs typeface="Times New Roman" pitchFamily="18" charset="0"/>
                  </a:rPr>
                  <a:t>dan</a:t>
                </a:r>
                <a:r>
                  <a:rPr lang="en-US" sz="2200" dirty="0" smtClean="0">
                    <a:cs typeface="Times New Roman" pitchFamily="18" charset="0"/>
                  </a:rPr>
                  <a:t> Y :</a:t>
                </a:r>
              </a:p>
              <a:p>
                <a:pPr marL="450850" indent="-450850" algn="just">
                  <a:lnSpc>
                    <a:spcPct val="150000"/>
                  </a:lnSpc>
                  <a:buFont typeface="+mj-lt"/>
                  <a:buAutoNum type="alphaLcPeriod" startAt="5"/>
                </a:pPr>
                <a:endParaRPr lang="en-US" sz="2200" dirty="0">
                  <a:cs typeface="Times New Roman" pitchFamily="18" charset="0"/>
                </a:endParaRPr>
              </a:p>
              <a:p>
                <a:pPr marL="450850" indent="-450850" algn="just">
                  <a:lnSpc>
                    <a:spcPct val="150000"/>
                  </a:lnSpc>
                  <a:buFont typeface="+mj-lt"/>
                  <a:buAutoNum type="alphaLcPeriod" startAt="5"/>
                </a:pPr>
                <a:endParaRPr lang="en-US" sz="2200" dirty="0" smtClean="0">
                  <a:cs typeface="Times New Roman" pitchFamily="18" charset="0"/>
                </a:endParaRPr>
              </a:p>
              <a:p>
                <a:pPr marL="450850" indent="-450850" algn="just">
                  <a:lnSpc>
                    <a:spcPct val="150000"/>
                  </a:lnSpc>
                  <a:buFont typeface="+mj-lt"/>
                  <a:buAutoNum type="alphaLcPeriod" startAt="5"/>
                </a:pPr>
                <a:endParaRPr lang="en-US" sz="2200" dirty="0">
                  <a:cs typeface="Times New Roman" pitchFamily="18" charset="0"/>
                </a:endParaRPr>
              </a:p>
              <a:p>
                <a:pPr marL="450850" indent="-450850" algn="just">
                  <a:lnSpc>
                    <a:spcPct val="150000"/>
                  </a:lnSpc>
                  <a:buFont typeface="+mj-lt"/>
                  <a:buAutoNum type="alphaLcPeriod" startAt="5"/>
                </a:pPr>
                <a:endParaRPr lang="en-ID" sz="2200" dirty="0"/>
              </a:p>
              <a:p>
                <a:pPr algn="just">
                  <a:lnSpc>
                    <a:spcPct val="150000"/>
                  </a:lnSpc>
                </a:pPr>
                <a:endParaRPr lang="en-US" sz="2200" dirty="0" smtClean="0">
                  <a:cs typeface="Times New Roman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200" dirty="0">
                    <a:cs typeface="Times New Roman" pitchFamily="18" charset="0"/>
                  </a:rPr>
                  <a:t>	</a:t>
                </a:r>
                <a:endParaRPr lang="en-US" sz="2200" dirty="0" smtClean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35" y="459362"/>
                <a:ext cx="11690682" cy="5628849"/>
              </a:xfrm>
              <a:prstGeom prst="rect">
                <a:avLst/>
              </a:prstGeom>
              <a:blipFill>
                <a:blip r:embed="rId4"/>
                <a:stretch>
                  <a:fillRect l="-67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7145099"/>
                  </p:ext>
                </p:extLst>
              </p:nvPr>
            </p:nvGraphicFramePr>
            <p:xfrm>
              <a:off x="1185984" y="3109228"/>
              <a:ext cx="3563438" cy="9832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8167">
                      <a:extLst>
                        <a:ext uri="{9D8B030D-6E8A-4147-A177-3AD203B41FA5}">
                          <a16:colId xmlns:a16="http://schemas.microsoft.com/office/drawing/2014/main" val="3931877903"/>
                        </a:ext>
                      </a:extLst>
                    </a:gridCol>
                    <a:gridCol w="906471">
                      <a:extLst>
                        <a:ext uri="{9D8B030D-6E8A-4147-A177-3AD203B41FA5}">
                          <a16:colId xmlns:a16="http://schemas.microsoft.com/office/drawing/2014/main" val="3765245079"/>
                        </a:ext>
                      </a:extLst>
                    </a:gridCol>
                    <a:gridCol w="832513">
                      <a:extLst>
                        <a:ext uri="{9D8B030D-6E8A-4147-A177-3AD203B41FA5}">
                          <a16:colId xmlns:a16="http://schemas.microsoft.com/office/drawing/2014/main" val="269403654"/>
                        </a:ext>
                      </a:extLst>
                    </a:gridCol>
                    <a:gridCol w="996287">
                      <a:extLst>
                        <a:ext uri="{9D8B030D-6E8A-4147-A177-3AD203B41FA5}">
                          <a16:colId xmlns:a16="http://schemas.microsoft.com/office/drawing/2014/main" val="28176457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 smtClean="0"/>
                            <a:t>0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 smtClean="0"/>
                            <a:t>1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 smtClean="0"/>
                            <a:t>2</a:t>
                          </a:r>
                          <a:endParaRPr lang="en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79685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180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ID" sz="180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D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ID" sz="1800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𝟏𝟎</m:t>
                                    </m:r>
                                  </m:num>
                                  <m:den>
                                    <m:r>
                                      <a:rPr lang="en-ID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𝟐𝟖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𝟏𝟓</m:t>
                                    </m:r>
                                  </m:num>
                                  <m:den>
                                    <m:r>
                                      <a:rPr lang="en-ID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𝟐𝟖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ID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𝟐𝟖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66528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7145099"/>
                  </p:ext>
                </p:extLst>
              </p:nvPr>
            </p:nvGraphicFramePr>
            <p:xfrm>
              <a:off x="1185984" y="3109228"/>
              <a:ext cx="3563438" cy="9832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8167">
                      <a:extLst>
                        <a:ext uri="{9D8B030D-6E8A-4147-A177-3AD203B41FA5}">
                          <a16:colId xmlns:a16="http://schemas.microsoft.com/office/drawing/2014/main" val="3931877903"/>
                        </a:ext>
                      </a:extLst>
                    </a:gridCol>
                    <a:gridCol w="906471">
                      <a:extLst>
                        <a:ext uri="{9D8B030D-6E8A-4147-A177-3AD203B41FA5}">
                          <a16:colId xmlns:a16="http://schemas.microsoft.com/office/drawing/2014/main" val="3765245079"/>
                        </a:ext>
                      </a:extLst>
                    </a:gridCol>
                    <a:gridCol w="832513">
                      <a:extLst>
                        <a:ext uri="{9D8B030D-6E8A-4147-A177-3AD203B41FA5}">
                          <a16:colId xmlns:a16="http://schemas.microsoft.com/office/drawing/2014/main" val="269403654"/>
                        </a:ext>
                      </a:extLst>
                    </a:gridCol>
                    <a:gridCol w="996287">
                      <a:extLst>
                        <a:ext uri="{9D8B030D-6E8A-4147-A177-3AD203B41FA5}">
                          <a16:colId xmlns:a16="http://schemas.microsoft.com/office/drawing/2014/main" val="28176457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35" t="-8197" r="-333824" b="-1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 smtClean="0"/>
                            <a:t>0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 smtClean="0"/>
                            <a:t>1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 smtClean="0"/>
                            <a:t>2</a:t>
                          </a:r>
                          <a:endParaRPr lang="en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7968571"/>
                      </a:ext>
                    </a:extLst>
                  </a:tr>
                  <a:tr h="6123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35" t="-65347" r="-333824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1946" t="-65347" r="-204698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8759" t="-65347" r="-122628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57927" t="-65347" r="-2439" b="-19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665283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0806368"/>
                  </p:ext>
                </p:extLst>
              </p:nvPr>
            </p:nvGraphicFramePr>
            <p:xfrm>
              <a:off x="5260524" y="3123843"/>
              <a:ext cx="3563438" cy="9832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8167">
                      <a:extLst>
                        <a:ext uri="{9D8B030D-6E8A-4147-A177-3AD203B41FA5}">
                          <a16:colId xmlns:a16="http://schemas.microsoft.com/office/drawing/2014/main" val="3931877903"/>
                        </a:ext>
                      </a:extLst>
                    </a:gridCol>
                    <a:gridCol w="906471">
                      <a:extLst>
                        <a:ext uri="{9D8B030D-6E8A-4147-A177-3AD203B41FA5}">
                          <a16:colId xmlns:a16="http://schemas.microsoft.com/office/drawing/2014/main" val="3765245079"/>
                        </a:ext>
                      </a:extLst>
                    </a:gridCol>
                    <a:gridCol w="832513">
                      <a:extLst>
                        <a:ext uri="{9D8B030D-6E8A-4147-A177-3AD203B41FA5}">
                          <a16:colId xmlns:a16="http://schemas.microsoft.com/office/drawing/2014/main" val="269403654"/>
                        </a:ext>
                      </a:extLst>
                    </a:gridCol>
                    <a:gridCol w="996287">
                      <a:extLst>
                        <a:ext uri="{9D8B030D-6E8A-4147-A177-3AD203B41FA5}">
                          <a16:colId xmlns:a16="http://schemas.microsoft.com/office/drawing/2014/main" val="28176457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 smtClean="0"/>
                            <a:t>0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 smtClean="0"/>
                            <a:t>1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 smtClean="0"/>
                            <a:t>2</a:t>
                          </a:r>
                          <a:endParaRPr lang="en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79685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180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ID" sz="1800" b="0" i="0" smtClean="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D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ID" sz="1800" b="0" i="0" smtClean="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𝟏𝟓</m:t>
                                    </m:r>
                                  </m:num>
                                  <m:den>
                                    <m:r>
                                      <a:rPr lang="en-ID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𝟐𝟖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𝟏𝟐</m:t>
                                    </m:r>
                                  </m:num>
                                  <m:den>
                                    <m:r>
                                      <a:rPr lang="en-ID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𝟐𝟖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ID" sz="1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𝟐𝟖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66528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0806368"/>
                  </p:ext>
                </p:extLst>
              </p:nvPr>
            </p:nvGraphicFramePr>
            <p:xfrm>
              <a:off x="5260524" y="3123843"/>
              <a:ext cx="3563438" cy="9832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8167">
                      <a:extLst>
                        <a:ext uri="{9D8B030D-6E8A-4147-A177-3AD203B41FA5}">
                          <a16:colId xmlns:a16="http://schemas.microsoft.com/office/drawing/2014/main" val="3931877903"/>
                        </a:ext>
                      </a:extLst>
                    </a:gridCol>
                    <a:gridCol w="906471">
                      <a:extLst>
                        <a:ext uri="{9D8B030D-6E8A-4147-A177-3AD203B41FA5}">
                          <a16:colId xmlns:a16="http://schemas.microsoft.com/office/drawing/2014/main" val="3765245079"/>
                        </a:ext>
                      </a:extLst>
                    </a:gridCol>
                    <a:gridCol w="832513">
                      <a:extLst>
                        <a:ext uri="{9D8B030D-6E8A-4147-A177-3AD203B41FA5}">
                          <a16:colId xmlns:a16="http://schemas.microsoft.com/office/drawing/2014/main" val="269403654"/>
                        </a:ext>
                      </a:extLst>
                    </a:gridCol>
                    <a:gridCol w="996287">
                      <a:extLst>
                        <a:ext uri="{9D8B030D-6E8A-4147-A177-3AD203B41FA5}">
                          <a16:colId xmlns:a16="http://schemas.microsoft.com/office/drawing/2014/main" val="28176457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35" t="-8197" r="-333824" b="-1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 smtClean="0"/>
                            <a:t>0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 smtClean="0"/>
                            <a:t>1</a:t>
                          </a:r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 smtClean="0"/>
                            <a:t>2</a:t>
                          </a:r>
                          <a:endParaRPr lang="en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7968571"/>
                      </a:ext>
                    </a:extLst>
                  </a:tr>
                  <a:tr h="6123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35" t="-65347" r="-333824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1946" t="-65347" r="-204698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8759" t="-65347" r="-122628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57927" t="-65347" r="-2439" b="-19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665283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5575" y="767654"/>
                <a:ext cx="11690682" cy="5904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200" dirty="0" smtClean="0">
                    <a:cs typeface="Times New Roman" pitchFamily="18" charset="0"/>
                  </a:rPr>
                  <a:t> </a:t>
                </a:r>
              </a:p>
              <a:p>
                <a:pPr marL="457200" indent="-457200" algn="just">
                  <a:lnSpc>
                    <a:spcPct val="150000"/>
                  </a:lnSpc>
                  <a:buFont typeface="+mj-lt"/>
                  <a:buAutoNum type="alphaLcPeriod" startAt="4"/>
                </a:pPr>
                <a:endParaRPr lang="en-US" sz="2200" dirty="0">
                  <a:cs typeface="Times New Roman" pitchFamily="18" charset="0"/>
                </a:endParaRPr>
              </a:p>
              <a:p>
                <a:pPr marL="457200" indent="-457200" algn="just">
                  <a:lnSpc>
                    <a:spcPct val="150000"/>
                  </a:lnSpc>
                  <a:buFont typeface="+mj-lt"/>
                  <a:buAutoNum type="alphaLcPeriod" startAt="4"/>
                </a:pPr>
                <a:endParaRPr lang="en-US" sz="2200" dirty="0" smtClean="0">
                  <a:cs typeface="Times New Roman" pitchFamily="18" charset="0"/>
                </a:endParaRPr>
              </a:p>
              <a:p>
                <a:pPr marL="457200" indent="-457200" algn="just">
                  <a:lnSpc>
                    <a:spcPct val="150000"/>
                  </a:lnSpc>
                  <a:buFont typeface="+mj-lt"/>
                  <a:buAutoNum type="alphaLcPeriod" startAt="4"/>
                </a:pPr>
                <a:endParaRPr lang="en-US" sz="2200" dirty="0">
                  <a:cs typeface="Times New Roman" pitchFamily="18" charset="0"/>
                </a:endParaRPr>
              </a:p>
              <a:p>
                <a:pPr marL="457200" indent="-457200" algn="just">
                  <a:lnSpc>
                    <a:spcPct val="150000"/>
                  </a:lnSpc>
                  <a:buFont typeface="+mj-lt"/>
                  <a:buAutoNum type="alphaLcPeriod" startAt="4"/>
                </a:pPr>
                <a:endParaRPr lang="en-US" sz="2200" dirty="0" smtClean="0">
                  <a:cs typeface="Times New Roman" pitchFamily="18" charset="0"/>
                </a:endParaRPr>
              </a:p>
              <a:p>
                <a:pPr marL="457200" indent="-457200" algn="just">
                  <a:lnSpc>
                    <a:spcPct val="150000"/>
                  </a:lnSpc>
                  <a:buFont typeface="+mj-lt"/>
                  <a:buAutoNum type="alphaLcPeriod" startAt="4"/>
                </a:pPr>
                <a:endParaRPr lang="en-US" sz="2200" dirty="0">
                  <a:cs typeface="Times New Roman" pitchFamily="18" charset="0"/>
                </a:endParaRPr>
              </a:p>
              <a:p>
                <a:pPr marL="457200" indent="-457200" algn="just">
                  <a:lnSpc>
                    <a:spcPct val="150000"/>
                  </a:lnSpc>
                  <a:buFont typeface="+mj-lt"/>
                  <a:buAutoNum type="alphaLcPeriod" startAt="4"/>
                </a:pPr>
                <a:endParaRPr lang="en-US" sz="2200" dirty="0" smtClean="0">
                  <a:cs typeface="Times New Roman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2200" dirty="0" smtClean="0">
                  <a:cs typeface="Times New Roman" pitchFamily="18" charset="0"/>
                </a:endParaRPr>
              </a:p>
              <a:p>
                <a:pPr marL="457200" indent="-361950" algn="just">
                  <a:lnSpc>
                    <a:spcPct val="150000"/>
                  </a:lnSpc>
                  <a:buFont typeface="+mj-lt"/>
                  <a:buAutoNum type="alphaLcPeriod" startAt="6"/>
                </a:pP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>
                        <a:latin typeface="Cambria Math" panose="02040503050406030204" pitchFamily="18" charset="0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ID" sz="2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ID" sz="2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ID" sz="2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𝑋</m:t>
                            </m:r>
                            <m:r>
                              <a:rPr lang="en-ID" sz="2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lang="en-ID" sz="2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ID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∈</m:t>
                        </m:r>
                        <m:r>
                          <a:rPr lang="en-ID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D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𝒑</m:t>
                        </m:r>
                      </m:e>
                      <m:sub>
                        <m:r>
                          <a:rPr lang="en-ID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  <m:r>
                          <a:rPr lang="en-ID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ID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𝒚</m:t>
                        </m:r>
                      </m:sub>
                    </m:sSub>
                    <m:d>
                      <m:dPr>
                        <m:ctrlPr>
                          <a:rPr lang="en-ID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ID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ID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e>
                    </m:d>
                    <m:r>
                      <a:rPr lang="en-ID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D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𝒑</m:t>
                        </m:r>
                      </m:e>
                      <m:sub>
                        <m:r>
                          <a:rPr lang="en-ID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  <m:r>
                          <a:rPr lang="en-ID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ID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𝒚</m:t>
                        </m:r>
                      </m:sub>
                    </m:sSub>
                    <m:d>
                      <m:dPr>
                        <m:ctrlPr>
                          <a:rPr lang="en-ID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  <m:r>
                          <a:rPr lang="en-ID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ID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e>
                    </m:d>
                    <m:r>
                      <a:rPr lang="en-ID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D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𝒑</m:t>
                        </m:r>
                      </m:e>
                      <m:sub>
                        <m:r>
                          <a:rPr lang="en-ID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  <m:r>
                          <a:rPr lang="en-ID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ID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𝒚</m:t>
                        </m:r>
                      </m:sub>
                    </m:sSub>
                    <m:d>
                      <m:dPr>
                        <m:ctrlPr>
                          <a:rPr lang="en-ID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ID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ID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e>
                    </m:d>
                    <m:r>
                      <a:rPr lang="en-ID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ID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ID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𝟏𝟖</m:t>
                        </m:r>
                      </m:num>
                      <m:den>
                        <m:r>
                          <a:rPr lang="en-ID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𝟐𝟖</m:t>
                        </m:r>
                      </m:den>
                    </m:f>
                  </m:oMath>
                </a14:m>
                <a:endParaRPr lang="en-ID" sz="2200" dirty="0"/>
              </a:p>
              <a:p>
                <a:pPr algn="just">
                  <a:lnSpc>
                    <a:spcPct val="150000"/>
                  </a:lnSpc>
                </a:pPr>
                <a:endParaRPr lang="en-US" sz="2200" dirty="0" smtClean="0">
                  <a:cs typeface="Times New Roman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200" dirty="0">
                    <a:cs typeface="Times New Roman" pitchFamily="18" charset="0"/>
                  </a:rPr>
                  <a:t>	</a:t>
                </a:r>
                <a:endParaRPr lang="en-US" sz="2200" dirty="0" smtClean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767654"/>
                <a:ext cx="11690682" cy="59044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4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15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250" y="35170"/>
            <a:ext cx="75880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LATIHAN</a:t>
            </a:r>
            <a:endParaRPr lang="en-US" sz="4000" b="1" cap="none" spc="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-319088" y="936885"/>
                <a:ext cx="9958175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255713" indent="-514350" algn="just">
                  <a:lnSpc>
                    <a:spcPct val="150000"/>
                  </a:lnSpc>
                  <a:buFont typeface="+mj-lt"/>
                  <a:buAutoNum type="alphaLcPeriod" startAt="7"/>
                </a:pPr>
                <a:r>
                  <a:rPr lang="en-ID" sz="2000" dirty="0" smtClean="0">
                    <a:cs typeface="Times New Roman" pitchFamily="18" charset="0"/>
                  </a:rPr>
                  <a:t>Syarat agar </a:t>
                </a:r>
                <a:r>
                  <a:rPr lang="en-ID" sz="2000" dirty="0" err="1" smtClean="0">
                    <a:cs typeface="Times New Roman" pitchFamily="18" charset="0"/>
                  </a:rPr>
                  <a:t>peubah</a:t>
                </a:r>
                <a:r>
                  <a:rPr lang="en-ID" sz="2000" dirty="0" smtClean="0">
                    <a:cs typeface="Times New Roman" pitchFamily="18" charset="0"/>
                  </a:rPr>
                  <a:t> </a:t>
                </a:r>
                <a:r>
                  <a:rPr lang="en-ID" sz="2000" dirty="0" err="1" smtClean="0">
                    <a:cs typeface="Times New Roman" pitchFamily="18" charset="0"/>
                  </a:rPr>
                  <a:t>acak</a:t>
                </a:r>
                <a:r>
                  <a:rPr lang="en-ID" sz="20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ID" sz="2000" dirty="0" smtClean="0">
                    <a:cs typeface="Times New Roman" pitchFamily="18" charset="0"/>
                  </a:rPr>
                  <a:t> </a:t>
                </a:r>
                <a:r>
                  <a:rPr lang="en-ID" sz="2000" dirty="0" err="1" smtClean="0">
                    <a:cs typeface="Times New Roman" pitchFamily="18" charset="0"/>
                  </a:rPr>
                  <a:t>dan</a:t>
                </a:r>
                <a:r>
                  <a:rPr lang="en-ID" sz="20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ID" sz="2000" dirty="0" smtClean="0">
                    <a:cs typeface="Times New Roman" pitchFamily="18" charset="0"/>
                  </a:rPr>
                  <a:t> </a:t>
                </a:r>
                <a:r>
                  <a:rPr lang="en-ID" sz="2000" dirty="0" err="1" smtClean="0">
                    <a:cs typeface="Times New Roman" pitchFamily="18" charset="0"/>
                  </a:rPr>
                  <a:t>saling</a:t>
                </a:r>
                <a:r>
                  <a:rPr lang="en-ID" sz="2000" dirty="0" smtClean="0">
                    <a:cs typeface="Times New Roman" pitchFamily="18" charset="0"/>
                  </a:rPr>
                  <a:t> </a:t>
                </a:r>
                <a:r>
                  <a:rPr lang="en-ID" sz="2000" dirty="0" err="1" smtClean="0">
                    <a:cs typeface="Times New Roman" pitchFamily="18" charset="0"/>
                  </a:rPr>
                  <a:t>bebas</a:t>
                </a:r>
                <a:r>
                  <a:rPr lang="en-ID" sz="2000" dirty="0" smtClean="0">
                    <a:cs typeface="Times New Roman" pitchFamily="18" charset="0"/>
                  </a:rPr>
                  <a:t> </a:t>
                </a:r>
                <a:r>
                  <a:rPr lang="en-ID" sz="2000" dirty="0" err="1" smtClean="0">
                    <a:cs typeface="Times New Roman" pitchFamily="18" charset="0"/>
                  </a:rPr>
                  <a:t>adalah</a:t>
                </a:r>
                <a:r>
                  <a:rPr lang="en-ID" sz="2000" dirty="0" smtClean="0">
                    <a:cs typeface="Times New Roman" pitchFamily="18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D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𝑿𝒀</m:t>
                        </m:r>
                      </m:sub>
                    </m:sSub>
                    <m:d>
                      <m:d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</m:d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D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𝑿</m:t>
                        </m:r>
                      </m:sub>
                    </m:sSub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)∙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D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𝒑</m:t>
                        </m:r>
                      </m:e>
                      <m:sub>
                        <m:r>
                          <a:rPr lang="en-ID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𝒀</m:t>
                        </m:r>
                      </m:sub>
                    </m:sSub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𝒚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ID" sz="2000" dirty="0" smtClean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9088" y="936885"/>
                <a:ext cx="9958175" cy="553998"/>
              </a:xfrm>
              <a:prstGeom prst="rect">
                <a:avLst/>
              </a:prstGeom>
              <a:blipFill>
                <a:blip r:embed="rId4"/>
                <a:stretch>
                  <a:fillRect r="-61" b="-989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5700" y="2582071"/>
                <a:ext cx="2642326" cy="778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ID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D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D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D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D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ID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ID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21</m:t>
                              </m:r>
                            </m:num>
                            <m:den>
                              <m: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28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700" y="2582071"/>
                <a:ext cx="2642326" cy="7789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78630" y="3535836"/>
                <a:ext cx="2709396" cy="778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ID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ID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D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D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D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ID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ID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</m:t>
                              </m:r>
                            </m:num>
                            <m:den>
                              <m: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28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30" y="3535836"/>
                <a:ext cx="2709396" cy="7789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37986" y="4497610"/>
                <a:ext cx="3779688" cy="8097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ID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e>
                      </m:d>
                      <m:r>
                        <a:rPr lang="en-ID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D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D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D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ID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ID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D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ID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ID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r>
                                <a:rPr lang="en-ID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ID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ID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ID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D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ID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D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ID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D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ID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ID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D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ID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28</m:t>
                                  </m:r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986" y="4497610"/>
                <a:ext cx="3779688" cy="8097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95022" y="5394224"/>
                <a:ext cx="6119046" cy="670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𝑪</m:t>
                      </m:r>
                      <m:r>
                        <a:rPr lang="en-ID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𝑶𝑽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𝑿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𝒀</m:t>
                          </m:r>
                        </m:e>
                      </m: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𝑿𝒀</m:t>
                          </m:r>
                        </m:e>
                      </m: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𝒀</m:t>
                          </m:r>
                        </m:e>
                      </m:d>
                      <m:r>
                        <a:rPr lang="en-ID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D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ID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den>
                      </m:f>
                      <m:r>
                        <a:rPr lang="en-ID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ID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D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𝟐𝟗𝟒</m:t>
                          </m:r>
                        </m:num>
                        <m:den>
                          <m:r>
                            <a:rPr lang="en-ID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𝟕𝟖𝟒</m:t>
                          </m:r>
                        </m:den>
                      </m:f>
                      <m:r>
                        <a:rPr lang="en-ID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f>
                        <m:fPr>
                          <m:ctrlPr>
                            <a:rPr lang="en-ID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D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ID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ID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022" y="5394224"/>
                <a:ext cx="6119046" cy="6706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17851" y="1621099"/>
                <a:ext cx="379982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525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D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𝑿𝒀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D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𝑿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ID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𝟎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)∙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D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ID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𝒀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ID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𝟎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ID" sz="24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851" y="1621099"/>
                <a:ext cx="3799823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835904" y="1344946"/>
                <a:ext cx="2079415" cy="1144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525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en-ID" sz="24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904" y="1344946"/>
                <a:ext cx="2079415" cy="11446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Arrow 18"/>
          <p:cNvSpPr/>
          <p:nvPr/>
        </p:nvSpPr>
        <p:spPr>
          <a:xfrm>
            <a:off x="4877805" y="1755737"/>
            <a:ext cx="897968" cy="5116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9456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16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250" y="35170"/>
            <a:ext cx="75880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LATIHAN</a:t>
            </a:r>
            <a:endParaRPr lang="en-US" sz="4000" b="1" cap="none" spc="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86506" y="979009"/>
                <a:ext cx="2642326" cy="778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ID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D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D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D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D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ID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ID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21</m:t>
                              </m:r>
                            </m:num>
                            <m:den>
                              <m: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28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506" y="979009"/>
                <a:ext cx="2642326" cy="778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86506" y="1940783"/>
                <a:ext cx="2709396" cy="778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ID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ID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D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D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D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ID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ID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</m:t>
                              </m:r>
                            </m:num>
                            <m:den>
                              <m: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28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506" y="1940783"/>
                <a:ext cx="2709396" cy="7789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Arrow 24"/>
          <p:cNvSpPr/>
          <p:nvPr/>
        </p:nvSpPr>
        <p:spPr>
          <a:xfrm>
            <a:off x="3800454" y="1125790"/>
            <a:ext cx="708390" cy="4854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70516" y="961008"/>
                <a:ext cx="2868028" cy="778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ID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D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ID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ID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D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D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D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ID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en-ID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D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27</m:t>
                              </m:r>
                            </m:num>
                            <m:den>
                              <m: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28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516" y="961008"/>
                <a:ext cx="2868028" cy="7789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Arrow 26"/>
          <p:cNvSpPr/>
          <p:nvPr/>
        </p:nvSpPr>
        <p:spPr>
          <a:xfrm>
            <a:off x="3800453" y="2106227"/>
            <a:ext cx="708391" cy="4854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70516" y="1998078"/>
                <a:ext cx="2865208" cy="8097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ID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D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ID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ID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D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D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D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ID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en-ID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ID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28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516" y="1998078"/>
                <a:ext cx="2865208" cy="8097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Arrow 29"/>
          <p:cNvSpPr/>
          <p:nvPr/>
        </p:nvSpPr>
        <p:spPr>
          <a:xfrm>
            <a:off x="7825630" y="1125790"/>
            <a:ext cx="708390" cy="4854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Right Arrow 30"/>
          <p:cNvSpPr/>
          <p:nvPr/>
        </p:nvSpPr>
        <p:spPr>
          <a:xfrm>
            <a:off x="7825629" y="2106227"/>
            <a:ext cx="708391" cy="4854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712057" y="1087042"/>
                <a:ext cx="1529650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latin typeface="Cambria Math" panose="02040503050406030204" pitchFamily="18" charset="0"/>
                        </a:rPr>
                        <m:t>𝑉𝐴𝑅</m:t>
                      </m:r>
                      <m:d>
                        <m:dPr>
                          <m:ctrlPr>
                            <a:rPr lang="en-ID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D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ID" b="0" i="1" smtClean="0">
                              <a:latin typeface="Cambria Math" panose="02040503050406030204" pitchFamily="18" charset="0"/>
                            </a:rPr>
                            <m:t>112</m:t>
                          </m:r>
                        </m:den>
                      </m:f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2057" y="1087042"/>
                <a:ext cx="1529650" cy="5241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712057" y="2068190"/>
                <a:ext cx="1520031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latin typeface="Cambria Math" panose="02040503050406030204" pitchFamily="18" charset="0"/>
                        </a:rPr>
                        <m:t>𝑉𝐴𝑅</m:t>
                      </m:r>
                      <m:d>
                        <m:dPr>
                          <m:ctrlPr>
                            <a:rPr lang="en-ID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ID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ID" b="0" i="1" smtClean="0">
                              <a:latin typeface="Cambria Math" panose="02040503050406030204" pitchFamily="18" charset="0"/>
                            </a:rPr>
                            <m:t>112</m:t>
                          </m:r>
                        </m:den>
                      </m:f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2057" y="2068190"/>
                <a:ext cx="1520031" cy="5186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855621" y="2817612"/>
                <a:ext cx="5211555" cy="1259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𝑿</m:t>
                          </m:r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𝒀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𝑪𝒐𝒗</m:t>
                          </m:r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𝑿</m:t>
                          </m:r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𝒀</m:t>
                          </m:r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𝑿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𝒀</m:t>
                              </m:r>
                            </m:sub>
                          </m:sSub>
                        </m:den>
                      </m:f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𝟗</m:t>
                              </m:r>
                            </m:num>
                            <m:den>
                              <m: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𝟓𝟔</m:t>
                              </m:r>
                            </m:den>
                          </m:f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ID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D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𝟒𝟓</m:t>
                                  </m:r>
                                </m:num>
                                <m:den>
                                  <m:r>
                                    <a:rPr lang="en-ID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𝟏𝟏𝟐</m:t>
                                  </m:r>
                                </m:den>
                              </m:f>
                            </m:e>
                          </m:rad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ID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D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en-ID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𝟏𝟏𝟐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=−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𝟖𝟗𝟒</m:t>
                      </m:r>
                    </m:oMath>
                  </m:oMathPara>
                </a14:m>
                <a:endParaRPr lang="en-ID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21" y="2817612"/>
                <a:ext cx="5211555" cy="12598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-410330" y="4142314"/>
                <a:ext cx="6513450" cy="22283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255713" indent="-514350" algn="just">
                  <a:lnSpc>
                    <a:spcPct val="150000"/>
                  </a:lnSpc>
                  <a:buFont typeface="+mj-lt"/>
                  <a:buAutoNum type="alphaLcPeriod" startAt="8"/>
                </a:pPr>
                <a:r>
                  <a:rPr lang="en-US" sz="28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ID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  <m:r>
                          <a:rPr lang="en-ID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ID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ID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D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e>
                        <m:r>
                          <a:rPr lang="en-ID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ID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D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D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ID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  <m:r>
                              <a:rPr lang="en-ID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ID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sub>
                        </m:sSub>
                        <m:d>
                          <m:dPr>
                            <m:ctrlPr>
                              <a:rPr lang="en-ID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D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0,1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ID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ID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ID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D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den>
                    </m:f>
                    <m:r>
                      <a:rPr lang="en-ID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D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type m:val="skw"/>
                            <m:ctrlPr>
                              <a:rPr lang="en-ID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ID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ID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28</m:t>
                            </m:r>
                          </m:den>
                        </m:f>
                      </m:num>
                      <m:den>
                        <m:f>
                          <m:fPr>
                            <m:type m:val="skw"/>
                            <m:ctrlPr>
                              <a:rPr lang="en-ID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ID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ID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28</m:t>
                            </m:r>
                          </m:den>
                        </m:f>
                      </m:den>
                    </m:f>
                    <m:r>
                      <a:rPr lang="en-ID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D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D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ID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55713" algn="just">
                  <a:lnSpc>
                    <a:spcPct val="15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ID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ID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ID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sub>
                    </m:sSub>
                    <m:r>
                      <a:rPr lang="en-ID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ID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ID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ID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ID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ID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D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ID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  <m:r>
                              <a:rPr lang="en-ID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ID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sub>
                        </m:sSub>
                        <m:d>
                          <m:dPr>
                            <m:ctrlPr>
                              <a:rPr lang="en-ID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D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ID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ID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ID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ID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d>
                          <m:dPr>
                            <m:ctrlPr>
                              <a:rPr lang="en-ID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D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den>
                    </m:f>
                    <m:r>
                      <a:rPr lang="en-ID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D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type m:val="skw"/>
                            <m:ctrlPr>
                              <a:rPr lang="en-ID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ID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ID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28</m:t>
                            </m:r>
                          </m:den>
                        </m:f>
                      </m:num>
                      <m:den>
                        <m:f>
                          <m:fPr>
                            <m:type m:val="skw"/>
                            <m:ctrlPr>
                              <a:rPr lang="en-ID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ID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ID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ID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28</m:t>
                            </m:r>
                          </m:den>
                        </m:f>
                      </m:den>
                    </m:f>
                    <m:r>
                      <a:rPr lang="en-ID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ID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D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ID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ID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0330" y="4142314"/>
                <a:ext cx="6513450" cy="222830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491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17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250" y="35170"/>
            <a:ext cx="75880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LATIHAN</a:t>
            </a:r>
            <a:endParaRPr lang="en-US" sz="4000" b="1" cap="none" spc="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55575" y="851961"/>
                <a:ext cx="11690682" cy="3889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Jika </a:t>
                </a:r>
                <a:r>
                  <a:rPr 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diketahui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PMF </a:t>
                </a:r>
                <a:r>
                  <a:rPr 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gabungan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dari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peubah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acak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sebagai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D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ID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en-ID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ID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ID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ID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ID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ID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ID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ID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D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ID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ID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ID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ID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ID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, </m:t>
                              </m:r>
                              <m:r>
                                <a:rPr lang="en-ID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ID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=1,2,3 </m:t>
                              </m:r>
                              <m:r>
                                <a:rPr lang="en-ID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𝑑𝑎𝑛</m:t>
                              </m:r>
                              <m:r>
                                <a:rPr lang="en-ID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ID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ID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=1,2,3</m:t>
                              </m:r>
                            </m:e>
                            <m:e>
                              <m:r>
                                <a:rPr lang="en-ID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0               , </m:t>
                              </m:r>
                              <m:r>
                                <a:rPr lang="en-ID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ID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ID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𝑑𝑎𝑛</m:t>
                              </m:r>
                              <m:r>
                                <a:rPr lang="en-ID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ID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ID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ID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𝑙𝑎𝑖𝑛𝑛𝑦𝑎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9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55713" indent="-51435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Tentukan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nilai</a:t>
                </a:r>
                <a:r>
                  <a:rPr lang="en-ID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konstanta</a:t>
                </a:r>
                <a:r>
                  <a:rPr lang="en-ID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memenuhi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sifat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PMF </a:t>
                </a:r>
                <a:r>
                  <a:rPr 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gabungan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!</a:t>
                </a:r>
              </a:p>
              <a:p>
                <a:pPr marL="1255713" indent="-51435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Tentukan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PMF Marginal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dari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peubah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acak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i="1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peubah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acak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! </a:t>
                </a:r>
              </a:p>
              <a:p>
                <a:pPr marL="1255713" indent="-51435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Tentukan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𝑋𝑌</m:t>
                        </m:r>
                      </m:sub>
                    </m:sSub>
                    <m:r>
                      <a:rPr lang="en-ID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(1,1)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ID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𝑋𝑌</m:t>
                        </m:r>
                      </m:sub>
                    </m:sSub>
                    <m:r>
                      <a:rPr lang="en-ID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(1,</m:t>
                    </m:r>
                    <m:r>
                      <a:rPr lang="en-ID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ID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ID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𝑋𝑌</m:t>
                        </m:r>
                      </m:sub>
                    </m:sSub>
                    <m:r>
                      <a:rPr lang="en-ID" sz="2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ID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ID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,1)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ID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𝑋𝑌</m:t>
                        </m:r>
                      </m:sub>
                    </m:sSub>
                    <m:r>
                      <a:rPr lang="en-ID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ID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ID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ID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ID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55713" indent="-51435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Apakah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peubah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acak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i="1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dan peubah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acak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i="1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saling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bebas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 </a:t>
                </a:r>
                <a:r>
                  <a:rPr 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Jika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tidak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tentukan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𝐶𝑂𝑉</m:t>
                    </m:r>
                    <m:r>
                      <a:rPr lang="en-ID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ID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𝑋𝑌</m:t>
                    </m:r>
                    <m:r>
                      <a:rPr lang="en-ID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!</a:t>
                </a:r>
              </a:p>
              <a:p>
                <a:pPr marL="741363" algn="just">
                  <a:lnSpc>
                    <a:spcPct val="150000"/>
                  </a:lnSpc>
                </a:pPr>
                <a:endParaRPr lang="en-US" sz="1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851961"/>
                <a:ext cx="11690682" cy="3889206"/>
              </a:xfrm>
              <a:prstGeom prst="rect">
                <a:avLst/>
              </a:prstGeom>
              <a:blipFill>
                <a:blip r:embed="rId4"/>
                <a:stretch>
                  <a:fillRect l="-46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66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18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250" y="35170"/>
            <a:ext cx="75880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LATIHAN</a:t>
            </a:r>
            <a:endParaRPr lang="en-US" sz="4000" b="1" cap="none" spc="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3193" y="1459899"/>
                <a:ext cx="11690682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Font typeface="+mj-lt"/>
                  <a:buAutoNum type="arabicPeriod" startAt="3"/>
                </a:pPr>
                <a:r>
                  <a:rPr lang="en-US" sz="2200" dirty="0" smtClean="0">
                    <a:cs typeface="Times New Roman" pitchFamily="18" charset="0"/>
                  </a:rPr>
                  <a:t>Sebuah </a:t>
                </a:r>
                <a:r>
                  <a:rPr lang="en-US" sz="2200" dirty="0" err="1" smtClean="0">
                    <a:cs typeface="Times New Roman" pitchFamily="18" charset="0"/>
                  </a:rPr>
                  <a:t>eksperimen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melemparkan</a:t>
                </a:r>
                <a:r>
                  <a:rPr lang="en-US" sz="2200" dirty="0" smtClean="0">
                    <a:cs typeface="Times New Roman" pitchFamily="18" charset="0"/>
                  </a:rPr>
                  <a:t> 1 </a:t>
                </a:r>
                <a:r>
                  <a:rPr lang="en-US" sz="2200" dirty="0" err="1" smtClean="0">
                    <a:cs typeface="Times New Roman" pitchFamily="18" charset="0"/>
                  </a:rPr>
                  <a:t>koin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mata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uang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dua</a:t>
                </a:r>
                <a:r>
                  <a:rPr lang="en-US" sz="2200" dirty="0" smtClean="0">
                    <a:cs typeface="Times New Roman" pitchFamily="18" charset="0"/>
                  </a:rPr>
                  <a:t> kali. Misalakan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adalah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peubah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acak</a:t>
                </a:r>
                <a:r>
                  <a:rPr lang="en-US" sz="2200" dirty="0" smtClean="0">
                    <a:cs typeface="Times New Roman" pitchFamily="18" charset="0"/>
                  </a:rPr>
                  <a:t> yang </a:t>
                </a:r>
                <a:r>
                  <a:rPr lang="en-US" sz="2200" dirty="0" err="1" smtClean="0">
                    <a:cs typeface="Times New Roman" pitchFamily="18" charset="0"/>
                  </a:rPr>
                  <a:t>menyatakan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munculnya</a:t>
                </a:r>
                <a:r>
                  <a:rPr lang="en-US" sz="2200" dirty="0" smtClean="0">
                    <a:cs typeface="Times New Roman" pitchFamily="18" charset="0"/>
                  </a:rPr>
                  <a:t> “</a:t>
                </a:r>
                <a:r>
                  <a:rPr lang="en-US" sz="2200" dirty="0" err="1" smtClean="0">
                    <a:cs typeface="Times New Roman" pitchFamily="18" charset="0"/>
                  </a:rPr>
                  <a:t>angka</a:t>
                </a:r>
                <a:r>
                  <a:rPr lang="en-US" sz="2200" dirty="0" smtClean="0">
                    <a:cs typeface="Times New Roman" pitchFamily="18" charset="0"/>
                  </a:rPr>
                  <a:t>” </a:t>
                </a:r>
                <a:r>
                  <a:rPr lang="en-US" sz="2200" dirty="0" err="1" smtClean="0">
                    <a:cs typeface="Times New Roman" pitchFamily="18" charset="0"/>
                  </a:rPr>
                  <a:t>dalam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dua</a:t>
                </a:r>
                <a:r>
                  <a:rPr lang="en-US" sz="2200" dirty="0" smtClean="0">
                    <a:cs typeface="Times New Roman" pitchFamily="18" charset="0"/>
                  </a:rPr>
                  <a:t> kali </a:t>
                </a:r>
                <a:r>
                  <a:rPr lang="en-US" sz="2200" dirty="0" err="1" smtClean="0">
                    <a:cs typeface="Times New Roman" pitchFamily="18" charset="0"/>
                  </a:rPr>
                  <a:t>pelemparan</a:t>
                </a:r>
                <a:r>
                  <a:rPr lang="en-US" sz="2200" dirty="0" smtClean="0">
                    <a:cs typeface="Times New Roman" pitchFamily="18" charset="0"/>
                  </a:rPr>
                  <a:t>, </a:t>
                </a:r>
                <a:r>
                  <a:rPr lang="en-US" sz="2200" dirty="0" err="1" smtClean="0">
                    <a:cs typeface="Times New Roman" pitchFamily="18" charset="0"/>
                  </a:rPr>
                  <a:t>dan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menyatakan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kemunculan</a:t>
                </a:r>
                <a:r>
                  <a:rPr lang="en-US" sz="2200" dirty="0" smtClean="0">
                    <a:cs typeface="Times New Roman" pitchFamily="18" charset="0"/>
                  </a:rPr>
                  <a:t> “</a:t>
                </a:r>
                <a:r>
                  <a:rPr lang="en-US" sz="2200" dirty="0" err="1" smtClean="0">
                    <a:cs typeface="Times New Roman" pitchFamily="18" charset="0"/>
                  </a:rPr>
                  <a:t>gambar</a:t>
                </a:r>
                <a:r>
                  <a:rPr lang="en-US" sz="2200" dirty="0" smtClean="0">
                    <a:cs typeface="Times New Roman" pitchFamily="18" charset="0"/>
                  </a:rPr>
                  <a:t>”</a:t>
                </a:r>
              </a:p>
              <a:p>
                <a:pPr marL="900113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200" dirty="0" err="1" smtClean="0">
                    <a:cs typeface="Times New Roman" pitchFamily="18" charset="0"/>
                  </a:rPr>
                  <a:t>Tentukan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i="1" dirty="0" smtClean="0">
                    <a:cs typeface="Times New Roman" pitchFamily="18" charset="0"/>
                  </a:rPr>
                  <a:t>range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dari</a:t>
                </a:r>
                <a:r>
                  <a:rPr lang="en-US" sz="22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  <m:r>
                      <a:rPr lang="en-US" sz="22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200" dirty="0" err="1" smtClean="0">
                    <a:cs typeface="Times New Roman" pitchFamily="18" charset="0"/>
                  </a:rPr>
                  <a:t>dan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i="1" dirty="0" smtClean="0">
                    <a:cs typeface="Times New Roman" pitchFamily="18" charset="0"/>
                  </a:rPr>
                  <a:t>range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gabungan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keduanya</a:t>
                </a:r>
                <a:r>
                  <a:rPr lang="en-US" sz="2200" dirty="0" smtClean="0">
                    <a:cs typeface="Times New Roman" pitchFamily="18" charset="0"/>
                  </a:rPr>
                  <a:t> !</a:t>
                </a:r>
              </a:p>
              <a:p>
                <a:pPr marL="900113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200" dirty="0" err="1" smtClean="0">
                    <a:cs typeface="Times New Roman" pitchFamily="18" charset="0"/>
                  </a:rPr>
                  <a:t>Tentukan</a:t>
                </a:r>
                <a:r>
                  <a:rPr lang="en-US" sz="2200" dirty="0" smtClean="0">
                    <a:cs typeface="Times New Roman" pitchFamily="18" charset="0"/>
                  </a:rPr>
                  <a:t> PMF </a:t>
                </a:r>
                <a:r>
                  <a:rPr lang="en-US" sz="2200" dirty="0" err="1" smtClean="0">
                    <a:cs typeface="Times New Roman" pitchFamily="18" charset="0"/>
                  </a:rPr>
                  <a:t>Gabungan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dan</a:t>
                </a:r>
                <a:r>
                  <a:rPr lang="en-US" sz="2200" dirty="0" smtClean="0">
                    <a:cs typeface="Times New Roman" pitchFamily="18" charset="0"/>
                  </a:rPr>
                  <a:t> PMF Marginal </a:t>
                </a:r>
                <a14:m>
                  <m:oMath xmlns:m="http://schemas.openxmlformats.org/officeDocument/2006/math">
                    <m:r>
                      <a:rPr lang="en-ID" sz="22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200" dirty="0">
                    <a:cs typeface="Times New Roman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  <m:r>
                      <a:rPr lang="en-US" sz="22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 !</a:t>
                </a:r>
              </a:p>
              <a:p>
                <a:pPr marL="900113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200" dirty="0" err="1" smtClean="0">
                    <a:cs typeface="Times New Roman" pitchFamily="18" charset="0"/>
                  </a:rPr>
                  <a:t>Apakah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200" dirty="0">
                    <a:cs typeface="Times New Roman" pitchFamily="18" charset="0"/>
                  </a:rPr>
                  <a:t> </a:t>
                </a:r>
                <a:r>
                  <a:rPr lang="en-US" sz="2200" dirty="0" smtClean="0">
                    <a:cs typeface="Times New Roman" pitchFamily="18" charset="0"/>
                  </a:rPr>
                  <a:t>dan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  <m:r>
                      <a:rPr lang="en-US" sz="22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200" dirty="0" err="1" smtClean="0">
                    <a:cs typeface="Times New Roman" pitchFamily="18" charset="0"/>
                  </a:rPr>
                  <a:t>saling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bebas</a:t>
                </a:r>
                <a:r>
                  <a:rPr lang="en-US" sz="2200" dirty="0" smtClean="0">
                    <a:cs typeface="Times New Roman" pitchFamily="18" charset="0"/>
                  </a:rPr>
                  <a:t>? </a:t>
                </a:r>
                <a:r>
                  <a:rPr lang="en-US" sz="2200" dirty="0" err="1" smtClean="0">
                    <a:cs typeface="Times New Roman" pitchFamily="18" charset="0"/>
                  </a:rPr>
                  <a:t>Jika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tidak</a:t>
                </a:r>
                <a:r>
                  <a:rPr lang="en-US" sz="2200" dirty="0" smtClean="0">
                    <a:cs typeface="Times New Roman" pitchFamily="18" charset="0"/>
                  </a:rPr>
                  <a:t>, </a:t>
                </a:r>
                <a:r>
                  <a:rPr lang="en-US" sz="2200" dirty="0" err="1" smtClean="0">
                    <a:cs typeface="Times New Roman" pitchFamily="18" charset="0"/>
                  </a:rPr>
                  <a:t>tentukan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koefesien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korelasinya</a:t>
                </a:r>
                <a:r>
                  <a:rPr lang="en-US" sz="2200" dirty="0" smtClean="0">
                    <a:cs typeface="Times New Roman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93" y="1459899"/>
                <a:ext cx="11690682" cy="3139321"/>
              </a:xfrm>
              <a:prstGeom prst="rect">
                <a:avLst/>
              </a:prstGeom>
              <a:blipFill>
                <a:blip r:embed="rId4"/>
                <a:stretch>
                  <a:fillRect l="-678" r="-678" b="-135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783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19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5575" y="885731"/>
                <a:ext cx="11690682" cy="5296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200" b="1" dirty="0" smtClean="0">
                    <a:solidFill>
                      <a:schemeClr val="accent5">
                        <a:lumMod val="75000"/>
                      </a:schemeClr>
                    </a:solidFill>
                    <a:cs typeface="Times New Roman" pitchFamily="18" charset="0"/>
                  </a:rPr>
                  <a:t>PENYELESAIAN: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 smtClean="0">
                    <a:cs typeface="Times New Roman" pitchFamily="18" charset="0"/>
                  </a:rPr>
                  <a:t>Random experiment </a:t>
                </a:r>
                <a:r>
                  <a:rPr lang="en-US" sz="2400" dirty="0" smtClean="0">
                    <a:cs typeface="Times New Roman" pitchFamily="18" charset="0"/>
                    <a:sym typeface="Wingdings" panose="05000000000000000000" pitchFamily="2" charset="2"/>
                  </a:rPr>
                  <a:t> </a:t>
                </a:r>
                <a:r>
                  <a:rPr lang="en-US" sz="2400" dirty="0">
                    <a:cs typeface="Times New Roman" pitchFamily="18" charset="0"/>
                    <a:sym typeface="Wingdings" panose="05000000000000000000" pitchFamily="2" charset="2"/>
                  </a:rPr>
                  <a:t>T</a:t>
                </a:r>
                <a:r>
                  <a:rPr lang="en-US" sz="2400" dirty="0" smtClean="0">
                    <a:cs typeface="Times New Roman" pitchFamily="18" charset="0"/>
                  </a:rPr>
                  <a:t>ossing a fair coin twice </a:t>
                </a:r>
                <a:r>
                  <a:rPr lang="en-US" sz="2400" dirty="0" smtClean="0">
                    <a:cs typeface="Times New Roman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Wingdings" panose="05000000000000000000" pitchFamily="2" charset="2"/>
                      </a:rPr>
                      <m:t>Ω</m:t>
                    </m:r>
                    <m:r>
                      <a:rPr lang="en-ID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Wingdings" panose="05000000000000000000" pitchFamily="2" charset="2"/>
                          </a:rPr>
                          <m:t>𝐻𝐻</m:t>
                        </m:r>
                        <m:r>
                          <a:rPr lang="en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Wingdings" panose="05000000000000000000" pitchFamily="2" charset="2"/>
                          </a:rPr>
                          <m:t>𝐻𝑇</m:t>
                        </m:r>
                        <m:r>
                          <a:rPr lang="en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Wingdings" panose="05000000000000000000" pitchFamily="2" charset="2"/>
                          </a:rPr>
                          <m:t>𝑇𝐻</m:t>
                        </m:r>
                        <m:r>
                          <a:rPr lang="en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ID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Wingdings" panose="05000000000000000000" pitchFamily="2" charset="2"/>
                          </a:rPr>
                          <m:t>𝑇𝑇</m:t>
                        </m:r>
                      </m:e>
                    </m:d>
                  </m:oMath>
                </a14:m>
                <a:endParaRPr lang="en-US" sz="2200" dirty="0" smtClean="0">
                  <a:cs typeface="Times New Roman" pitchFamily="18" charset="0"/>
                </a:endParaRPr>
              </a:p>
              <a:p>
                <a:pPr lvl="1" indent="-457200" algn="just">
                  <a:lnSpc>
                    <a:spcPct val="150000"/>
                  </a:lnSpc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a:rPr lang="en-ID" sz="2200" i="0">
                        <a:latin typeface="Cambria Math" panose="02040503050406030204" pitchFamily="18" charset="0"/>
                        <a:cs typeface="Times New Roman" pitchFamily="18" charset="0"/>
                        <a:sym typeface="Wingdings" panose="05000000000000000000" pitchFamily="2" charset="2"/>
                      </a:rPr>
                      <m:t> </m:t>
                    </m:r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D" sz="2200" b="0" i="0" smtClean="0">
                            <a:latin typeface="Cambria Math" panose="02040503050406030204" pitchFamily="18" charset="0"/>
                            <a:cs typeface="Times New Roman" pitchFamily="18" charset="0"/>
                            <a:sym typeface="Wingdings" panose="05000000000000000000" pitchFamily="2" charset="2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D" sz="2200" b="0" i="0" smtClean="0">
                            <a:latin typeface="Cambria Math" panose="02040503050406030204" pitchFamily="18" charset="0"/>
                            <a:cs typeface="Times New Roman" pitchFamily="18" charset="0"/>
                            <a:sym typeface="Wingdings" panose="05000000000000000000" pitchFamily="2" charset="2"/>
                          </a:rPr>
                          <m:t>X</m:t>
                        </m:r>
                      </m:sub>
                    </m:sSub>
                    <m:r>
                      <a:rPr lang="en-ID" sz="2200" b="0" i="0" smtClean="0">
                        <a:latin typeface="Cambria Math" panose="02040503050406030204" pitchFamily="18" charset="0"/>
                        <a:cs typeface="Times New Roman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ID" sz="2200" b="0" i="0" smtClean="0">
                            <a:latin typeface="Cambria Math" panose="02040503050406030204" pitchFamily="18" charset="0"/>
                            <a:cs typeface="Times New Roman" pitchFamily="18" charset="0"/>
                            <a:sym typeface="Wingdings" panose="05000000000000000000" pitchFamily="2" charset="2"/>
                          </a:rPr>
                          <m:t>0,1,2</m:t>
                        </m:r>
                      </m:e>
                    </m:d>
                  </m:oMath>
                </a14:m>
                <a:endParaRPr lang="en-ID" sz="2200" b="0" dirty="0" smtClean="0">
                  <a:latin typeface="Cambria Math" panose="02040503050406030204" pitchFamily="18" charset="0"/>
                  <a:cs typeface="Times New Roman" pitchFamily="18" charset="0"/>
                  <a:sym typeface="Wingdings" panose="05000000000000000000" pitchFamily="2" charset="2"/>
                </a:endParaRPr>
              </a:p>
              <a:p>
                <a:pPr marL="442913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Wingdings" panose="05000000000000000000" pitchFamily="2" charset="2"/>
                            </a:rPr>
                            <m:t> 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Wingdings" panose="05000000000000000000" pitchFamily="2" charset="2"/>
                            </a:rPr>
                            <m:t>𝑅</m:t>
                          </m:r>
                        </m:e>
                        <m:sub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Wingdings" panose="05000000000000000000" pitchFamily="2" charset="2"/>
                            </a:rPr>
                            <m:t>𝑌</m:t>
                          </m:r>
                        </m:sub>
                      </m:sSub>
                      <m:r>
                        <a:rPr lang="en-ID" sz="2200" b="0" i="1" smtClean="0">
                          <a:latin typeface="Cambria Math" panose="02040503050406030204" pitchFamily="18" charset="0"/>
                          <a:cs typeface="Times New Roman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Wingdings" panose="05000000000000000000" pitchFamily="2" charset="2"/>
                            </a:rPr>
                            <m:t>0,1,2</m:t>
                          </m:r>
                        </m:e>
                      </m:d>
                    </m:oMath>
                  </m:oMathPara>
                </a14:m>
                <a:endParaRPr lang="en-ID" sz="2200" b="0" i="1" dirty="0" smtClean="0">
                  <a:latin typeface="Cambria Math" panose="02040503050406030204" pitchFamily="18" charset="0"/>
                  <a:cs typeface="Times New Roman" pitchFamily="18" charset="0"/>
                  <a:sym typeface="Wingdings" panose="05000000000000000000" pitchFamily="2" charset="2"/>
                </a:endParaRPr>
              </a:p>
              <a:p>
                <a:pPr marL="442913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ID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  <a:sym typeface="Wingdings" panose="05000000000000000000" pitchFamily="2" charset="2"/>
                            </a:rPr>
                            <m:t> </m:t>
                          </m:r>
                          <m:r>
                            <a:rPr lang="en-ID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  <a:sym typeface="Wingdings" panose="05000000000000000000" pitchFamily="2" charset="2"/>
                            </a:rPr>
                            <m:t>𝑅</m:t>
                          </m:r>
                        </m:e>
                        <m:sub>
                          <m:r>
                            <a:rPr lang="en-ID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  <a:sym typeface="Wingdings" panose="05000000000000000000" pitchFamily="2" charset="2"/>
                            </a:rPr>
                            <m:t>𝑋𝑌</m:t>
                          </m:r>
                        </m:sub>
                      </m:sSub>
                      <m:r>
                        <a:rPr lang="en-ID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ID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ID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𝑿</m:t>
                              </m:r>
                              <m:r>
                                <a:rPr lang="en-ID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,</m:t>
                              </m:r>
                              <m:r>
                                <a:rPr lang="en-ID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𝒀</m:t>
                              </m:r>
                            </m:e>
                          </m:d>
                          <m:r>
                            <a:rPr lang="en-ID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; </m:t>
                          </m:r>
                          <m:r>
                            <a:rPr lang="en-ID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𝝎</m:t>
                          </m:r>
                          <m:r>
                            <a:rPr lang="en-ID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∈ </m:t>
                          </m:r>
                          <m:r>
                            <a:rPr lang="en-ID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𝜴</m:t>
                          </m:r>
                          <m:r>
                            <a:rPr lang="en-ID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ID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𝒅𝒂𝒏</m:t>
                          </m:r>
                          <m:r>
                            <a:rPr lang="en-ID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ID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𝑿</m:t>
                          </m:r>
                          <m:d>
                            <m:dPr>
                              <m:ctrlPr>
                                <a:rPr lang="en-ID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𝝎</m:t>
                              </m:r>
                            </m:e>
                          </m:d>
                          <m:r>
                            <a:rPr lang="en-ID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en-ID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, </m:t>
                          </m:r>
                          <m:r>
                            <a:rPr lang="en-ID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𝒀</m:t>
                          </m:r>
                          <m:d>
                            <m:dPr>
                              <m:ctrlPr>
                                <a:rPr lang="en-ID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𝝎</m:t>
                              </m:r>
                            </m:e>
                          </m:d>
                          <m:r>
                            <a:rPr lang="en-ID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𝒚</m:t>
                          </m:r>
                        </m:e>
                      </m:d>
                      <m:r>
                        <a:rPr lang="en-ID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ID" sz="2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  <a:sym typeface="Wingdings" panose="05000000000000000000" pitchFamily="2" charset="2"/>
                                </a:rPr>
                                <m:t>2,0</m:t>
                              </m:r>
                            </m:e>
                          </m:d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Wingdings" panose="05000000000000000000" pitchFamily="2" charset="2"/>
                            </a:rPr>
                            <m:t>,</m:t>
                          </m:r>
                          <m:d>
                            <m:dPr>
                              <m:ctrlPr>
                                <a:rPr lang="en-ID" sz="2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  <a:sym typeface="Wingdings" panose="05000000000000000000" pitchFamily="2" charset="2"/>
                                </a:rPr>
                                <m:t>1,1</m:t>
                              </m:r>
                            </m:e>
                          </m:d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Wingdings" panose="05000000000000000000" pitchFamily="2" charset="2"/>
                            </a:rPr>
                            <m:t>,(0,2)</m:t>
                          </m:r>
                        </m:e>
                      </m:d>
                    </m:oMath>
                  </m:oMathPara>
                </a14:m>
                <a:endParaRPr lang="en-ID" sz="2200" b="0" dirty="0" smtClean="0">
                  <a:cs typeface="Times New Roman" pitchFamily="18" charset="0"/>
                  <a:sym typeface="Wingdings" panose="05000000000000000000" pitchFamily="2" charset="2"/>
                </a:endParaRPr>
              </a:p>
              <a:p>
                <a:pPr marL="457200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ID" sz="2200" b="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=2,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𝑌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=0</m:t>
                        </m:r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𝐻𝐻</m:t>
                        </m:r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ID" sz="2200" b="0" dirty="0" smtClean="0">
                  <a:cs typeface="Times New Roman" pitchFamily="18" charset="0"/>
                  <a:sym typeface="Wingdings" panose="05000000000000000000" pitchFamily="2" charset="2"/>
                </a:endParaRPr>
              </a:p>
              <a:p>
                <a:pPr marL="531813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sz="2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=0,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𝑌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=2</m:t>
                          </m:r>
                        </m:e>
                      </m:d>
                      <m:r>
                        <a:rPr lang="en-ID" sz="2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𝑇𝑇</m:t>
                          </m:r>
                        </m:e>
                      </m:d>
                      <m:r>
                        <a:rPr lang="en-ID" sz="2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200" dirty="0" smtClean="0">
                  <a:cs typeface="Times New Roman" pitchFamily="18" charset="0"/>
                </a:endParaRPr>
              </a:p>
              <a:p>
                <a:pPr marL="531813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sz="2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=1,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𝑌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=1</m:t>
                          </m:r>
                        </m:e>
                      </m:d>
                      <m:r>
                        <a:rPr lang="en-ID" sz="2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𝐻𝑇</m:t>
                          </m:r>
                        </m:e>
                      </m:d>
                      <m:r>
                        <a:rPr lang="en-ID" sz="2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ID" sz="2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𝑃</m:t>
                      </m:r>
                      <m:r>
                        <a:rPr lang="en-ID" sz="2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ID" sz="2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𝑇𝐻</m:t>
                      </m:r>
                      <m:r>
                        <a:rPr lang="en-ID" sz="2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)=</m:t>
                      </m:r>
                      <m:f>
                        <m:fPr>
                          <m:ctrlP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200" dirty="0" smtClean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885731"/>
                <a:ext cx="11690682" cy="5296322"/>
              </a:xfrm>
              <a:prstGeom prst="rect">
                <a:avLst/>
              </a:prstGeom>
              <a:blipFill>
                <a:blip r:embed="rId4"/>
                <a:stretch>
                  <a:fillRect l="-83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712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3383" y="971170"/>
            <a:ext cx="11579225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RANDOM VARIABLE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PEUBAH ACAK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sering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CHANCE VARIABLE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STOCHASTIC VARIABLE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VARIATE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1650" y="3096519"/>
            <a:ext cx="3657600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ln w="444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chemeClr val="tx2"/>
                </a:solidFill>
                <a:cs typeface="Times New Roman" pitchFamily="18" charset="0"/>
              </a:rPr>
              <a:t>RANDOM VARIABLE (VARIATE)</a:t>
            </a:r>
            <a:endParaRPr lang="en-US" sz="25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56719" y="1913646"/>
            <a:ext cx="3701431" cy="981377"/>
          </a:xfrm>
          <a:prstGeom prst="rect">
            <a:avLst/>
          </a:prstGeom>
          <a:solidFill>
            <a:schemeClr val="bg2">
              <a:lumMod val="90000"/>
            </a:schemeClr>
          </a:solidFill>
          <a:ln w="444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UNIVARIATE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Peubah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Acak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56718" y="3096519"/>
            <a:ext cx="3701431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ln w="444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BIVARIATE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Peubah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Acak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056717" y="4228020"/>
                <a:ext cx="3701431" cy="94006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444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MULTIVARIATE</a:t>
                </a:r>
              </a:p>
              <a:p>
                <a:pPr algn="ctr"/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&gt;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𝐷𝑢𝑎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𝑃𝑒𝑢𝑏𝑎h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𝐴𝑐𝑎𝑘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717" y="4228020"/>
                <a:ext cx="3701431" cy="940061"/>
              </a:xfrm>
              <a:prstGeom prst="rect">
                <a:avLst/>
              </a:prstGeom>
              <a:blipFill>
                <a:blip r:embed="rId4"/>
                <a:stretch>
                  <a:fillRect b="-5590"/>
                </a:stretch>
              </a:blipFill>
              <a:ln w="44450">
                <a:solidFill>
                  <a:schemeClr val="bg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Bent Arrow 2"/>
          <p:cNvSpPr/>
          <p:nvPr/>
        </p:nvSpPr>
        <p:spPr>
          <a:xfrm>
            <a:off x="3383474" y="2226548"/>
            <a:ext cx="2673243" cy="764275"/>
          </a:xfrm>
          <a:prstGeom prst="ben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8" name="Bent Arrow 27"/>
          <p:cNvSpPr/>
          <p:nvPr/>
        </p:nvSpPr>
        <p:spPr>
          <a:xfrm flipV="1">
            <a:off x="3383474" y="4122754"/>
            <a:ext cx="2673243" cy="764275"/>
          </a:xfrm>
          <a:prstGeom prst="ben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479250" y="3413903"/>
            <a:ext cx="1577467" cy="36849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 4"/>
          <p:cNvSpPr/>
          <p:nvPr/>
        </p:nvSpPr>
        <p:spPr>
          <a:xfrm>
            <a:off x="308150" y="5303812"/>
            <a:ext cx="11497134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peubah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acak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saling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berhubungan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populasi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peubah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acak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DISTRIBUSI GABUNGAN / JOINTLY DISTRIBUTED</a:t>
            </a:r>
            <a:endParaRPr lang="en-US" sz="2000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85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20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11038" y="952677"/>
                <a:ext cx="11731625" cy="2908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 algn="just">
                  <a:lnSpc>
                    <a:spcPct val="150000"/>
                  </a:lnSpc>
                  <a:buFont typeface="+mj-lt"/>
                  <a:buAutoNum type="arabicPeriod" startAt="4"/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Two fair dice are thrown, consider a bivariate random variable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  <m:r>
                          <a:rPr lang="en-ID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ID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. Let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or 1 according to whether the first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dice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shows an even number or an odd number of dots. Similarly, let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=0 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or 1 according to the second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dice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.  </a:t>
                </a:r>
              </a:p>
              <a:p>
                <a:pPr marL="1255713" indent="-531813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Find the range of </a:t>
                </a:r>
                <a14:m>
                  <m:oMath xmlns:m="http://schemas.openxmlformats.org/officeDocument/2006/math">
                    <m:r>
                      <a:rPr lang="en-ID" sz="24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255713" indent="-531813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Find the Joint PMF of  </a:t>
                </a:r>
                <a14:m>
                  <m:oMath xmlns:m="http://schemas.openxmlformats.org/officeDocument/2006/math">
                    <m:r>
                      <a:rPr lang="en-ID" sz="24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8" y="952677"/>
                <a:ext cx="11731625" cy="2908489"/>
              </a:xfrm>
              <a:prstGeom prst="rect">
                <a:avLst/>
              </a:prstGeom>
              <a:blipFill>
                <a:blip r:embed="rId4"/>
                <a:stretch>
                  <a:fillRect l="-675" r="-779" b="-125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53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21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11038" y="952677"/>
                <a:ext cx="11731625" cy="2908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 algn="just">
                  <a:lnSpc>
                    <a:spcPct val="150000"/>
                  </a:lnSpc>
                  <a:buFont typeface="+mj-lt"/>
                  <a:buAutoNum type="arabicPeriod" startAt="4"/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Two fair dice are thrown, consider a bivariate random variable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  <m:r>
                          <a:rPr lang="en-ID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ID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. Let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or 1 according to whether the first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dice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shows an even number or an odd number of dots. Similarly, let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=0 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or 1 according to the second die.  </a:t>
                </a:r>
              </a:p>
              <a:p>
                <a:pPr marL="1255713" indent="-531813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Find the range of </a:t>
                </a:r>
                <a14:m>
                  <m:oMath xmlns:m="http://schemas.openxmlformats.org/officeDocument/2006/math">
                    <m:r>
                      <a:rPr lang="en-ID" sz="24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255713" indent="-531813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Find the Joint PMF of  </a:t>
                </a:r>
                <a14:m>
                  <m:oMath xmlns:m="http://schemas.openxmlformats.org/officeDocument/2006/math">
                    <m:r>
                      <a:rPr lang="en-ID" sz="24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8" y="952677"/>
                <a:ext cx="11731625" cy="2908489"/>
              </a:xfrm>
              <a:prstGeom prst="rect">
                <a:avLst/>
              </a:prstGeom>
              <a:blipFill>
                <a:blip r:embed="rId4"/>
                <a:stretch>
                  <a:fillRect l="-675" r="-779" b="-125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3247" y="3821662"/>
                <a:ext cx="11690682" cy="2631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200" dirty="0" smtClean="0">
                    <a:cs typeface="Times New Roman" pitchFamily="18" charset="0"/>
                  </a:rPr>
                  <a:t>SOLUTION:</a:t>
                </a:r>
              </a:p>
              <a:p>
                <a:pPr marL="457200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200" dirty="0" smtClean="0">
                    <a:cs typeface="Times New Roman" pitchFamily="18" charset="0"/>
                  </a:rPr>
                  <a:t> Range of </a:t>
                </a:r>
                <a14:m>
                  <m:oMath xmlns:m="http://schemas.openxmlformats.org/officeDocument/2006/math">
                    <m:r>
                      <a:rPr lang="en-ID" sz="22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smtClean="0">
                    <a:cs typeface="Times New Roman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Wingdings" panose="05000000000000000000" pitchFamily="2" charset="2"/>
                          </a:rPr>
                          <m:t>𝑅</m:t>
                        </m:r>
                      </m:e>
                      <m:sub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Wingdings" panose="05000000000000000000" pitchFamily="2" charset="2"/>
                          </a:rPr>
                          <m:t>𝑋𝑌</m:t>
                        </m:r>
                      </m:sub>
                    </m:sSub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ID" sz="2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ID" sz="2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Wingdings" panose="05000000000000000000" pitchFamily="2" charset="2"/>
                              </a:rPr>
                              <m:t>0,0</m:t>
                            </m:r>
                          </m:e>
                        </m:d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d>
                          <m:dPr>
                            <m:ctrlPr>
                              <a:rPr lang="en-ID" sz="2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ID" sz="2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Wingdings" panose="05000000000000000000" pitchFamily="2" charset="2"/>
                              </a:rPr>
                              <m:t>0,1</m:t>
                            </m:r>
                          </m:e>
                        </m:d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d>
                          <m:dPr>
                            <m:ctrlPr>
                              <a:rPr lang="en-ID" sz="2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ID" sz="2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Wingdings" panose="05000000000000000000" pitchFamily="2" charset="2"/>
                              </a:rPr>
                              <m:t>1,0</m:t>
                            </m:r>
                          </m:e>
                        </m:d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Wingdings" panose="05000000000000000000" pitchFamily="2" charset="2"/>
                          </a:rPr>
                          <m:t>,(1,1)</m:t>
                        </m:r>
                      </m:e>
                    </m:d>
                  </m:oMath>
                </a14:m>
                <a:endParaRPr lang="en-ID" sz="2200" b="0" dirty="0" smtClean="0">
                  <a:cs typeface="Times New Roman" pitchFamily="18" charset="0"/>
                  <a:sym typeface="Wingdings" panose="05000000000000000000" pitchFamily="2" charset="2"/>
                </a:endParaRPr>
              </a:p>
              <a:p>
                <a:pPr marL="457200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 are independent , so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200" dirty="0"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=0</m:t>
                        </m:r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=1/2</m:t>
                    </m:r>
                  </m:oMath>
                </a14:m>
                <a:endParaRPr lang="en-ID" sz="2200" b="0" dirty="0" smtClean="0">
                  <a:cs typeface="Times New Roman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200" dirty="0" smtClean="0"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𝑌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=0</m:t>
                        </m:r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𝑌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=1/2</m:t>
                    </m:r>
                  </m:oMath>
                </a14:m>
                <a:endParaRPr lang="en-US" sz="2200" dirty="0" smtClean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47" y="3821662"/>
                <a:ext cx="11690682" cy="2631490"/>
              </a:xfrm>
              <a:prstGeom prst="rect">
                <a:avLst/>
              </a:prstGeom>
              <a:blipFill>
                <a:blip r:embed="rId5"/>
                <a:stretch>
                  <a:fillRect l="-73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>
            <a:off x="5308110" y="5514455"/>
            <a:ext cx="668740" cy="814293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33748" y="5424297"/>
                <a:ext cx="5978111" cy="353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D" sz="2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ID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ID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D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ID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D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D" sz="22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ID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D" sz="2200" b="0" i="1" smtClean="0">
                          <a:latin typeface="Cambria Math" panose="02040503050406030204" pitchFamily="18" charset="0"/>
                        </a:rPr>
                        <m:t>)∙</m:t>
                      </m:r>
                      <m:r>
                        <a:rPr lang="en-ID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ID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D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ID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D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ID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D" sz="2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748" y="5424297"/>
                <a:ext cx="5978111" cy="353366"/>
              </a:xfrm>
              <a:prstGeom prst="rect">
                <a:avLst/>
              </a:prstGeom>
              <a:blipFill>
                <a:blip r:embed="rId6"/>
                <a:stretch>
                  <a:fillRect l="-612" r="-1224" b="-2931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52738" y="5813771"/>
                <a:ext cx="2703432" cy="633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2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2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D" sz="22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D" sz="22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sub>
                      </m:sSub>
                      <m:d>
                        <m:dPr>
                          <m:ctrlPr>
                            <a:rPr lang="en-ID" sz="2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2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ID" sz="22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D" sz="22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ID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ID" sz="2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ID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ID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ID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ID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ID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ID" sz="22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738" y="5813771"/>
                <a:ext cx="2703432" cy="6338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71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22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7975" y="971170"/>
                <a:ext cx="11633816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 algn="just">
                  <a:lnSpc>
                    <a:spcPct val="150000"/>
                  </a:lnSpc>
                  <a:buFont typeface="+mj-lt"/>
                  <a:buAutoNum type="arabicPeriod" startAt="5"/>
                </a:pPr>
                <a:r>
                  <a:rPr lang="en-US" sz="2400" dirty="0" smtClean="0">
                    <a:cs typeface="Times New Roman" pitchFamily="18" charset="0"/>
                  </a:rPr>
                  <a:t>Consider a random experiment of drawing randomly three balls from an urn containing two red , three white and four blue balls. Let (X,Y) be a bivariate random variable, where X and Y denote, respectively, the number of red and white balls chosen.</a:t>
                </a:r>
              </a:p>
              <a:p>
                <a:pPr marL="971550" lvl="1" indent="-51435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Find the range of </a:t>
                </a:r>
                <a14:m>
                  <m:oMath xmlns:m="http://schemas.openxmlformats.org/officeDocument/2006/math">
                    <m:r>
                      <a:rPr lang="en-ID" sz="24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!</a:t>
                </a:r>
              </a:p>
              <a:p>
                <a:pPr marL="971550" lvl="1" indent="-51435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Find the joint PMF of </a:t>
                </a:r>
                <a14:m>
                  <m:oMath xmlns:m="http://schemas.openxmlformats.org/officeDocument/2006/math">
                    <m:r>
                      <a:rPr lang="en-ID" sz="24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!</a:t>
                </a:r>
              </a:p>
              <a:p>
                <a:pPr marL="971550" lvl="1" indent="-51435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Find the marginal PMF of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!</a:t>
                </a:r>
              </a:p>
              <a:p>
                <a:pPr marL="971550" lvl="1" indent="-51435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Are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independent 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971170"/>
                <a:ext cx="11633816" cy="3970318"/>
              </a:xfrm>
              <a:prstGeom prst="rect">
                <a:avLst/>
              </a:prstGeom>
              <a:blipFill>
                <a:blip r:embed="rId4"/>
                <a:stretch>
                  <a:fillRect l="-839" r="-786" b="-92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723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23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53" y="796070"/>
                <a:ext cx="12057184" cy="5539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SOLUTION :</a:t>
                </a:r>
              </a:p>
              <a:p>
                <a:pPr marL="457200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000" dirty="0" smtClean="0">
                    <a:cs typeface="Times New Roman" pitchFamily="18" charset="0"/>
                  </a:rPr>
                  <a:t>Dari </a:t>
                </a:r>
                <a:r>
                  <a:rPr lang="en-US" sz="2000" dirty="0" err="1" smtClean="0">
                    <a:cs typeface="Times New Roman" pitchFamily="18" charset="0"/>
                  </a:rPr>
                  <a:t>skenario</a:t>
                </a:r>
                <a:r>
                  <a:rPr lang="en-US" sz="2000" dirty="0" smtClean="0"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cs typeface="Times New Roman" pitchFamily="18" charset="0"/>
                  </a:rPr>
                  <a:t>soal</a:t>
                </a:r>
                <a:r>
                  <a:rPr lang="en-US" sz="2000" dirty="0" smtClean="0">
                    <a:cs typeface="Times New Roman" pitchFamily="18" charset="0"/>
                  </a:rPr>
                  <a:t>, </a:t>
                </a:r>
                <a:r>
                  <a:rPr lang="en-US" sz="2000" dirty="0" err="1" smtClean="0">
                    <a:cs typeface="Times New Roman" pitchFamily="18" charset="0"/>
                  </a:rPr>
                  <a:t>peubah</a:t>
                </a:r>
                <a:r>
                  <a:rPr lang="en-US" sz="2000" dirty="0" smtClean="0"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cs typeface="Times New Roman" pitchFamily="18" charset="0"/>
                  </a:rPr>
                  <a:t>acak</a:t>
                </a:r>
                <a:r>
                  <a:rPr lang="en-US" sz="20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000" dirty="0" smtClean="0"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cs typeface="Times New Roman" pitchFamily="18" charset="0"/>
                  </a:rPr>
                  <a:t>menyatakan</a:t>
                </a:r>
                <a:r>
                  <a:rPr lang="en-US" sz="2000" dirty="0" smtClean="0"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cs typeface="Times New Roman" pitchFamily="18" charset="0"/>
                  </a:rPr>
                  <a:t>banyaknya</a:t>
                </a:r>
                <a:r>
                  <a:rPr lang="en-US" sz="2000" dirty="0" smtClean="0"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cs typeface="Times New Roman" pitchFamily="18" charset="0"/>
                  </a:rPr>
                  <a:t>terambil</a:t>
                </a:r>
                <a:r>
                  <a:rPr lang="en-US" sz="2000" dirty="0" smtClean="0">
                    <a:cs typeface="Times New Roman" pitchFamily="18" charset="0"/>
                  </a:rPr>
                  <a:t> bola </a:t>
                </a:r>
                <a:r>
                  <a:rPr lang="en-US" sz="2000" dirty="0" err="1" smtClean="0">
                    <a:cs typeface="Times New Roman" pitchFamily="18" charset="0"/>
                  </a:rPr>
                  <a:t>warna</a:t>
                </a:r>
                <a:r>
                  <a:rPr lang="en-US" sz="2000" dirty="0" smtClean="0"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cs typeface="Times New Roman" pitchFamily="18" charset="0"/>
                  </a:rPr>
                  <a:t>merah</a:t>
                </a:r>
                <a:r>
                  <a:rPr lang="en-US" sz="2000" dirty="0" smtClean="0">
                    <a:cs typeface="Times New Roman" pitchFamily="18" charset="0"/>
                  </a:rPr>
                  <a:t>, </a:t>
                </a:r>
                <a:r>
                  <a:rPr lang="en-US" sz="2000" dirty="0" err="1" smtClean="0">
                    <a:cs typeface="Times New Roman" pitchFamily="18" charset="0"/>
                  </a:rPr>
                  <a:t>dan</a:t>
                </a:r>
                <a:r>
                  <a:rPr lang="en-US" sz="2000" dirty="0" smtClean="0"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cs typeface="Times New Roman" pitchFamily="18" charset="0"/>
                  </a:rPr>
                  <a:t>peubah</a:t>
                </a:r>
                <a:r>
                  <a:rPr lang="en-US" sz="2000" dirty="0" smtClean="0"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cs typeface="Times New Roman" pitchFamily="18" charset="0"/>
                  </a:rPr>
                  <a:t>acak</a:t>
                </a:r>
                <a:r>
                  <a:rPr lang="en-US" sz="20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US" sz="2000" dirty="0" smtClean="0"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cs typeface="Times New Roman" pitchFamily="18" charset="0"/>
                  </a:rPr>
                  <a:t>menyatakan</a:t>
                </a:r>
                <a:r>
                  <a:rPr lang="en-US" sz="2000" dirty="0" smtClean="0"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cs typeface="Times New Roman" pitchFamily="18" charset="0"/>
                  </a:rPr>
                  <a:t>banyaknya</a:t>
                </a:r>
                <a:r>
                  <a:rPr lang="en-US" sz="2000" dirty="0" smtClean="0"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cs typeface="Times New Roman" pitchFamily="18" charset="0"/>
                  </a:rPr>
                  <a:t>terambil</a:t>
                </a:r>
                <a:r>
                  <a:rPr lang="en-US" sz="2000" dirty="0" smtClean="0">
                    <a:cs typeface="Times New Roman" pitchFamily="18" charset="0"/>
                  </a:rPr>
                  <a:t> bola </a:t>
                </a:r>
                <a:r>
                  <a:rPr lang="en-US" sz="2000" dirty="0" err="1" smtClean="0">
                    <a:cs typeface="Times New Roman" pitchFamily="18" charset="0"/>
                  </a:rPr>
                  <a:t>warna</a:t>
                </a:r>
                <a:r>
                  <a:rPr lang="en-US" sz="2000" dirty="0" smtClean="0"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cs typeface="Times New Roman" pitchFamily="18" charset="0"/>
                  </a:rPr>
                  <a:t>putih</a:t>
                </a:r>
                <a:r>
                  <a:rPr lang="en-US" sz="2000" dirty="0" smtClean="0">
                    <a:cs typeface="Times New Roman" pitchFamily="18" charset="0"/>
                  </a:rPr>
                  <a:t>. </a:t>
                </a:r>
                <a:r>
                  <a:rPr lang="en-US" sz="2000" dirty="0" err="1" smtClean="0">
                    <a:cs typeface="Times New Roman" pitchFamily="18" charset="0"/>
                  </a:rPr>
                  <a:t>Banyaknya</a:t>
                </a:r>
                <a:r>
                  <a:rPr lang="en-US" sz="2000" dirty="0" smtClean="0">
                    <a:cs typeface="Times New Roman" pitchFamily="18" charset="0"/>
                  </a:rPr>
                  <a:t> bola </a:t>
                </a:r>
                <a:r>
                  <a:rPr lang="en-US" sz="2000" dirty="0" err="1" smtClean="0">
                    <a:cs typeface="Times New Roman" pitchFamily="18" charset="0"/>
                  </a:rPr>
                  <a:t>warna</a:t>
                </a:r>
                <a:r>
                  <a:rPr lang="en-US" sz="2000" dirty="0" smtClean="0"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cs typeface="Times New Roman" pitchFamily="18" charset="0"/>
                  </a:rPr>
                  <a:t>merah</a:t>
                </a:r>
                <a:r>
                  <a:rPr lang="en-US" sz="2000" dirty="0" smtClean="0"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cs typeface="Times New Roman" pitchFamily="18" charset="0"/>
                  </a:rPr>
                  <a:t>ada</a:t>
                </a:r>
                <a:r>
                  <a:rPr lang="en-US" sz="2000" dirty="0" smtClean="0">
                    <a:cs typeface="Times New Roman" pitchFamily="18" charset="0"/>
                  </a:rPr>
                  <a:t> 2 </a:t>
                </a:r>
                <a:r>
                  <a:rPr lang="en-US" sz="2000" dirty="0" err="1" smtClean="0">
                    <a:cs typeface="Times New Roman" pitchFamily="18" charset="0"/>
                  </a:rPr>
                  <a:t>dan</a:t>
                </a:r>
                <a:r>
                  <a:rPr lang="en-US" sz="2000" dirty="0" smtClean="0"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cs typeface="Times New Roman" pitchFamily="18" charset="0"/>
                  </a:rPr>
                  <a:t>banyaknya</a:t>
                </a:r>
                <a:r>
                  <a:rPr lang="en-US" sz="2000" dirty="0" smtClean="0">
                    <a:cs typeface="Times New Roman" pitchFamily="18" charset="0"/>
                  </a:rPr>
                  <a:t> bola </a:t>
                </a:r>
                <a:r>
                  <a:rPr lang="en-US" sz="2000" dirty="0" err="1" smtClean="0">
                    <a:cs typeface="Times New Roman" pitchFamily="18" charset="0"/>
                  </a:rPr>
                  <a:t>warna</a:t>
                </a:r>
                <a:r>
                  <a:rPr lang="en-US" sz="2000" dirty="0" smtClean="0">
                    <a:cs typeface="Times New Roman" pitchFamily="18" charset="0"/>
                  </a:rPr>
                  <a:t>   </a:t>
                </a:r>
                <a:r>
                  <a:rPr lang="en-US" sz="2000" dirty="0" err="1" smtClean="0">
                    <a:cs typeface="Times New Roman" pitchFamily="18" charset="0"/>
                  </a:rPr>
                  <a:t>putih</a:t>
                </a:r>
                <a:r>
                  <a:rPr lang="en-US" sz="2000" dirty="0" smtClean="0"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cs typeface="Times New Roman" pitchFamily="18" charset="0"/>
                  </a:rPr>
                  <a:t>ada</a:t>
                </a:r>
                <a:r>
                  <a:rPr lang="en-US" sz="2000" dirty="0" smtClean="0">
                    <a:cs typeface="Times New Roman" pitchFamily="18" charset="0"/>
                  </a:rPr>
                  <a:t> 3. </a:t>
                </a:r>
                <a:r>
                  <a:rPr lang="en-US" sz="2000" dirty="0" err="1" smtClean="0">
                    <a:cs typeface="Times New Roman" pitchFamily="18" charset="0"/>
                  </a:rPr>
                  <a:t>Dengan</a:t>
                </a:r>
                <a:r>
                  <a:rPr lang="en-US" sz="2000" dirty="0" smtClean="0"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cs typeface="Times New Roman" pitchFamily="18" charset="0"/>
                  </a:rPr>
                  <a:t>demikian</a:t>
                </a:r>
                <a:r>
                  <a:rPr lang="en-US" sz="2000" dirty="0" smtClean="0">
                    <a:cs typeface="Times New Roman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D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ID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ID" sz="2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ID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m:t>(0,0), (0,1), (0,2), (0,3), (1,0), (1,1), (1,2), (2,0), (2,1)</m:t>
                          </m:r>
                        </m:e>
                      </m:d>
                    </m:oMath>
                  </m:oMathPara>
                </a14:m>
                <a:endParaRPr lang="en-US" sz="2000" dirty="0" smtClean="0">
                  <a:cs typeface="Times New Roman" pitchFamily="18" charset="0"/>
                </a:endParaRPr>
              </a:p>
              <a:p>
                <a:pPr marL="738188" indent="-738188"/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               </a:t>
                </a:r>
              </a:p>
              <a:p>
                <a:pPr marL="457200" indent="-457200">
                  <a:buFont typeface="+mj-lt"/>
                  <a:buAutoNum type="alphaLcPeriod" startAt="2"/>
                </a:pP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PMF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Gabungan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dari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444500">
                  <a:lnSpc>
                    <a:spcPct val="150000"/>
                  </a:lnSpc>
                </a:pPr>
                <a:endParaRPr lang="en-US" sz="2600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444500">
                  <a:lnSpc>
                    <a:spcPct val="150000"/>
                  </a:lnSpc>
                </a:pPr>
                <a:r>
                  <a:rPr lang="en-US" sz="2600" i="1" dirty="0">
                    <a:latin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600" i="1" dirty="0" smtClean="0">
                    <a:latin typeface="Cambria Math" panose="02040503050406030204" pitchFamily="18" charset="0"/>
                    <a:cs typeface="Times New Roman" pitchFamily="18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D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𝑃</m:t>
                        </m:r>
                      </m:e>
                      <m:sub>
                        <m:r>
                          <a:rPr lang="en-ID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ctrlPr>
                          <a:rPr lang="en-ID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ID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ID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</m:d>
                    <m:r>
                      <a:rPr lang="en-ID" sz="26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ID" sz="26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𝑃</m:t>
                    </m:r>
                    <m:r>
                      <a:rPr lang="en-ID" sz="26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ID" sz="26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  <m:r>
                      <a:rPr lang="en-ID" sz="26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ID" sz="26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ID" sz="26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ID" sz="26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  <m:r>
                      <a:rPr lang="en-ID" sz="26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ID" sz="26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ID" sz="26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       </a:t>
                </a:r>
              </a:p>
              <a:p>
                <a:endParaRPr lang="en-US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3" y="796070"/>
                <a:ext cx="12057184" cy="5539978"/>
              </a:xfrm>
              <a:prstGeom prst="rect">
                <a:avLst/>
              </a:prstGeom>
              <a:blipFill>
                <a:blip r:embed="rId4"/>
                <a:stretch>
                  <a:fillRect l="-657" t="-771" r="-50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 flipV="1">
            <a:off x="5486883" y="4382612"/>
            <a:ext cx="796834" cy="39188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497768" y="4857639"/>
            <a:ext cx="785949" cy="32708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407813" y="4244112"/>
                <a:ext cx="120231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ID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=0,1,2</m:t>
                      </m:r>
                    </m:oMath>
                  </m:oMathPara>
                </a14:m>
                <a:endParaRPr lang="en-ID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813" y="4244112"/>
                <a:ext cx="1202316" cy="338554"/>
              </a:xfrm>
              <a:prstGeom prst="rect">
                <a:avLst/>
              </a:prstGeom>
              <a:blipFill>
                <a:blip r:embed="rId5"/>
                <a:stretch>
                  <a:fillRect l="-5076" r="-5076" b="-535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02900" y="4928370"/>
                <a:ext cx="138781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D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=0,1,2,3</m:t>
                      </m:r>
                    </m:oMath>
                  </m:oMathPara>
                </a14:m>
                <a:endParaRPr lang="en-ID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900" y="4928370"/>
                <a:ext cx="1387816" cy="338554"/>
              </a:xfrm>
              <a:prstGeom prst="rect">
                <a:avLst/>
              </a:prstGeom>
              <a:blipFill>
                <a:blip r:embed="rId6"/>
                <a:stretch>
                  <a:fillRect l="-4386" r="-3947" b="-25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51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24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52" y="796070"/>
                <a:ext cx="5851659" cy="5726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44500" indent="-3651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𝑃</m:t>
                        </m:r>
                      </m:e>
                      <m:sub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ctrlP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0,0</m:t>
                        </m:r>
                      </m:e>
                    </m:d>
                    <m:r>
                      <a:rPr lang="en-ID" sz="17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ID" sz="17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=0, 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𝑌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=0</m:t>
                        </m:r>
                      </m:e>
                    </m:d>
                    <m:r>
                      <a:rPr lang="en-ID" sz="17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(4,3)</m:t>
                        </m:r>
                      </m:num>
                      <m:den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(9,3)</m:t>
                        </m:r>
                      </m:den>
                    </m:f>
                    <m:r>
                      <a:rPr lang="en-ID" sz="17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84</m:t>
                        </m:r>
                      </m:den>
                    </m:f>
                  </m:oMath>
                </a14:m>
                <a:endParaRPr lang="en-US" sz="17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44500" indent="-3651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𝑃</m:t>
                        </m:r>
                      </m:e>
                      <m:sub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ctrlP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0,1</m:t>
                        </m:r>
                      </m:e>
                    </m:d>
                    <m:r>
                      <a:rPr lang="en-ID" sz="17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ID" sz="17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=0, 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𝑌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e>
                    </m:d>
                    <m:r>
                      <a:rPr lang="en-ID" sz="17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ID" sz="17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ID" sz="17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3,1</m:t>
                            </m:r>
                          </m:e>
                        </m:d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(4,2)</m:t>
                        </m:r>
                      </m:num>
                      <m:den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(9,3)</m:t>
                        </m:r>
                      </m:den>
                    </m:f>
                    <m:r>
                      <a:rPr lang="en-ID" sz="17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18</m:t>
                        </m:r>
                      </m:num>
                      <m:den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84</m:t>
                        </m:r>
                      </m:den>
                    </m:f>
                  </m:oMath>
                </a14:m>
                <a:endParaRPr lang="en-US" sz="17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44500" indent="-3651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𝑃</m:t>
                        </m:r>
                      </m:e>
                      <m:sub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ctrlP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0,2</m:t>
                        </m:r>
                      </m:e>
                    </m:d>
                    <m:r>
                      <a:rPr lang="en-ID" sz="17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ID" sz="17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=0, 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𝑌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=2</m:t>
                        </m:r>
                      </m:e>
                    </m:d>
                    <m:r>
                      <a:rPr lang="en-ID" sz="17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ID" sz="17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ID" sz="17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3,2</m:t>
                            </m:r>
                          </m:e>
                        </m:d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(4,1)</m:t>
                        </m:r>
                      </m:num>
                      <m:den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(9,3)</m:t>
                        </m:r>
                      </m:den>
                    </m:f>
                    <m:r>
                      <a:rPr lang="en-ID" sz="17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12</m:t>
                        </m:r>
                      </m:num>
                      <m:den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84</m:t>
                        </m:r>
                      </m:den>
                    </m:f>
                  </m:oMath>
                </a14:m>
                <a:endParaRPr lang="en-US" sz="17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44500" indent="-3651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𝑃</m:t>
                        </m:r>
                      </m:e>
                      <m:sub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ctrlP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0,3</m:t>
                        </m:r>
                      </m:e>
                    </m:d>
                    <m:r>
                      <a:rPr lang="en-ID" sz="17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ID" sz="17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=0, 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𝑌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=3</m:t>
                        </m:r>
                      </m:e>
                    </m:d>
                    <m:r>
                      <a:rPr lang="en-ID" sz="17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(3,3)</m:t>
                        </m:r>
                      </m:num>
                      <m:den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(9,3)</m:t>
                        </m:r>
                      </m:den>
                    </m:f>
                    <m:r>
                      <a:rPr lang="en-ID" sz="17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84</m:t>
                        </m:r>
                      </m:den>
                    </m:f>
                  </m:oMath>
                </a14:m>
                <a:endParaRPr lang="en-US" sz="17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44500" indent="-3651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𝑃</m:t>
                        </m:r>
                      </m:e>
                      <m:sub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ctrlP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1,0</m:t>
                        </m:r>
                      </m:e>
                    </m:d>
                    <m:r>
                      <a:rPr lang="en-ID" sz="17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ID" sz="17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=1, 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𝑌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=0</m:t>
                        </m:r>
                      </m:e>
                    </m:d>
                    <m:r>
                      <a:rPr lang="en-ID" sz="17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(2,1)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(4,2)</m:t>
                        </m:r>
                      </m:num>
                      <m:den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(9,3)</m:t>
                        </m:r>
                      </m:den>
                    </m:f>
                    <m:r>
                      <a:rPr lang="en-ID" sz="17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12</m:t>
                        </m:r>
                      </m:num>
                      <m:den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84</m:t>
                        </m:r>
                      </m:den>
                    </m:f>
                  </m:oMath>
                </a14:m>
                <a:endParaRPr lang="en-ID" sz="17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44500" indent="-3651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𝑃</m:t>
                        </m:r>
                      </m:e>
                      <m:sub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ctrlP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1,1</m:t>
                        </m:r>
                      </m:e>
                    </m:d>
                    <m:r>
                      <a:rPr lang="en-ID" sz="17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ID" sz="17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=1, 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𝑌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e>
                    </m:d>
                    <m:r>
                      <a:rPr lang="en-ID" sz="17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ID" sz="17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ID" sz="17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2,1</m:t>
                            </m:r>
                          </m:e>
                        </m:d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ID" sz="17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ID" sz="17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3,1</m:t>
                            </m:r>
                          </m:e>
                        </m:d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(4,1)</m:t>
                        </m:r>
                      </m:num>
                      <m:den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(9,3)</m:t>
                        </m:r>
                      </m:den>
                    </m:f>
                    <m:r>
                      <a:rPr lang="en-ID" sz="17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24</m:t>
                        </m:r>
                      </m:num>
                      <m:den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84</m:t>
                        </m:r>
                      </m:den>
                    </m:f>
                  </m:oMath>
                </a14:m>
                <a:endParaRPr lang="en-US" sz="17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44500" indent="-3651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𝑃</m:t>
                        </m:r>
                      </m:e>
                      <m:sub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ctrlP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1,2</m:t>
                        </m:r>
                      </m:e>
                    </m:d>
                    <m:r>
                      <a:rPr lang="en-ID" sz="17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ID" sz="17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=1, 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𝑌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=2</m:t>
                        </m:r>
                      </m:e>
                    </m:d>
                    <m:r>
                      <a:rPr lang="en-ID" sz="17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ID" sz="17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ID" sz="17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2,1</m:t>
                            </m:r>
                          </m:e>
                        </m:d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(3,2)</m:t>
                        </m:r>
                      </m:num>
                      <m:den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(9,3)</m:t>
                        </m:r>
                      </m:den>
                    </m:f>
                    <m:r>
                      <a:rPr lang="en-ID" sz="17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</m:t>
                        </m:r>
                      </m:num>
                      <m:den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84</m:t>
                        </m:r>
                      </m:den>
                    </m:f>
                  </m:oMath>
                </a14:m>
                <a:endParaRPr lang="en-ID" sz="17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44500" indent="-3651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𝑃</m:t>
                        </m:r>
                      </m:e>
                      <m:sub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ctrlP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2,0</m:t>
                        </m:r>
                      </m:e>
                    </m:d>
                    <m:r>
                      <a:rPr lang="en-ID" sz="17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ID" sz="17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=2, 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𝑌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=0</m:t>
                        </m:r>
                      </m:e>
                    </m:d>
                    <m:r>
                      <a:rPr lang="en-ID" sz="17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ID" sz="17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ID" sz="17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2,2</m:t>
                            </m:r>
                          </m:e>
                        </m:d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(4,1)</m:t>
                        </m:r>
                      </m:num>
                      <m:den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(9,3)</m:t>
                        </m:r>
                      </m:den>
                    </m:f>
                    <m:r>
                      <a:rPr lang="en-ID" sz="17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84</m:t>
                        </m:r>
                      </m:den>
                    </m:f>
                  </m:oMath>
                </a14:m>
                <a:endParaRPr lang="en-US" sz="17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44500" indent="-365125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𝑃</m:t>
                        </m:r>
                      </m:e>
                      <m:sub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ctrlP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2,1</m:t>
                        </m:r>
                      </m:e>
                    </m:d>
                    <m:r>
                      <a:rPr lang="en-ID" sz="17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ID" sz="17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=2, 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𝑌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e>
                    </m:d>
                    <m:r>
                      <a:rPr lang="en-ID" sz="17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ID" sz="17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ID" sz="17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2,2</m:t>
                            </m:r>
                          </m:e>
                        </m:d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(3,1)</m:t>
                        </m:r>
                      </m:num>
                      <m:den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(9,3)</m:t>
                        </m:r>
                      </m:den>
                    </m:f>
                    <m:r>
                      <a:rPr lang="en-ID" sz="17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ID" sz="17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84</m:t>
                        </m:r>
                      </m:den>
                    </m:f>
                  </m:oMath>
                </a14:m>
                <a:endParaRPr lang="en-US" sz="17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2" y="796070"/>
                <a:ext cx="5851659" cy="5726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>
            <a:off x="5512528" y="1068032"/>
            <a:ext cx="261256" cy="5168373"/>
          </a:xfrm>
          <a:prstGeom prst="rightBrace">
            <a:avLst>
              <a:gd name="adj1" fmla="val 35035"/>
              <a:gd name="adj2" fmla="val 50253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89176" y="1068032"/>
                <a:ext cx="6096000" cy="50552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latin typeface="+mj-lt"/>
                    <a:cs typeface="Times New Roman" pitchFamily="18" charset="0"/>
                  </a:rPr>
                  <a:t>Apabila</a:t>
                </a:r>
                <a:r>
                  <a:rPr lang="en-US" sz="2000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+mj-lt"/>
                    <a:cs typeface="Times New Roman" pitchFamily="18" charset="0"/>
                  </a:rPr>
                  <a:t>disajikan</a:t>
                </a:r>
                <a:r>
                  <a:rPr lang="en-US" sz="2000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atin typeface="+mj-lt"/>
                    <a:cs typeface="Times New Roman" pitchFamily="18" charset="0"/>
                  </a:rPr>
                  <a:t>dalam</a:t>
                </a:r>
                <a:r>
                  <a:rPr lang="en-US" sz="2000" dirty="0"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000" dirty="0" smtClean="0">
                    <a:latin typeface="+mj-lt"/>
                    <a:cs typeface="Times New Roman" pitchFamily="18" charset="0"/>
                  </a:rPr>
                  <a:t>table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D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𝑃</m:t>
                        </m:r>
                      </m:e>
                      <m:sub>
                        <m:r>
                          <a:rPr lang="en-ID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𝑋𝑌</m:t>
                        </m:r>
                      </m:sub>
                    </m:sSub>
                    <m:r>
                      <a:rPr lang="en-ID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ID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ID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ID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ID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+mj-lt"/>
                    <a:cs typeface="Times New Roman" pitchFamily="18" charset="0"/>
                  </a:rPr>
                  <a:t>, </a:t>
                </a:r>
                <a:r>
                  <a:rPr lang="en-US" sz="2000" dirty="0" err="1" smtClean="0">
                    <a:latin typeface="+mj-lt"/>
                    <a:cs typeface="Times New Roman" pitchFamily="18" charset="0"/>
                  </a:rPr>
                  <a:t>menjadi</a:t>
                </a:r>
                <a:r>
                  <a:rPr lang="en-US" sz="2000" dirty="0" smtClean="0">
                    <a:latin typeface="+mj-lt"/>
                    <a:cs typeface="Times New Roman" pitchFamily="18" charset="0"/>
                  </a:rPr>
                  <a:t>: </a:t>
                </a:r>
                <a:endParaRPr lang="en-US" sz="2000" dirty="0"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176" y="1068032"/>
                <a:ext cx="6096000" cy="505523"/>
              </a:xfrm>
              <a:prstGeom prst="rect">
                <a:avLst/>
              </a:prstGeom>
              <a:blipFill>
                <a:blip r:embed="rId5"/>
                <a:stretch>
                  <a:fillRect l="-1100" b="-2048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6414674"/>
                  </p:ext>
                </p:extLst>
              </p:nvPr>
            </p:nvGraphicFramePr>
            <p:xfrm>
              <a:off x="6089176" y="1783540"/>
              <a:ext cx="5347649" cy="3635685"/>
            </p:xfrm>
            <a:graphic>
              <a:graphicData uri="http://schemas.openxmlformats.org/drawingml/2006/table">
                <a:tbl>
                  <a:tblPr firstRow="1" bandRow="1">
                    <a:tableStyleId>{ED083AE6-46FA-4A59-8FB0-9F97EB10719F}</a:tableStyleId>
                  </a:tblPr>
                  <a:tblGrid>
                    <a:gridCol w="852605">
                      <a:extLst>
                        <a:ext uri="{9D8B030D-6E8A-4147-A177-3AD203B41FA5}">
                          <a16:colId xmlns:a16="http://schemas.microsoft.com/office/drawing/2014/main" val="1563645115"/>
                        </a:ext>
                      </a:extLst>
                    </a:gridCol>
                    <a:gridCol w="872173">
                      <a:extLst>
                        <a:ext uri="{9D8B030D-6E8A-4147-A177-3AD203B41FA5}">
                          <a16:colId xmlns:a16="http://schemas.microsoft.com/office/drawing/2014/main" val="4141520766"/>
                        </a:ext>
                      </a:extLst>
                    </a:gridCol>
                    <a:gridCol w="838628">
                      <a:extLst>
                        <a:ext uri="{9D8B030D-6E8A-4147-A177-3AD203B41FA5}">
                          <a16:colId xmlns:a16="http://schemas.microsoft.com/office/drawing/2014/main" val="4177836265"/>
                        </a:ext>
                      </a:extLst>
                    </a:gridCol>
                    <a:gridCol w="905717">
                      <a:extLst>
                        <a:ext uri="{9D8B030D-6E8A-4147-A177-3AD203B41FA5}">
                          <a16:colId xmlns:a16="http://schemas.microsoft.com/office/drawing/2014/main" val="1609372812"/>
                        </a:ext>
                      </a:extLst>
                    </a:gridCol>
                    <a:gridCol w="939263">
                      <a:extLst>
                        <a:ext uri="{9D8B030D-6E8A-4147-A177-3AD203B41FA5}">
                          <a16:colId xmlns:a16="http://schemas.microsoft.com/office/drawing/2014/main" val="206357202"/>
                        </a:ext>
                      </a:extLst>
                    </a:gridCol>
                    <a:gridCol w="939263">
                      <a:extLst>
                        <a:ext uri="{9D8B030D-6E8A-4147-A177-3AD203B41FA5}">
                          <a16:colId xmlns:a16="http://schemas.microsoft.com/office/drawing/2014/main" val="359537267"/>
                        </a:ext>
                      </a:extLst>
                    </a:gridCol>
                  </a:tblGrid>
                  <a:tr h="636051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sz="2400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en-ID" sz="2400" dirty="0"/>
                        </a:p>
                      </a:txBody>
                      <a:tcPr anchor="ctr"/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sz="2400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ID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ID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3272295"/>
                      </a:ext>
                    </a:extLst>
                  </a:tr>
                  <a:tr h="533611">
                    <a:tc v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smtClean="0"/>
                            <a:t>0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smtClean="0"/>
                            <a:t>1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smtClean="0"/>
                            <a:t>2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smtClean="0"/>
                            <a:t>3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ID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𝑿</m:t>
                                    </m:r>
                                  </m:sub>
                                </m:sSub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D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81062362"/>
                      </a:ext>
                    </a:extLst>
                  </a:tr>
                  <a:tr h="5336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smtClean="0"/>
                            <a:t>0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84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18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84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84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84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35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84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23433172"/>
                      </a:ext>
                    </a:extLst>
                  </a:tr>
                  <a:tr h="5336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smtClean="0"/>
                            <a:t>1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84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24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84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84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 smtClean="0"/>
                            <a:t>0</a:t>
                          </a:r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42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84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9389593"/>
                      </a:ext>
                    </a:extLst>
                  </a:tr>
                  <a:tr h="5336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smtClean="0"/>
                            <a:t>2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84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84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dirty="0" smtClean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dirty="0" smtClean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84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 smtClean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23681979"/>
                      </a:ext>
                    </a:extLst>
                  </a:tr>
                  <a:tr h="5336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ID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𝒀</m:t>
                                    </m:r>
                                  </m:sub>
                                </m:sSub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D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84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45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84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18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84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84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3600" b="1" dirty="0" smtClean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  <a:endParaRPr lang="en-ID" sz="36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050839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6414674"/>
                  </p:ext>
                </p:extLst>
              </p:nvPr>
            </p:nvGraphicFramePr>
            <p:xfrm>
              <a:off x="6089176" y="1783540"/>
              <a:ext cx="5347649" cy="3635685"/>
            </p:xfrm>
            <a:graphic>
              <a:graphicData uri="http://schemas.openxmlformats.org/drawingml/2006/table">
                <a:tbl>
                  <a:tblPr firstRow="1" bandRow="1">
                    <a:tableStyleId>{ED083AE6-46FA-4A59-8FB0-9F97EB10719F}</a:tableStyleId>
                  </a:tblPr>
                  <a:tblGrid>
                    <a:gridCol w="852605">
                      <a:extLst>
                        <a:ext uri="{9D8B030D-6E8A-4147-A177-3AD203B41FA5}">
                          <a16:colId xmlns:a16="http://schemas.microsoft.com/office/drawing/2014/main" val="1563645115"/>
                        </a:ext>
                      </a:extLst>
                    </a:gridCol>
                    <a:gridCol w="872173">
                      <a:extLst>
                        <a:ext uri="{9D8B030D-6E8A-4147-A177-3AD203B41FA5}">
                          <a16:colId xmlns:a16="http://schemas.microsoft.com/office/drawing/2014/main" val="4141520766"/>
                        </a:ext>
                      </a:extLst>
                    </a:gridCol>
                    <a:gridCol w="838628">
                      <a:extLst>
                        <a:ext uri="{9D8B030D-6E8A-4147-A177-3AD203B41FA5}">
                          <a16:colId xmlns:a16="http://schemas.microsoft.com/office/drawing/2014/main" val="4177836265"/>
                        </a:ext>
                      </a:extLst>
                    </a:gridCol>
                    <a:gridCol w="905717">
                      <a:extLst>
                        <a:ext uri="{9D8B030D-6E8A-4147-A177-3AD203B41FA5}">
                          <a16:colId xmlns:a16="http://schemas.microsoft.com/office/drawing/2014/main" val="1609372812"/>
                        </a:ext>
                      </a:extLst>
                    </a:gridCol>
                    <a:gridCol w="939263">
                      <a:extLst>
                        <a:ext uri="{9D8B030D-6E8A-4147-A177-3AD203B41FA5}">
                          <a16:colId xmlns:a16="http://schemas.microsoft.com/office/drawing/2014/main" val="206357202"/>
                        </a:ext>
                      </a:extLst>
                    </a:gridCol>
                    <a:gridCol w="939263">
                      <a:extLst>
                        <a:ext uri="{9D8B030D-6E8A-4147-A177-3AD203B41FA5}">
                          <a16:colId xmlns:a16="http://schemas.microsoft.com/office/drawing/2014/main" val="359537267"/>
                        </a:ext>
                      </a:extLst>
                    </a:gridCol>
                  </a:tblGrid>
                  <a:tr h="636051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714" t="-521" r="-530000" b="-230729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9080" t="-962" r="-406" b="-51057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ID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3272295"/>
                      </a:ext>
                    </a:extLst>
                  </a:tr>
                  <a:tr h="533611">
                    <a:tc v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smtClean="0"/>
                            <a:t>0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smtClean="0"/>
                            <a:t>1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smtClean="0"/>
                            <a:t>2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smtClean="0"/>
                            <a:t>3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471429" t="-119318" r="-1948" b="-5034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1062362"/>
                      </a:ext>
                    </a:extLst>
                  </a:tr>
                  <a:tr h="6123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smtClean="0"/>
                            <a:t>0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97917" t="-191089" r="-415278" b="-338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8029" t="-191089" r="-336496" b="-338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83221" t="-191089" r="-209396" b="-338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68387" t="-191089" r="-101290" b="-338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471429" t="-191089" r="-1948" b="-3386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3433172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smtClean="0"/>
                            <a:t>1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97917" t="-296970" r="-415278" b="-24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8029" t="-296970" r="-336496" b="-24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83221" t="-296970" r="-209396" b="-24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dirty="0" smtClean="0"/>
                            <a:t>0</a:t>
                          </a:r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471429" t="-296970" r="-1948" b="-24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389593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smtClean="0"/>
                            <a:t>2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97917" t="-393000" r="-415278" b="-14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8029" t="-393000" r="-336496" b="-14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dirty="0" smtClean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dirty="0" smtClean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471429" t="-393000" r="-1948" b="-143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368197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714" t="-469524" r="-530000" b="-3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97917" t="-469524" r="-415278" b="-3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8029" t="-469524" r="-336496" b="-3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83221" t="-469524" r="-209396" b="-3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68387" t="-469524" r="-101290" b="-3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3600" b="1" dirty="0" smtClean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  <a:endParaRPr lang="en-ID" sz="36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0508392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8716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25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5574" y="1150803"/>
                <a:ext cx="11901609" cy="464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Font typeface="+mj-lt"/>
                  <a:buAutoNum type="alphaLcPeriod" startAt="3"/>
                </a:pPr>
                <a:r>
                  <a:rPr lang="en-ID" dirty="0" smtClean="0">
                    <a:cs typeface="Times New Roman" pitchFamily="18" charset="0"/>
                  </a:rPr>
                  <a:t>Marginal PMF </a:t>
                </a:r>
                <a:r>
                  <a:rPr lang="en-ID" dirty="0" err="1" smtClean="0">
                    <a:cs typeface="Times New Roman" pitchFamily="18" charset="0"/>
                  </a:rPr>
                  <a:t>dari</a:t>
                </a:r>
                <a:r>
                  <a:rPr lang="en-ID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ID" dirty="0" smtClean="0">
                    <a:cs typeface="Times New Roman" pitchFamily="18" charset="0"/>
                  </a:rPr>
                  <a:t> </a:t>
                </a:r>
                <a:r>
                  <a:rPr lang="en-ID" dirty="0" err="1" smtClean="0">
                    <a:cs typeface="Times New Roman" pitchFamily="18" charset="0"/>
                  </a:rPr>
                  <a:t>dan</a:t>
                </a:r>
                <a:r>
                  <a:rPr lang="en-ID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ID" dirty="0" smtClean="0">
                    <a:cs typeface="Times New Roman" pitchFamily="18" charset="0"/>
                  </a:rPr>
                  <a:t> </a:t>
                </a:r>
                <a:r>
                  <a:rPr lang="en-ID" dirty="0" err="1" smtClean="0">
                    <a:cs typeface="Times New Roman" pitchFamily="18" charset="0"/>
                  </a:rPr>
                  <a:t>dapat</a:t>
                </a:r>
                <a:r>
                  <a:rPr lang="en-ID" dirty="0" smtClean="0">
                    <a:cs typeface="Times New Roman" pitchFamily="18" charset="0"/>
                  </a:rPr>
                  <a:t> </a:t>
                </a:r>
                <a:r>
                  <a:rPr lang="en-ID" dirty="0" err="1" smtClean="0">
                    <a:cs typeface="Times New Roman" pitchFamily="18" charset="0"/>
                  </a:rPr>
                  <a:t>dilihat</a:t>
                </a:r>
                <a:r>
                  <a:rPr lang="en-ID" dirty="0" smtClean="0">
                    <a:cs typeface="Times New Roman" pitchFamily="18" charset="0"/>
                  </a:rPr>
                  <a:t> </a:t>
                </a:r>
                <a:r>
                  <a:rPr lang="en-ID" dirty="0" err="1" smtClean="0">
                    <a:cs typeface="Times New Roman" pitchFamily="18" charset="0"/>
                  </a:rPr>
                  <a:t>dari</a:t>
                </a:r>
                <a:r>
                  <a:rPr lang="en-ID" dirty="0" smtClean="0">
                    <a:cs typeface="Times New Roman" pitchFamily="18" charset="0"/>
                  </a:rPr>
                  <a:t> table </a:t>
                </a:r>
                <a:r>
                  <a:rPr lang="en-ID" dirty="0" err="1" smtClean="0">
                    <a:cs typeface="Times New Roman" pitchFamily="18" charset="0"/>
                  </a:rPr>
                  <a:t>sebelumnya</a:t>
                </a:r>
                <a:r>
                  <a:rPr lang="en-ID" dirty="0" smtClean="0"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4" y="1150803"/>
                <a:ext cx="11901609" cy="464166"/>
              </a:xfrm>
              <a:prstGeom prst="rect">
                <a:avLst/>
              </a:prstGeom>
              <a:blipFill>
                <a:blip r:embed="rId4"/>
                <a:stretch>
                  <a:fillRect l="-461" b="-2105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4297050"/>
                  </p:ext>
                </p:extLst>
              </p:nvPr>
            </p:nvGraphicFramePr>
            <p:xfrm>
              <a:off x="1915381" y="1614969"/>
              <a:ext cx="7398603" cy="17452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14808">
                      <a:extLst>
                        <a:ext uri="{9D8B030D-6E8A-4147-A177-3AD203B41FA5}">
                          <a16:colId xmlns:a16="http://schemas.microsoft.com/office/drawing/2014/main" val="2361727647"/>
                        </a:ext>
                      </a:extLst>
                    </a:gridCol>
                    <a:gridCol w="1794883">
                      <a:extLst>
                        <a:ext uri="{9D8B030D-6E8A-4147-A177-3AD203B41FA5}">
                          <a16:colId xmlns:a16="http://schemas.microsoft.com/office/drawing/2014/main" val="727922568"/>
                        </a:ext>
                      </a:extLst>
                    </a:gridCol>
                    <a:gridCol w="1944456">
                      <a:extLst>
                        <a:ext uri="{9D8B030D-6E8A-4147-A177-3AD203B41FA5}">
                          <a16:colId xmlns:a16="http://schemas.microsoft.com/office/drawing/2014/main" val="4175317165"/>
                        </a:ext>
                      </a:extLst>
                    </a:gridCol>
                    <a:gridCol w="1944456">
                      <a:extLst>
                        <a:ext uri="{9D8B030D-6E8A-4147-A177-3AD203B41FA5}">
                          <a16:colId xmlns:a16="http://schemas.microsoft.com/office/drawing/2014/main" val="3327468013"/>
                        </a:ext>
                      </a:extLst>
                    </a:gridCol>
                  </a:tblGrid>
                  <a:tr h="8753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ID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D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ID" sz="1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D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sz="18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35</m:t>
                                    </m:r>
                                  </m:num>
                                  <m:den>
                                    <m:r>
                                      <a:rPr lang="en-ID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84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ID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D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18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ID" sz="1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D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4</m:t>
                                    </m:r>
                                    <m:r>
                                      <a:rPr lang="en-ID" sz="18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ID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84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ID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D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18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en-ID" sz="1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D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sz="18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ID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84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79257287"/>
                      </a:ext>
                    </a:extLst>
                  </a:tr>
                  <a:tr h="8698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ID" sz="18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D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ID" sz="1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D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sz="18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ID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84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ID" sz="18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D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18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ID" sz="1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D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4</m:t>
                                    </m:r>
                                    <m:r>
                                      <a:rPr lang="en-ID" sz="18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ID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84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ID" sz="18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D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18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en-ID" sz="1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D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sz="18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18</m:t>
                                    </m:r>
                                  </m:num>
                                  <m:den>
                                    <m:r>
                                      <a:rPr lang="en-ID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84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ID" sz="18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D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18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  <m:r>
                                  <a:rPr lang="en-ID" sz="1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D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sz="18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ID" sz="1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84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338459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4297050"/>
                  </p:ext>
                </p:extLst>
              </p:nvPr>
            </p:nvGraphicFramePr>
            <p:xfrm>
              <a:off x="1915381" y="1614969"/>
              <a:ext cx="7398603" cy="174520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14808">
                      <a:extLst>
                        <a:ext uri="{9D8B030D-6E8A-4147-A177-3AD203B41FA5}">
                          <a16:colId xmlns:a16="http://schemas.microsoft.com/office/drawing/2014/main" val="2361727647"/>
                        </a:ext>
                      </a:extLst>
                    </a:gridCol>
                    <a:gridCol w="1794883">
                      <a:extLst>
                        <a:ext uri="{9D8B030D-6E8A-4147-A177-3AD203B41FA5}">
                          <a16:colId xmlns:a16="http://schemas.microsoft.com/office/drawing/2014/main" val="727922568"/>
                        </a:ext>
                      </a:extLst>
                    </a:gridCol>
                    <a:gridCol w="1944456">
                      <a:extLst>
                        <a:ext uri="{9D8B030D-6E8A-4147-A177-3AD203B41FA5}">
                          <a16:colId xmlns:a16="http://schemas.microsoft.com/office/drawing/2014/main" val="4175317165"/>
                        </a:ext>
                      </a:extLst>
                    </a:gridCol>
                    <a:gridCol w="1944456">
                      <a:extLst>
                        <a:ext uri="{9D8B030D-6E8A-4147-A177-3AD203B41FA5}">
                          <a16:colId xmlns:a16="http://schemas.microsoft.com/office/drawing/2014/main" val="3327468013"/>
                        </a:ext>
                      </a:extLst>
                    </a:gridCol>
                  </a:tblGrid>
                  <a:tr h="8753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r="-33202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95254" r="-21627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80564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79257287"/>
                      </a:ext>
                    </a:extLst>
                  </a:tr>
                  <a:tr h="8698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100000" r="-3320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95254" t="-100000" r="-2162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80564" t="-10000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80564" t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384599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1038" y="3433879"/>
                <a:ext cx="11901609" cy="2575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Font typeface="+mj-lt"/>
                  <a:buAutoNum type="alphaLcPeriod" startAt="4"/>
                </a:pPr>
                <a:r>
                  <a:rPr lang="en-ID" dirty="0" smtClean="0">
                    <a:cs typeface="Times New Roman" pitchFamily="18" charset="0"/>
                  </a:rPr>
                  <a:t>Apakah </a:t>
                </a:r>
                <a14:m>
                  <m:oMath xmlns:m="http://schemas.openxmlformats.org/officeDocument/2006/math">
                    <m:r>
                      <a:rPr lang="en-ID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ID" dirty="0" smtClean="0">
                    <a:cs typeface="Times New Roman" pitchFamily="18" charset="0"/>
                  </a:rPr>
                  <a:t> </a:t>
                </a:r>
                <a:r>
                  <a:rPr lang="en-ID" dirty="0" err="1" smtClean="0">
                    <a:cs typeface="Times New Roman" pitchFamily="18" charset="0"/>
                  </a:rPr>
                  <a:t>dan</a:t>
                </a:r>
                <a:r>
                  <a:rPr lang="en-ID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ID" dirty="0" smtClean="0">
                    <a:cs typeface="Times New Roman" pitchFamily="18" charset="0"/>
                  </a:rPr>
                  <a:t> </a:t>
                </a:r>
                <a:r>
                  <a:rPr lang="en-ID" dirty="0" err="1" smtClean="0">
                    <a:cs typeface="Times New Roman" pitchFamily="18" charset="0"/>
                  </a:rPr>
                  <a:t>saling</a:t>
                </a:r>
                <a:r>
                  <a:rPr lang="en-ID" dirty="0" smtClean="0">
                    <a:cs typeface="Times New Roman" pitchFamily="18" charset="0"/>
                  </a:rPr>
                  <a:t> </a:t>
                </a:r>
                <a:r>
                  <a:rPr lang="en-ID" dirty="0" err="1" smtClean="0">
                    <a:cs typeface="Times New Roman" pitchFamily="18" charset="0"/>
                  </a:rPr>
                  <a:t>bebas</a:t>
                </a:r>
                <a:r>
                  <a:rPr lang="en-ID" dirty="0" smtClean="0">
                    <a:cs typeface="Times New Roman" pitchFamily="18" charset="0"/>
                  </a:rPr>
                  <a:t> ? </a:t>
                </a:r>
                <a:r>
                  <a:rPr lang="en-ID" dirty="0" err="1" smtClean="0">
                    <a:cs typeface="Times New Roman" pitchFamily="18" charset="0"/>
                  </a:rPr>
                  <a:t>Syarat</a:t>
                </a:r>
                <a:r>
                  <a:rPr lang="en-ID" dirty="0" smtClean="0">
                    <a:cs typeface="Times New Roman" pitchFamily="18" charset="0"/>
                  </a:rPr>
                  <a:t> </a:t>
                </a:r>
                <a:r>
                  <a:rPr lang="en-ID" dirty="0" err="1" smtClean="0">
                    <a:cs typeface="Times New Roman" pitchFamily="18" charset="0"/>
                  </a:rPr>
                  <a:t>saling</a:t>
                </a:r>
                <a:r>
                  <a:rPr lang="en-ID" dirty="0" smtClean="0">
                    <a:cs typeface="Times New Roman" pitchFamily="18" charset="0"/>
                  </a:rPr>
                  <a:t> </a:t>
                </a:r>
                <a:r>
                  <a:rPr lang="en-ID" dirty="0" err="1" smtClean="0">
                    <a:cs typeface="Times New Roman" pitchFamily="18" charset="0"/>
                  </a:rPr>
                  <a:t>bebas</a:t>
                </a:r>
                <a:r>
                  <a:rPr lang="en-ID" dirty="0" smtClean="0">
                    <a:cs typeface="Times New Roman" pitchFamily="18" charset="0"/>
                  </a:rPr>
                  <a:t> (independent) </a:t>
                </a:r>
                <a:r>
                  <a:rPr lang="en-ID" dirty="0" err="1" smtClean="0">
                    <a:cs typeface="Times New Roman" pitchFamily="18" charset="0"/>
                  </a:rPr>
                  <a:t>ialah</a:t>
                </a:r>
                <a:r>
                  <a:rPr lang="en-ID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D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𝑃</m:t>
                        </m:r>
                      </m:e>
                      <m:sub>
                        <m:r>
                          <a:rPr lang="en-ID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ctrlPr>
                          <a:rPr lang="en-ID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  <m:r>
                          <a:rPr lang="en-ID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ID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𝑗</m:t>
                        </m:r>
                      </m:e>
                    </m:d>
                    <m:r>
                      <a:rPr lang="en-ID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ID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D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𝑃</m:t>
                        </m:r>
                      </m:e>
                      <m:sub>
                        <m:r>
                          <a:rPr lang="en-ID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</m:sub>
                    </m:sSub>
                    <m:r>
                      <a:rPr lang="en-ID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ID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  <m:r>
                      <a:rPr lang="en-ID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)∙</m:t>
                    </m:r>
                    <m:sSub>
                      <m:sSubPr>
                        <m:ctrlPr>
                          <a:rPr lang="en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𝑃</m:t>
                        </m:r>
                      </m:e>
                      <m:sub>
                        <m:r>
                          <a:rPr lang="en-ID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𝑌</m:t>
                        </m:r>
                      </m:sub>
                    </m:sSub>
                    <m:r>
                      <a:rPr lang="en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𝑗</m:t>
                    </m:r>
                    <m:r>
                      <a:rPr lang="en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ID" dirty="0" smtClean="0">
                  <a:cs typeface="Times New Roman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4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D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D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𝑋𝑌</m:t>
                          </m:r>
                        </m:sub>
                      </m:sSub>
                      <m:d>
                        <m:dPr>
                          <m:ctrlPr>
                            <a:rPr lang="en-ID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0,0</m:t>
                          </m:r>
                        </m:e>
                      </m:d>
                      <m:r>
                        <a:rPr lang="en-ID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D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D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D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ID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e>
                      </m:d>
                      <m:r>
                        <a:rPr lang="en-ID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ID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D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D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ID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ID" sz="2400" b="0" dirty="0" smtClean="0"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D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ID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84</m:t>
                          </m:r>
                        </m:den>
                      </m:f>
                      <m:r>
                        <a:rPr lang="en-ID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≠</m:t>
                      </m:r>
                      <m:f>
                        <m:fPr>
                          <m:ctrlPr>
                            <a:rPr lang="en-ID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D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ID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84</m:t>
                          </m:r>
                        </m:den>
                      </m:f>
                      <m:r>
                        <a:rPr lang="en-ID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f>
                        <m:fPr>
                          <m:ctrlPr>
                            <a:rPr lang="en-ID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D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ID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84</m:t>
                          </m:r>
                        </m:den>
                      </m:f>
                    </m:oMath>
                  </m:oMathPara>
                </a14:m>
                <a:endParaRPr lang="en-ID" sz="2400" dirty="0" smtClean="0">
                  <a:cs typeface="Times New Roman" pitchFamily="18" charset="0"/>
                </a:endParaRPr>
              </a:p>
              <a:p>
                <a:pPr marL="450850" algn="just">
                  <a:lnSpc>
                    <a:spcPct val="150000"/>
                  </a:lnSpc>
                </a:pPr>
                <a:r>
                  <a:rPr lang="en-ID" sz="2000" dirty="0" err="1" smtClean="0">
                    <a:cs typeface="Times New Roman" pitchFamily="18" charset="0"/>
                  </a:rPr>
                  <a:t>Maka</a:t>
                </a:r>
                <a:r>
                  <a:rPr lang="en-ID" sz="20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ID" sz="2000" dirty="0" smtClean="0">
                    <a:cs typeface="Times New Roman" pitchFamily="18" charset="0"/>
                  </a:rPr>
                  <a:t> </a:t>
                </a:r>
                <a:r>
                  <a:rPr lang="en-ID" sz="2000" dirty="0" err="1" smtClean="0">
                    <a:cs typeface="Times New Roman" pitchFamily="18" charset="0"/>
                  </a:rPr>
                  <a:t>dan</a:t>
                </a:r>
                <a:r>
                  <a:rPr lang="en-ID" sz="20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ID" sz="2000" dirty="0" smtClean="0">
                    <a:cs typeface="Times New Roman" pitchFamily="18" charset="0"/>
                  </a:rPr>
                  <a:t> tidak saling </a:t>
                </a:r>
                <a:r>
                  <a:rPr lang="en-ID" sz="2000" dirty="0" err="1" smtClean="0">
                    <a:cs typeface="Times New Roman" pitchFamily="18" charset="0"/>
                  </a:rPr>
                  <a:t>bebas</a:t>
                </a:r>
                <a:endParaRPr lang="en-ID" sz="2000" dirty="0" smtClean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8" y="3433879"/>
                <a:ext cx="11901609" cy="2575513"/>
              </a:xfrm>
              <a:prstGeom prst="rect">
                <a:avLst/>
              </a:prstGeom>
              <a:blipFill>
                <a:blip r:embed="rId6"/>
                <a:stretch>
                  <a:fillRect l="-410" b="-141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61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26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5575" y="971170"/>
                <a:ext cx="11415452" cy="257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eriod" startAt="6"/>
                </a:pPr>
                <a:r>
                  <a:rPr lang="en-US" sz="2200" dirty="0" smtClean="0">
                    <a:cs typeface="Times New Roman" pitchFamily="18" charset="0"/>
                  </a:rPr>
                  <a:t>Suppose the joint PMF of a bivariate random variable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 is given by :</a:t>
                </a:r>
              </a:p>
              <a:p>
                <a:pPr marL="514350" indent="-51435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𝑋𝑌</m:t>
                          </m:r>
                        </m:sub>
                      </m:sSub>
                      <m:d>
                        <m:dPr>
                          <m:ctrlP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begChr m:val="{"/>
                          <m:endChr m:val=""/>
                          <m:ctrlPr>
                            <a:rPr lang="en-US" sz="2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 ;   </m:t>
                              </m:r>
                              <m:d>
                                <m:dPr>
                                  <m:ctrlPr>
                                    <a:rPr lang="en-ID" sz="22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ID" sz="22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1,0</m:t>
                                  </m:r>
                                </m:e>
                              </m:d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,(2,1)</m:t>
                              </m:r>
                            </m:e>
                            <m:e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  ;   </m:t>
                              </m:r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𝑂𝑡h𝑒𝑟𝑤𝑖𝑠𝑒</m:t>
                              </m:r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200" dirty="0" smtClean="0">
                  <a:cs typeface="Times New Roman" pitchFamily="18" charset="0"/>
                </a:endParaRPr>
              </a:p>
              <a:p>
                <a:pPr marL="900113" indent="-355600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200" dirty="0" smtClean="0">
                    <a:cs typeface="Times New Roman" pitchFamily="18" charset="0"/>
                  </a:rPr>
                  <a:t>Are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 independent?</a:t>
                </a:r>
              </a:p>
              <a:p>
                <a:pPr marL="900113" indent="-355600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200" dirty="0" smtClean="0">
                    <a:cs typeface="Times New Roman" pitchFamily="18" charset="0"/>
                  </a:rPr>
                  <a:t>Are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 uncorrelated?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971170"/>
                <a:ext cx="11415452" cy="2572371"/>
              </a:xfrm>
              <a:prstGeom prst="rect">
                <a:avLst/>
              </a:prstGeom>
              <a:blipFill>
                <a:blip r:embed="rId4"/>
                <a:stretch>
                  <a:fillRect l="-748" t="-1896" b="-23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72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27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5575" y="971170"/>
                <a:ext cx="8012146" cy="4462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/>
                <a:r>
                  <a:rPr lang="en-ID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SOLUTION: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ID" sz="2200" dirty="0" smtClean="0">
                    <a:cs typeface="Times New Roman" pitchFamily="18" charset="0"/>
                  </a:rPr>
                  <a:t>Dari data PMF, </a:t>
                </a:r>
                <a:r>
                  <a:rPr lang="en-ID" sz="2200" dirty="0" err="1" smtClean="0">
                    <a:cs typeface="Times New Roman" pitchFamily="18" charset="0"/>
                  </a:rPr>
                  <a:t>dapat</a:t>
                </a:r>
                <a:r>
                  <a:rPr lang="en-ID" sz="2200" dirty="0" smtClean="0">
                    <a:cs typeface="Times New Roman" pitchFamily="18" charset="0"/>
                  </a:rPr>
                  <a:t> </a:t>
                </a:r>
                <a:r>
                  <a:rPr lang="en-ID" sz="2200" dirty="0" err="1" smtClean="0">
                    <a:cs typeface="Times New Roman" pitchFamily="18" charset="0"/>
                  </a:rPr>
                  <a:t>dituliskan</a:t>
                </a:r>
                <a:r>
                  <a:rPr lang="en-ID" sz="2200" dirty="0" smtClean="0">
                    <a:cs typeface="Times New Roman" pitchFamily="18" charset="0"/>
                  </a:rPr>
                  <a:t> </a:t>
                </a:r>
                <a:r>
                  <a:rPr lang="en-ID" sz="2200" dirty="0" err="1" smtClean="0">
                    <a:cs typeface="Times New Roman" pitchFamily="18" charset="0"/>
                  </a:rPr>
                  <a:t>kedalam</a:t>
                </a:r>
                <a:r>
                  <a:rPr lang="en-ID" sz="2200" dirty="0" smtClean="0">
                    <a:cs typeface="Times New Roman" pitchFamily="18" charset="0"/>
                  </a:rPr>
                  <a:t> </a:t>
                </a:r>
                <a:r>
                  <a:rPr lang="en-ID" sz="2200" dirty="0" err="1" smtClean="0">
                    <a:cs typeface="Times New Roman" pitchFamily="18" charset="0"/>
                  </a:rPr>
                  <a:t>bentuk</a:t>
                </a:r>
                <a:r>
                  <a:rPr lang="en-ID" sz="2200" dirty="0" smtClean="0">
                    <a:cs typeface="Times New Roman" pitchFamily="18" charset="0"/>
                  </a:rPr>
                  <a:t> </a:t>
                </a:r>
                <a:r>
                  <a:rPr lang="en-ID" sz="2200" dirty="0" err="1" smtClean="0">
                    <a:cs typeface="Times New Roman" pitchFamily="18" charset="0"/>
                  </a:rPr>
                  <a:t>tabel</a:t>
                </a:r>
                <a:r>
                  <a:rPr lang="en-ID" sz="2200" dirty="0" smtClean="0">
                    <a:cs typeface="Times New Roman" pitchFamily="18" charset="0"/>
                  </a:rPr>
                  <a:t>, </a:t>
                </a:r>
                <a:r>
                  <a:rPr lang="en-ID" sz="2200" dirty="0" err="1" smtClean="0">
                    <a:cs typeface="Times New Roman" pitchFamily="18" charset="0"/>
                  </a:rPr>
                  <a:t>yaitu</a:t>
                </a:r>
                <a:r>
                  <a:rPr lang="en-ID" sz="2200" dirty="0" smtClean="0">
                    <a:cs typeface="Times New Roman" pitchFamily="18" charset="0"/>
                  </a:rPr>
                  <a:t> :</a:t>
                </a:r>
              </a:p>
              <a:p>
                <a:endParaRPr lang="en-ID" sz="2200" dirty="0">
                  <a:cs typeface="Times New Roman" pitchFamily="18" charset="0"/>
                </a:endParaRPr>
              </a:p>
              <a:p>
                <a:endParaRPr lang="en-ID" sz="2200" dirty="0" smtClean="0">
                  <a:cs typeface="Times New Roman" pitchFamily="18" charset="0"/>
                </a:endParaRPr>
              </a:p>
              <a:p>
                <a:endParaRPr lang="en-ID" sz="2200" dirty="0">
                  <a:cs typeface="Times New Roman" pitchFamily="18" charset="0"/>
                </a:endParaRPr>
              </a:p>
              <a:p>
                <a:endParaRPr lang="en-ID" sz="2200" dirty="0" smtClean="0">
                  <a:cs typeface="Times New Roman" pitchFamily="18" charset="0"/>
                </a:endParaRPr>
              </a:p>
              <a:p>
                <a:endParaRPr lang="en-ID" sz="2200" dirty="0">
                  <a:cs typeface="Times New Roman" pitchFamily="18" charset="0"/>
                </a:endParaRPr>
              </a:p>
              <a:p>
                <a:endParaRPr lang="en-ID" sz="2200" dirty="0" smtClean="0">
                  <a:cs typeface="Times New Roman" pitchFamily="18" charset="0"/>
                </a:endParaRPr>
              </a:p>
              <a:p>
                <a:endParaRPr lang="en-ID" sz="2200" dirty="0">
                  <a:cs typeface="Times New Roman" pitchFamily="18" charset="0"/>
                </a:endParaRPr>
              </a:p>
              <a:p>
                <a:endParaRPr lang="en-ID" sz="2200" dirty="0" smtClean="0">
                  <a:cs typeface="Times New Roman" pitchFamily="18" charset="0"/>
                </a:endParaRPr>
              </a:p>
              <a:p>
                <a:endParaRPr lang="en-ID" sz="2200" dirty="0">
                  <a:cs typeface="Times New Roman" pitchFamily="18" charset="0"/>
                </a:endParaRPr>
              </a:p>
              <a:p>
                <a:endParaRPr lang="en-ID" sz="2200" dirty="0" smtClean="0">
                  <a:cs typeface="Times New Roman" pitchFamily="18" charset="0"/>
                </a:endParaRPr>
              </a:p>
              <a:p>
                <a:pPr marL="531813"/>
                <a:r>
                  <a:rPr lang="en-ID" sz="2000" dirty="0" smtClean="0">
                    <a:cs typeface="Times New Roman" pitchFamily="18" charset="0"/>
                  </a:rPr>
                  <a:t>Marginal PMF </a:t>
                </a:r>
                <a:r>
                  <a:rPr lang="en-ID" sz="2000" dirty="0" err="1" smtClean="0">
                    <a:cs typeface="Times New Roman" pitchFamily="18" charset="0"/>
                  </a:rPr>
                  <a:t>dari</a:t>
                </a:r>
                <a:r>
                  <a:rPr lang="en-ID" sz="20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ID" sz="2000" dirty="0" smtClean="0">
                    <a:cs typeface="Times New Roman" pitchFamily="18" charset="0"/>
                  </a:rPr>
                  <a:t> </a:t>
                </a:r>
                <a:r>
                  <a:rPr lang="en-ID" sz="2000" dirty="0" err="1" smtClean="0">
                    <a:cs typeface="Times New Roman" pitchFamily="18" charset="0"/>
                  </a:rPr>
                  <a:t>dan</a:t>
                </a:r>
                <a:r>
                  <a:rPr lang="en-ID" sz="20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ID" sz="2000" dirty="0" smtClean="0"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971170"/>
                <a:ext cx="8012146" cy="4462760"/>
              </a:xfrm>
              <a:prstGeom prst="rect">
                <a:avLst/>
              </a:prstGeom>
              <a:blipFill>
                <a:blip r:embed="rId4"/>
                <a:stretch>
                  <a:fillRect l="-1065" t="-820" b="-150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7239240"/>
                  </p:ext>
                </p:extLst>
              </p:nvPr>
            </p:nvGraphicFramePr>
            <p:xfrm>
              <a:off x="4451954" y="1782002"/>
              <a:ext cx="3502669" cy="3144542"/>
            </p:xfrm>
            <a:graphic>
              <a:graphicData uri="http://schemas.openxmlformats.org/drawingml/2006/table">
                <a:tbl>
                  <a:tblPr firstRow="1" bandRow="1">
                    <a:tableStyleId>{ED083AE6-46FA-4A59-8FB0-9F97EB10719F}</a:tableStyleId>
                  </a:tblPr>
                  <a:tblGrid>
                    <a:gridCol w="852605">
                      <a:extLst>
                        <a:ext uri="{9D8B030D-6E8A-4147-A177-3AD203B41FA5}">
                          <a16:colId xmlns:a16="http://schemas.microsoft.com/office/drawing/2014/main" val="1563645115"/>
                        </a:ext>
                      </a:extLst>
                    </a:gridCol>
                    <a:gridCol w="872173">
                      <a:extLst>
                        <a:ext uri="{9D8B030D-6E8A-4147-A177-3AD203B41FA5}">
                          <a16:colId xmlns:a16="http://schemas.microsoft.com/office/drawing/2014/main" val="4141520766"/>
                        </a:ext>
                      </a:extLst>
                    </a:gridCol>
                    <a:gridCol w="838628">
                      <a:extLst>
                        <a:ext uri="{9D8B030D-6E8A-4147-A177-3AD203B41FA5}">
                          <a16:colId xmlns:a16="http://schemas.microsoft.com/office/drawing/2014/main" val="4177836265"/>
                        </a:ext>
                      </a:extLst>
                    </a:gridCol>
                    <a:gridCol w="939263">
                      <a:extLst>
                        <a:ext uri="{9D8B030D-6E8A-4147-A177-3AD203B41FA5}">
                          <a16:colId xmlns:a16="http://schemas.microsoft.com/office/drawing/2014/main" val="359537267"/>
                        </a:ext>
                      </a:extLst>
                    </a:gridCol>
                  </a:tblGrid>
                  <a:tr h="398094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sz="2400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en-ID" sz="2400" dirty="0"/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sz="2400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ID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ID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3272295"/>
                      </a:ext>
                    </a:extLst>
                  </a:tr>
                  <a:tr h="446429">
                    <a:tc v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ID" b="1" dirty="0" smtClean="0"/>
                            <a:t>0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ID" b="1" dirty="0" smtClean="0"/>
                            <a:t>1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ID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𝑿</m:t>
                                    </m:r>
                                  </m:sub>
                                </m:sSub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D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81062362"/>
                      </a:ext>
                    </a:extLst>
                  </a:tr>
                  <a:tr h="5336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ID" b="1" dirty="0" smtClean="0"/>
                            <a:t>0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ID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23433172"/>
                      </a:ext>
                    </a:extLst>
                  </a:tr>
                  <a:tr h="5336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ID" b="1" dirty="0" smtClean="0"/>
                            <a:t>1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ID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9389593"/>
                      </a:ext>
                    </a:extLst>
                  </a:tr>
                  <a:tr h="5336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ID" b="1" dirty="0" smtClean="0"/>
                            <a:t>2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ID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 smtClean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23681979"/>
                      </a:ext>
                    </a:extLst>
                  </a:tr>
                  <a:tr h="53361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ID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𝒀</m:t>
                                    </m:r>
                                  </m:sub>
                                </m:sSub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D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3600" b="1" dirty="0" smtClean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  <a:endParaRPr lang="en-ID" sz="36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050839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7239240"/>
                  </p:ext>
                </p:extLst>
              </p:nvPr>
            </p:nvGraphicFramePr>
            <p:xfrm>
              <a:off x="4451954" y="1782002"/>
              <a:ext cx="3502669" cy="3144542"/>
            </p:xfrm>
            <a:graphic>
              <a:graphicData uri="http://schemas.openxmlformats.org/drawingml/2006/table">
                <a:tbl>
                  <a:tblPr firstRow="1" bandRow="1">
                    <a:tableStyleId>{ED083AE6-46FA-4A59-8FB0-9F97EB10719F}</a:tableStyleId>
                  </a:tblPr>
                  <a:tblGrid>
                    <a:gridCol w="852605">
                      <a:extLst>
                        <a:ext uri="{9D8B030D-6E8A-4147-A177-3AD203B41FA5}">
                          <a16:colId xmlns:a16="http://schemas.microsoft.com/office/drawing/2014/main" val="1563645115"/>
                        </a:ext>
                      </a:extLst>
                    </a:gridCol>
                    <a:gridCol w="872173">
                      <a:extLst>
                        <a:ext uri="{9D8B030D-6E8A-4147-A177-3AD203B41FA5}">
                          <a16:colId xmlns:a16="http://schemas.microsoft.com/office/drawing/2014/main" val="4141520766"/>
                        </a:ext>
                      </a:extLst>
                    </a:gridCol>
                    <a:gridCol w="838628">
                      <a:extLst>
                        <a:ext uri="{9D8B030D-6E8A-4147-A177-3AD203B41FA5}">
                          <a16:colId xmlns:a16="http://schemas.microsoft.com/office/drawing/2014/main" val="4177836265"/>
                        </a:ext>
                      </a:extLst>
                    </a:gridCol>
                    <a:gridCol w="939263">
                      <a:extLst>
                        <a:ext uri="{9D8B030D-6E8A-4147-A177-3AD203B41FA5}">
                          <a16:colId xmlns:a16="http://schemas.microsoft.com/office/drawing/2014/main" val="359537267"/>
                        </a:ext>
                      </a:extLst>
                    </a:gridCol>
                  </a:tblGrid>
                  <a:tr h="45720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714" t="-671" r="-313571" b="-329530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2414" t="-1333" r="-920" b="-753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ID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3272295"/>
                      </a:ext>
                    </a:extLst>
                  </a:tr>
                  <a:tr h="446429">
                    <a:tc v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ID" b="1" dirty="0" smtClean="0"/>
                            <a:t>0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ID" b="1" dirty="0" smtClean="0"/>
                            <a:t>1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74026" t="-102703" r="-2597" b="-6635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1062362"/>
                      </a:ext>
                    </a:extLst>
                  </a:tr>
                  <a:tr h="5336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ID" b="1" dirty="0" smtClean="0"/>
                            <a:t>0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98601" t="-172414" r="-206993" b="-464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5797" t="-172414" r="-114493" b="-464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74026" t="-172414" r="-2597" b="-4643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3433172"/>
                      </a:ext>
                    </a:extLst>
                  </a:tr>
                  <a:tr h="5336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ID" b="1" dirty="0" smtClean="0"/>
                            <a:t>1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98601" t="-269318" r="-206993" b="-35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5797" t="-269318" r="-114493" b="-35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74026" t="-269318" r="-2597" b="-35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389593"/>
                      </a:ext>
                    </a:extLst>
                  </a:tr>
                  <a:tr h="5336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ID" b="1" dirty="0" smtClean="0"/>
                            <a:t>2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98601" t="-369318" r="-206993" b="-25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5797" t="-369318" r="-114493" b="-25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74026" t="-369318" r="-2597" b="-25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368197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714" t="-393333" r="-313571" b="-1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98601" t="-393333" r="-206993" b="-1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5797" t="-393333" r="-114493" b="-1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3600" b="1" dirty="0" smtClean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  <a:endParaRPr lang="en-ID" sz="36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050839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0125963"/>
                  </p:ext>
                </p:extLst>
              </p:nvPr>
            </p:nvGraphicFramePr>
            <p:xfrm>
              <a:off x="1501253" y="5388793"/>
              <a:ext cx="9457898" cy="87534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35885">
                      <a:extLst>
                        <a:ext uri="{9D8B030D-6E8A-4147-A177-3AD203B41FA5}">
                          <a16:colId xmlns:a16="http://schemas.microsoft.com/office/drawing/2014/main" val="2361727647"/>
                        </a:ext>
                      </a:extLst>
                    </a:gridCol>
                    <a:gridCol w="1816945">
                      <a:extLst>
                        <a:ext uri="{9D8B030D-6E8A-4147-A177-3AD203B41FA5}">
                          <a16:colId xmlns:a16="http://schemas.microsoft.com/office/drawing/2014/main" val="727922568"/>
                        </a:ext>
                      </a:extLst>
                    </a:gridCol>
                    <a:gridCol w="1968356">
                      <a:extLst>
                        <a:ext uri="{9D8B030D-6E8A-4147-A177-3AD203B41FA5}">
                          <a16:colId xmlns:a16="http://schemas.microsoft.com/office/drawing/2014/main" val="4175317165"/>
                        </a:ext>
                      </a:extLst>
                    </a:gridCol>
                    <a:gridCol w="1968356">
                      <a:extLst>
                        <a:ext uri="{9D8B030D-6E8A-4147-A177-3AD203B41FA5}">
                          <a16:colId xmlns:a16="http://schemas.microsoft.com/office/drawing/2014/main" val="3327468013"/>
                        </a:ext>
                      </a:extLst>
                    </a:gridCol>
                    <a:gridCol w="1968356">
                      <a:extLst>
                        <a:ext uri="{9D8B030D-6E8A-4147-A177-3AD203B41FA5}">
                          <a16:colId xmlns:a16="http://schemas.microsoft.com/office/drawing/2014/main" val="2159539346"/>
                        </a:ext>
                      </a:extLst>
                    </a:gridCol>
                  </a:tblGrid>
                  <a:tr h="87534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20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ID" sz="20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D" sz="20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20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ID" sz="20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D" sz="200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sz="20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ID" sz="20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sz="20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20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ID" sz="20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D" sz="20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20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ID" sz="20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D" sz="200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sz="20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ID" sz="20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sz="20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20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ID" sz="20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D" sz="20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20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en-ID" sz="20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D" sz="200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sz="20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ID" sz="20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sz="20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20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ID" sz="20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D" sz="20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20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ID" sz="20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D" sz="200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sz="20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ID" sz="20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sz="20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20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ID" sz="20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D" sz="20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20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ID" sz="20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D" sz="200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sz="20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ID" sz="20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sz="20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792572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0125963"/>
                  </p:ext>
                </p:extLst>
              </p:nvPr>
            </p:nvGraphicFramePr>
            <p:xfrm>
              <a:off x="1501253" y="5388793"/>
              <a:ext cx="9457898" cy="87534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35885">
                      <a:extLst>
                        <a:ext uri="{9D8B030D-6E8A-4147-A177-3AD203B41FA5}">
                          <a16:colId xmlns:a16="http://schemas.microsoft.com/office/drawing/2014/main" val="2361727647"/>
                        </a:ext>
                      </a:extLst>
                    </a:gridCol>
                    <a:gridCol w="1816945">
                      <a:extLst>
                        <a:ext uri="{9D8B030D-6E8A-4147-A177-3AD203B41FA5}">
                          <a16:colId xmlns:a16="http://schemas.microsoft.com/office/drawing/2014/main" val="727922568"/>
                        </a:ext>
                      </a:extLst>
                    </a:gridCol>
                    <a:gridCol w="1968356">
                      <a:extLst>
                        <a:ext uri="{9D8B030D-6E8A-4147-A177-3AD203B41FA5}">
                          <a16:colId xmlns:a16="http://schemas.microsoft.com/office/drawing/2014/main" val="4175317165"/>
                        </a:ext>
                      </a:extLst>
                    </a:gridCol>
                    <a:gridCol w="1968356">
                      <a:extLst>
                        <a:ext uri="{9D8B030D-6E8A-4147-A177-3AD203B41FA5}">
                          <a16:colId xmlns:a16="http://schemas.microsoft.com/office/drawing/2014/main" val="3327468013"/>
                        </a:ext>
                      </a:extLst>
                    </a:gridCol>
                    <a:gridCol w="1968356">
                      <a:extLst>
                        <a:ext uri="{9D8B030D-6E8A-4147-A177-3AD203B41FA5}">
                          <a16:colId xmlns:a16="http://schemas.microsoft.com/office/drawing/2014/main" val="2159539346"/>
                        </a:ext>
                      </a:extLst>
                    </a:gridCol>
                  </a:tblGrid>
                  <a:tr h="8753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r="-444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95638" r="-3251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80495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80495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804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925728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9185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28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7974" y="971170"/>
                <a:ext cx="11565577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ID" sz="2200" dirty="0" smtClean="0">
                    <a:cs typeface="Times New Roman" pitchFamily="18" charset="0"/>
                  </a:rPr>
                  <a:t>Selanjutnya </a:t>
                </a:r>
                <a:r>
                  <a:rPr lang="en-ID" sz="2200" dirty="0" err="1" smtClean="0">
                    <a:cs typeface="Times New Roman" pitchFamily="18" charset="0"/>
                  </a:rPr>
                  <a:t>periksa</a:t>
                </a:r>
                <a:r>
                  <a:rPr lang="en-ID" sz="2200" dirty="0" smtClean="0">
                    <a:cs typeface="Times New Roman" pitchFamily="18" charset="0"/>
                  </a:rPr>
                  <a:t> </a:t>
                </a:r>
                <a:r>
                  <a:rPr lang="en-ID" sz="2200" dirty="0" err="1">
                    <a:cs typeface="Times New Roman" pitchFamily="18" charset="0"/>
                  </a:rPr>
                  <a:t>a</a:t>
                </a:r>
                <a:r>
                  <a:rPr lang="en-ID" sz="2200" dirty="0" err="1" smtClean="0">
                    <a:cs typeface="Times New Roman" pitchFamily="18" charset="0"/>
                  </a:rPr>
                  <a:t>pakah</a:t>
                </a:r>
                <a:r>
                  <a:rPr lang="en-ID" sz="22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ID" sz="2200" dirty="0" smtClean="0">
                    <a:cs typeface="Times New Roman" pitchFamily="18" charset="0"/>
                  </a:rPr>
                  <a:t> </a:t>
                </a:r>
                <a:r>
                  <a:rPr lang="en-ID" sz="2200" dirty="0" err="1" smtClean="0">
                    <a:cs typeface="Times New Roman" pitchFamily="18" charset="0"/>
                  </a:rPr>
                  <a:t>dan</a:t>
                </a:r>
                <a:r>
                  <a:rPr lang="en-ID" sz="22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ID" sz="2200" dirty="0" smtClean="0">
                    <a:cs typeface="Times New Roman" pitchFamily="18" charset="0"/>
                  </a:rPr>
                  <a:t> </a:t>
                </a:r>
                <a:r>
                  <a:rPr lang="en-ID" sz="2200" dirty="0" err="1" smtClean="0">
                    <a:cs typeface="Times New Roman" pitchFamily="18" charset="0"/>
                  </a:rPr>
                  <a:t>memenuhi</a:t>
                </a:r>
                <a:r>
                  <a:rPr lang="en-ID" sz="2200" dirty="0" smtClean="0">
                    <a:cs typeface="Times New Roman" pitchFamily="18" charset="0"/>
                  </a:rPr>
                  <a:t> </a:t>
                </a:r>
                <a:r>
                  <a:rPr lang="en-ID" sz="2200" dirty="0" err="1" smtClean="0">
                    <a:cs typeface="Times New Roman" pitchFamily="18" charset="0"/>
                  </a:rPr>
                  <a:t>syarat</a:t>
                </a:r>
                <a:r>
                  <a:rPr lang="en-ID" sz="2200" dirty="0" smtClean="0">
                    <a:cs typeface="Times New Roman" pitchFamily="18" charset="0"/>
                  </a:rPr>
                  <a:t> </a:t>
                </a:r>
                <a:r>
                  <a:rPr lang="en-ID" sz="2200" dirty="0" err="1" smtClean="0">
                    <a:cs typeface="Times New Roman" pitchFamily="18" charset="0"/>
                  </a:rPr>
                  <a:t>untuk</a:t>
                </a:r>
                <a:r>
                  <a:rPr lang="en-ID" sz="2200" dirty="0" smtClean="0">
                    <a:cs typeface="Times New Roman" pitchFamily="18" charset="0"/>
                  </a:rPr>
                  <a:t> </a:t>
                </a:r>
                <a:r>
                  <a:rPr lang="en-ID" sz="2200" dirty="0" err="1" smtClean="0">
                    <a:cs typeface="Times New Roman" pitchFamily="18" charset="0"/>
                  </a:rPr>
                  <a:t>saling</a:t>
                </a:r>
                <a:r>
                  <a:rPr lang="en-ID" sz="2200" dirty="0" smtClean="0">
                    <a:cs typeface="Times New Roman" pitchFamily="18" charset="0"/>
                  </a:rPr>
                  <a:t> </a:t>
                </a:r>
                <a:r>
                  <a:rPr lang="en-ID" sz="2200" dirty="0" err="1" smtClean="0">
                    <a:cs typeface="Times New Roman" pitchFamily="18" charset="0"/>
                  </a:rPr>
                  <a:t>bebas</a:t>
                </a:r>
                <a:r>
                  <a:rPr lang="en-ID" sz="2200" dirty="0" smtClean="0">
                    <a:cs typeface="Times New Roman" pitchFamily="18" charset="0"/>
                  </a:rPr>
                  <a:t> (independent) </a:t>
                </a:r>
                <a:r>
                  <a:rPr lang="en-ID" sz="2200" dirty="0">
                    <a:cs typeface="Times New Roman" pitchFamily="18" charset="0"/>
                  </a:rPr>
                  <a:t>:</a:t>
                </a:r>
                <a:r>
                  <a:rPr lang="en-ID" sz="2200" dirty="0" smtClean="0">
                    <a:cs typeface="Times New Roman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𝑋𝑌</m:t>
                          </m:r>
                        </m:sub>
                      </m:sSub>
                      <m:d>
                        <m:dPr>
                          <m:ctrlP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e>
                      </m:d>
                      <m:r>
                        <a:rPr lang="en-ID" sz="2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ID" sz="2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ID" sz="2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𝑖</m:t>
                      </m:r>
                      <m:r>
                        <a:rPr lang="en-ID" sz="2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)∙</m:t>
                      </m:r>
                      <m:sSub>
                        <m:sSubPr>
                          <m:ctrlP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ID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ID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𝑗</m:t>
                      </m:r>
                      <m:r>
                        <a:rPr lang="en-ID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ID" sz="2200" dirty="0" smtClean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4" y="971170"/>
                <a:ext cx="11565577" cy="1107996"/>
              </a:xfrm>
              <a:prstGeom prst="rect">
                <a:avLst/>
              </a:prstGeom>
              <a:blipFill>
                <a:blip r:embed="rId4"/>
                <a:stretch>
                  <a:fillRect l="-68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41176" y="2447111"/>
                <a:ext cx="6096000" cy="176529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5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D" sz="25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D" sz="25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𝑋𝑌</m:t>
                          </m:r>
                        </m:sub>
                      </m:sSub>
                      <m:d>
                        <m:dPr>
                          <m:ctrlPr>
                            <a:rPr lang="en-ID" sz="25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5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0,</m:t>
                          </m:r>
                          <m:r>
                            <a:rPr lang="en-ID" sz="25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  <m:r>
                        <a:rPr lang="en-ID" sz="25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D" sz="25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D" sz="25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D" sz="25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ID" sz="25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5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e>
                      </m:d>
                      <m:r>
                        <a:rPr lang="en-ID" sz="25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ID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D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D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ID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ID" sz="2500" dirty="0"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25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D" sz="25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D" sz="25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r>
                        <a:rPr lang="en-ID" sz="25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≠</m:t>
                      </m:r>
                      <m:f>
                        <m:fPr>
                          <m:ctrlPr>
                            <a:rPr lang="en-ID" sz="25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D" sz="25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D" sz="25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r>
                        <a:rPr lang="en-ID" sz="25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f>
                        <m:fPr>
                          <m:ctrlPr>
                            <a:rPr lang="en-ID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D" sz="2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ID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ID" sz="25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176" y="2447111"/>
                <a:ext cx="6096000" cy="17652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-97072" y="4707913"/>
                <a:ext cx="4698850" cy="588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850" algn="just">
                  <a:lnSpc>
                    <a:spcPct val="150000"/>
                  </a:lnSpc>
                </a:pPr>
                <a:r>
                  <a:rPr lang="en-ID" sz="2400" dirty="0" smtClean="0">
                    <a:cs typeface="Times New Roman" pitchFamily="18" charset="0"/>
                  </a:rPr>
                  <a:t>Maka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ID" sz="2400" dirty="0" smtClean="0">
                    <a:cs typeface="Times New Roman" pitchFamily="18" charset="0"/>
                  </a:rPr>
                  <a:t> </a:t>
                </a:r>
                <a:r>
                  <a:rPr lang="en-ID" sz="2400" dirty="0" err="1" smtClean="0">
                    <a:cs typeface="Times New Roman" pitchFamily="18" charset="0"/>
                  </a:rPr>
                  <a:t>dan</a:t>
                </a:r>
                <a:r>
                  <a:rPr lang="en-ID" sz="24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ID" sz="2400" dirty="0" smtClean="0">
                    <a:cs typeface="Times New Roman" pitchFamily="18" charset="0"/>
                  </a:rPr>
                  <a:t> tidak saling </a:t>
                </a:r>
                <a:r>
                  <a:rPr lang="en-ID" sz="2400" dirty="0" err="1" smtClean="0">
                    <a:cs typeface="Times New Roman" pitchFamily="18" charset="0"/>
                  </a:rPr>
                  <a:t>bebas</a:t>
                </a:r>
                <a:endParaRPr lang="en-ID" sz="2400" dirty="0" smtClean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7072" y="4707913"/>
                <a:ext cx="4698850" cy="588110"/>
              </a:xfrm>
              <a:prstGeom prst="rect">
                <a:avLst/>
              </a:prstGeom>
              <a:blipFill>
                <a:blip r:embed="rId6"/>
                <a:stretch>
                  <a:fillRect r="-1038" b="-2268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03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29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5705" y="971170"/>
                <a:ext cx="11901609" cy="4306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Font typeface="+mj-lt"/>
                  <a:buAutoNum type="alphaLcPeriod" startAt="2"/>
                </a:pPr>
                <a:r>
                  <a:rPr lang="en-ID" sz="2200" dirty="0" smtClean="0">
                    <a:cs typeface="Times New Roman" pitchFamily="18" charset="0"/>
                  </a:rPr>
                  <a:t>Apakah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ID" sz="2200" dirty="0" smtClean="0">
                    <a:cs typeface="Times New Roman" pitchFamily="18" charset="0"/>
                  </a:rPr>
                  <a:t> </a:t>
                </a:r>
                <a:r>
                  <a:rPr lang="en-ID" sz="2200" dirty="0" err="1" smtClean="0">
                    <a:cs typeface="Times New Roman" pitchFamily="18" charset="0"/>
                  </a:rPr>
                  <a:t>dan</a:t>
                </a:r>
                <a:r>
                  <a:rPr lang="en-ID" sz="22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ID" sz="2200" dirty="0" smtClean="0">
                    <a:cs typeface="Times New Roman" pitchFamily="18" charset="0"/>
                  </a:rPr>
                  <a:t>Uncorrelated ? </a:t>
                </a:r>
                <a:r>
                  <a:rPr lang="en-ID" sz="2200" dirty="0" err="1" smtClean="0">
                    <a:cs typeface="Times New Roman" pitchFamily="18" charset="0"/>
                  </a:rPr>
                  <a:t>Syarat</a:t>
                </a:r>
                <a:r>
                  <a:rPr lang="en-ID" sz="2200" dirty="0" smtClean="0">
                    <a:cs typeface="Times New Roman" pitchFamily="18" charset="0"/>
                  </a:rPr>
                  <a:t> yang </a:t>
                </a:r>
                <a:r>
                  <a:rPr lang="en-ID" sz="2200" dirty="0" err="1" smtClean="0">
                    <a:cs typeface="Times New Roman" pitchFamily="18" charset="0"/>
                  </a:rPr>
                  <a:t>harus</a:t>
                </a:r>
                <a:r>
                  <a:rPr lang="en-ID" sz="2200" dirty="0" smtClean="0">
                    <a:cs typeface="Times New Roman" pitchFamily="18" charset="0"/>
                  </a:rPr>
                  <a:t> </a:t>
                </a:r>
                <a:r>
                  <a:rPr lang="en-ID" sz="2200" dirty="0" err="1" smtClean="0">
                    <a:cs typeface="Times New Roman" pitchFamily="18" charset="0"/>
                  </a:rPr>
                  <a:t>dipenuhi</a:t>
                </a:r>
                <a:r>
                  <a:rPr lang="en-ID" sz="2200" dirty="0" smtClean="0">
                    <a:cs typeface="Times New Roman" pitchFamily="18" charset="0"/>
                  </a:rPr>
                  <a:t> </a:t>
                </a:r>
                <a:r>
                  <a:rPr lang="en-ID" sz="2200" dirty="0" err="1" smtClean="0">
                    <a:cs typeface="Times New Roman" pitchFamily="18" charset="0"/>
                  </a:rPr>
                  <a:t>adalah</a:t>
                </a:r>
                <a:r>
                  <a:rPr lang="en-ID" sz="22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𝐶𝑂𝑉</m:t>
                    </m:r>
                    <m:d>
                      <m:dPr>
                        <m:ctrlP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𝑌</m:t>
                        </m:r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=0</m:t>
                    </m:r>
                  </m:oMath>
                </a14:m>
                <a:endParaRPr lang="en-ID" sz="2200" dirty="0"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𝐶𝑂𝑉</m:t>
                      </m:r>
                      <m:d>
                        <m:dPr>
                          <m:ctrlP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𝑌</m:t>
                          </m:r>
                        </m:e>
                      </m:d>
                      <m:r>
                        <a:rPr lang="en-ID" sz="2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𝐸</m:t>
                      </m:r>
                      <m:d>
                        <m:dPr>
                          <m:ctrlP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𝑋𝑌</m:t>
                          </m:r>
                        </m:e>
                      </m:d>
                      <m:r>
                        <a:rPr lang="en-ID" sz="2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ID" sz="2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𝐸</m:t>
                      </m:r>
                      <m:d>
                        <m:dPr>
                          <m:ctrlP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</m:t>
                          </m:r>
                        </m:e>
                      </m:d>
                      <m:r>
                        <a:rPr lang="en-ID" sz="2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𝐸</m:t>
                      </m:r>
                      <m:d>
                        <m:dPr>
                          <m:ctrlP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𝑌</m:t>
                          </m:r>
                        </m:e>
                      </m:d>
                      <m:r>
                        <a:rPr lang="en-ID" sz="2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r>
                        <a:rPr lang="en-ID" sz="2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d>
                        <m:dPr>
                          <m:ctrlP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ID" sz="2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en-ID" sz="2200" dirty="0" smtClean="0">
                  <a:cs typeface="Times New Roman" pitchFamily="18" charset="0"/>
                </a:endParaRPr>
              </a:p>
              <a:p>
                <a:pPr marL="53181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sz="2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𝐸</m:t>
                      </m:r>
                      <m:d>
                        <m:dPr>
                          <m:ctrlP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</m:t>
                          </m:r>
                        </m:e>
                      </m:d>
                      <m:r>
                        <a:rPr lang="en-ID" sz="2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0⋅</m:t>
                              </m:r>
                              <m:f>
                                <m:fPr>
                                  <m:ctrlPr>
                                    <a:rPr lang="en-ID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ID" sz="2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d>
                        <m:dPr>
                          <m:ctrlP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1⋅</m:t>
                          </m:r>
                          <m:f>
                            <m:fPr>
                              <m:ctrlP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ID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d>
                        <m:dPr>
                          <m:ctrlP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2⋅</m:t>
                          </m:r>
                          <m:f>
                            <m:fPr>
                              <m:ctrlP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ID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en-ID" sz="2200" dirty="0" smtClean="0">
                  <a:cs typeface="Times New Roman" pitchFamily="18" charset="0"/>
                </a:endParaRPr>
              </a:p>
              <a:p>
                <a:pPr marL="53181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sz="2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𝐸</m:t>
                      </m:r>
                      <m:d>
                        <m:dPr>
                          <m:ctrlP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</m:t>
                          </m:r>
                        </m:e>
                      </m:d>
                      <m:r>
                        <a:rPr lang="en-ID" sz="2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sub>
                        <m:sup/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0⋅</m:t>
                              </m:r>
                              <m:f>
                                <m:fPr>
                                  <m:ctrlPr>
                                    <a:rPr lang="en-ID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ID" sz="2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d>
                        <m:dPr>
                          <m:ctrlP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1⋅</m:t>
                          </m:r>
                          <m:f>
                            <m:fPr>
                              <m:ctrlP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ID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ID" sz="2200" dirty="0" smtClean="0">
                  <a:cs typeface="Times New Roman" pitchFamily="18" charset="0"/>
                </a:endParaRPr>
              </a:p>
              <a:p>
                <a:pPr marL="53181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sz="2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𝐸</m:t>
                      </m:r>
                      <m:d>
                        <m:dPr>
                          <m:ctrlP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𝑋𝑌</m:t>
                          </m:r>
                        </m:e>
                      </m:d>
                      <m:r>
                        <a:rPr lang="en-ID" sz="2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/>
                        <m:sup/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ID" sz="2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𝑥𝑦</m:t>
                              </m:r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ID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𝑋𝑌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D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ID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0⋅1∙</m:t>
                                  </m:r>
                                  <m:f>
                                    <m:fPr>
                                      <m:ctrlPr>
                                        <a:rPr lang="en-ID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D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ID" sz="2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  <m:r>
                            <a:rPr lang="en-ID" sz="2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1⋅0⋅</m:t>
                              </m:r>
                              <m:f>
                                <m:fPr>
                                  <m:ctrlPr>
                                    <a:rPr lang="en-ID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2⋅1⋅</m:t>
                              </m:r>
                              <m:f>
                                <m:fPr>
                                  <m:ctrlPr>
                                    <a:rPr lang="en-ID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ID" sz="2200" dirty="0" smtClean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05" y="971170"/>
                <a:ext cx="11901609" cy="4306243"/>
              </a:xfrm>
              <a:prstGeom prst="rect">
                <a:avLst/>
              </a:prstGeom>
              <a:blipFill>
                <a:blip r:embed="rId4"/>
                <a:stretch>
                  <a:fillRect l="-66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95814" y="5313491"/>
                <a:ext cx="3513078" cy="588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5250">
                  <a:lnSpc>
                    <a:spcPct val="150000"/>
                  </a:lnSpc>
                </a:pPr>
                <a:r>
                  <a:rPr lang="en-ID" sz="2400" dirty="0" err="1" smtClean="0">
                    <a:cs typeface="Times New Roman" pitchFamily="18" charset="0"/>
                  </a:rPr>
                  <a:t>Jadi</a:t>
                </a:r>
                <a:r>
                  <a:rPr lang="en-ID" sz="24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ID" sz="2400" dirty="0" smtClean="0">
                    <a:cs typeface="Times New Roman" pitchFamily="18" charset="0"/>
                  </a:rPr>
                  <a:t> </a:t>
                </a:r>
                <a:r>
                  <a:rPr lang="en-ID" sz="2400" dirty="0" err="1" smtClean="0">
                    <a:cs typeface="Times New Roman" pitchFamily="18" charset="0"/>
                  </a:rPr>
                  <a:t>dan</a:t>
                </a:r>
                <a:r>
                  <a:rPr lang="en-ID" sz="24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ID" sz="2400" dirty="0" smtClean="0">
                    <a:cs typeface="Times New Roman" pitchFamily="18" charset="0"/>
                  </a:rPr>
                  <a:t> uncorrelated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14" y="5313491"/>
                <a:ext cx="3513078" cy="588110"/>
              </a:xfrm>
              <a:prstGeom prst="rect">
                <a:avLst/>
              </a:prstGeom>
              <a:blipFill>
                <a:blip r:embed="rId5"/>
                <a:stretch>
                  <a:fillRect r="-1386" b="-2395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23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3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3383" y="971170"/>
                <a:ext cx="11579225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Definisi :</a:t>
                </a:r>
              </a:p>
              <a:p>
                <a:pPr marL="342900" indent="-342900" algn="just">
                  <a:lnSpc>
                    <a:spcPct val="200000"/>
                  </a:lnSpc>
                  <a:buFont typeface="Wingdings" panose="05000000000000000000" pitchFamily="2" charset="2"/>
                  <a:buChar char="ü"/>
                </a:pP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Misalkan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𝛀</m:t>
                    </m:r>
                  </m:oMath>
                </a14:m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ialah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SAMPLE SPACE (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himpunan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semua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outcomes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yang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mungkin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dari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sebuah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percobaan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acak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342900" indent="-342900" algn="just">
                  <a:lnSpc>
                    <a:spcPct val="200000"/>
                  </a:lnSpc>
                  <a:buFont typeface="Wingdings" panose="05000000000000000000" pitchFamily="2" charset="2"/>
                  <a:buChar char="ü"/>
                </a:pP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Kemudian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"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𝑿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“</m:t>
                    </m:r>
                  </m:oMath>
                </a14:m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"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𝒀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“</m:t>
                    </m:r>
                  </m:oMath>
                </a14:m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ialah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dua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buah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peubah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acak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maka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pasangan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𝑿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𝒀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disebut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“BIVARIATE”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jika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setiap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range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dari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"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𝑿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“</m:t>
                    </m:r>
                  </m:oMath>
                </a14:m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"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𝒀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“</m:t>
                    </m:r>
                  </m:oMath>
                </a14:m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teretakan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pada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sample space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𝛀</m:t>
                    </m:r>
                  </m:oMath>
                </a14:m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342900" indent="-342900" algn="just">
                  <a:lnSpc>
                    <a:spcPct val="200000"/>
                  </a:lnSpc>
                  <a:buFont typeface="Wingdings" panose="05000000000000000000" pitchFamily="2" charset="2"/>
                  <a:buChar char="ü"/>
                </a:pPr>
                <a:r>
                  <a:rPr lang="en-US" sz="2000" b="1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Range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dari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bivariate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𝑿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𝒀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dinotasikan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sebagai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D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𝑹</m:t>
                        </m:r>
                      </m:e>
                      <m:sub>
                        <m:r>
                          <a:rPr lang="en-ID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𝑿𝒀</m:t>
                        </m:r>
                      </m:sub>
                    </m:sSub>
                  </m:oMath>
                </a14:m>
                <a:endParaRPr lang="en-US" sz="20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D" sz="3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ID" sz="3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𝑿𝒀</m:t>
                          </m:r>
                        </m:sub>
                      </m:sSub>
                      <m:r>
                        <a:rPr lang="en-ID" sz="3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ID" sz="3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ID" sz="30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ID" sz="30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𝑿</m:t>
                              </m:r>
                              <m:r>
                                <a:rPr lang="en-ID" sz="30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,</m:t>
                              </m:r>
                              <m:r>
                                <a:rPr lang="en-ID" sz="30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𝒀</m:t>
                              </m:r>
                            </m:e>
                          </m:d>
                          <m:r>
                            <a:rPr lang="en-ID" sz="3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; </m:t>
                          </m:r>
                          <m:r>
                            <a:rPr lang="en-ID" sz="3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𝝎</m:t>
                          </m:r>
                          <m:r>
                            <a:rPr lang="en-ID" sz="3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∈ </m:t>
                          </m:r>
                          <m:r>
                            <a:rPr lang="en-ID" sz="3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𝛀</m:t>
                          </m:r>
                          <m:r>
                            <a:rPr lang="en-ID" sz="3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ID" sz="3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𝒅𝒂𝒏</m:t>
                          </m:r>
                          <m:r>
                            <a:rPr lang="en-ID" sz="3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ID" sz="3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𝑿</m:t>
                          </m:r>
                          <m:d>
                            <m:dPr>
                              <m:ctrlPr>
                                <a:rPr lang="en-ID" sz="30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ID" sz="30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𝝎</m:t>
                              </m:r>
                            </m:e>
                          </m:d>
                          <m:r>
                            <a:rPr lang="en-ID" sz="3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sz="3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en-ID" sz="3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, </m:t>
                          </m:r>
                          <m:r>
                            <a:rPr lang="en-ID" sz="3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𝒀</m:t>
                          </m:r>
                          <m:d>
                            <m:dPr>
                              <m:ctrlPr>
                                <a:rPr lang="en-ID" sz="30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ID" sz="30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𝝎</m:t>
                              </m:r>
                            </m:e>
                          </m:d>
                          <m:r>
                            <a:rPr lang="en-ID" sz="3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sz="3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en-US" sz="30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83" y="971170"/>
                <a:ext cx="11579225" cy="4708981"/>
              </a:xfrm>
              <a:prstGeom prst="rect">
                <a:avLst/>
              </a:prstGeom>
              <a:blipFill>
                <a:blip r:embed="rId4"/>
                <a:stretch>
                  <a:fillRect l="-579" r="-52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479250" y="35170"/>
            <a:ext cx="758806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DUA PEUBAH ACAK / BIVARIATE</a:t>
            </a:r>
            <a:endParaRPr lang="en-US" sz="4400" b="1" cap="none" spc="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389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30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3193" y="785863"/>
                <a:ext cx="11817105" cy="1615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Font typeface="+mj-lt"/>
                  <a:buAutoNum type="arabicPeriod" startAt="5"/>
                </a:pPr>
                <a:r>
                  <a:rPr lang="en-US" sz="2200" dirty="0" smtClean="0">
                    <a:cs typeface="Times New Roman" pitchFamily="18" charset="0"/>
                  </a:rPr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𝑌</m:t>
                        </m:r>
                      </m:sub>
                    </m:sSub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 , the joint probability mass function of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, is given by :</a:t>
                </a:r>
              </a:p>
              <a:p>
                <a:pPr>
                  <a:lnSpc>
                    <a:spcPct val="150000"/>
                  </a:lnSpc>
                </a:pPr>
                <a:endParaRPr lang="en-US" sz="2200" dirty="0" smtClean="0">
                  <a:cs typeface="Times New Roman" pitchFamily="18" charset="0"/>
                </a:endParaRPr>
              </a:p>
              <a:p>
                <a:pPr marL="531813" indent="-531813">
                  <a:lnSpc>
                    <a:spcPct val="150000"/>
                  </a:lnSpc>
                </a:pPr>
                <a:r>
                  <a:rPr lang="en-US" sz="2200" dirty="0" smtClean="0">
                    <a:cs typeface="Times New Roman" pitchFamily="18" charset="0"/>
                  </a:rPr>
                  <a:t>   	Calculate the conditional probability mass function  of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, given that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=1</m:t>
                    </m:r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 ! </a:t>
                </a:r>
                <a:endParaRPr lang="en-US" sz="22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93" y="785863"/>
                <a:ext cx="11817105" cy="1615827"/>
              </a:xfrm>
              <a:prstGeom prst="rect">
                <a:avLst/>
              </a:prstGeom>
              <a:blipFill>
                <a:blip r:embed="rId4"/>
                <a:stretch>
                  <a:fillRect l="-670" b="-452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5144636"/>
                  </p:ext>
                </p:extLst>
              </p:nvPr>
            </p:nvGraphicFramePr>
            <p:xfrm>
              <a:off x="691838" y="1356362"/>
              <a:ext cx="11218460" cy="5368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04615">
                      <a:extLst>
                        <a:ext uri="{9D8B030D-6E8A-4147-A177-3AD203B41FA5}">
                          <a16:colId xmlns:a16="http://schemas.microsoft.com/office/drawing/2014/main" val="3215976707"/>
                        </a:ext>
                      </a:extLst>
                    </a:gridCol>
                    <a:gridCol w="2804615">
                      <a:extLst>
                        <a:ext uri="{9D8B030D-6E8A-4147-A177-3AD203B41FA5}">
                          <a16:colId xmlns:a16="http://schemas.microsoft.com/office/drawing/2014/main" val="825540364"/>
                        </a:ext>
                      </a:extLst>
                    </a:gridCol>
                    <a:gridCol w="2804615">
                      <a:extLst>
                        <a:ext uri="{9D8B030D-6E8A-4147-A177-3AD203B41FA5}">
                          <a16:colId xmlns:a16="http://schemas.microsoft.com/office/drawing/2014/main" val="3801071693"/>
                        </a:ext>
                      </a:extLst>
                    </a:gridCol>
                    <a:gridCol w="2804615">
                      <a:extLst>
                        <a:ext uri="{9D8B030D-6E8A-4147-A177-3AD203B41FA5}">
                          <a16:colId xmlns:a16="http://schemas.microsoft.com/office/drawing/2014/main" val="2881905183"/>
                        </a:ext>
                      </a:extLst>
                    </a:gridCol>
                  </a:tblGrid>
                  <a:tr h="32010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sz="28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28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ID" sz="28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𝑋</m:t>
                                    </m:r>
                                    <m:r>
                                      <a:rPr lang="en-ID" sz="28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,</m:t>
                                    </m:r>
                                    <m:r>
                                      <a:rPr lang="en-ID" sz="28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D" sz="2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2500" b="0" i="1" smtClean="0">
                                        <a:latin typeface="Cambria Math" panose="02040503050406030204" pitchFamily="18" charset="0"/>
                                      </a:rPr>
                                      <m:t>0,0</m:t>
                                    </m:r>
                                  </m:e>
                                </m:d>
                                <m:r>
                                  <a:rPr lang="en-ID" sz="2500" b="0" i="1" smtClean="0">
                                    <a:latin typeface="Cambria Math" panose="02040503050406030204" pitchFamily="18" charset="0"/>
                                  </a:rPr>
                                  <m:t>=0.4</m:t>
                                </m:r>
                              </m:oMath>
                            </m:oMathPara>
                          </a14:m>
                          <a:endParaRPr lang="en-ID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sz="28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28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ID" sz="28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𝑋</m:t>
                                    </m:r>
                                    <m:r>
                                      <a:rPr lang="en-ID" sz="28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,</m:t>
                                    </m:r>
                                    <m:r>
                                      <a:rPr lang="en-ID" sz="28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D" sz="2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2500" b="0" i="1" smtClean="0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  <m:r>
                                  <a:rPr lang="en-ID" sz="2500" b="0" i="1" smtClean="0">
                                    <a:latin typeface="Cambria Math" panose="02040503050406030204" pitchFamily="18" charset="0"/>
                                  </a:rPr>
                                  <m:t>=0.2</m:t>
                                </m:r>
                              </m:oMath>
                            </m:oMathPara>
                          </a14:m>
                          <a:endParaRPr lang="en-ID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sz="28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28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ID" sz="28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𝑋</m:t>
                                    </m:r>
                                    <m:r>
                                      <a:rPr lang="en-ID" sz="28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,</m:t>
                                    </m:r>
                                    <m:r>
                                      <a:rPr lang="en-ID" sz="28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D" sz="2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2500" b="0" i="1" smtClean="0">
                                        <a:latin typeface="Cambria Math" panose="02040503050406030204" pitchFamily="18" charset="0"/>
                                      </a:rPr>
                                      <m:t>1,0</m:t>
                                    </m:r>
                                  </m:e>
                                </m:d>
                                <m:r>
                                  <a:rPr lang="en-ID" sz="2500" b="0" i="1" smtClean="0">
                                    <a:latin typeface="Cambria Math" panose="02040503050406030204" pitchFamily="18" charset="0"/>
                                  </a:rPr>
                                  <m:t>=0.1</m:t>
                                </m:r>
                              </m:oMath>
                            </m:oMathPara>
                          </a14:m>
                          <a:endParaRPr lang="en-ID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sz="28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28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ID" sz="28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𝑋</m:t>
                                    </m:r>
                                    <m:r>
                                      <a:rPr lang="en-ID" sz="28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,</m:t>
                                    </m:r>
                                    <m:r>
                                      <a:rPr lang="en-ID" sz="28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D" sz="2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2500" b="0" i="1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e>
                                </m:d>
                                <m:r>
                                  <a:rPr lang="en-ID" sz="2500" b="0" i="1" smtClean="0">
                                    <a:latin typeface="Cambria Math" panose="02040503050406030204" pitchFamily="18" charset="0"/>
                                  </a:rPr>
                                  <m:t>=0.3</m:t>
                                </m:r>
                              </m:oMath>
                            </m:oMathPara>
                          </a14:m>
                          <a:endParaRPr lang="en-ID" sz="2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01388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5144636"/>
                  </p:ext>
                </p:extLst>
              </p:nvPr>
            </p:nvGraphicFramePr>
            <p:xfrm>
              <a:off x="691838" y="1356362"/>
              <a:ext cx="11218460" cy="53689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04615">
                      <a:extLst>
                        <a:ext uri="{9D8B030D-6E8A-4147-A177-3AD203B41FA5}">
                          <a16:colId xmlns:a16="http://schemas.microsoft.com/office/drawing/2014/main" val="3215976707"/>
                        </a:ext>
                      </a:extLst>
                    </a:gridCol>
                    <a:gridCol w="2804615">
                      <a:extLst>
                        <a:ext uri="{9D8B030D-6E8A-4147-A177-3AD203B41FA5}">
                          <a16:colId xmlns:a16="http://schemas.microsoft.com/office/drawing/2014/main" val="825540364"/>
                        </a:ext>
                      </a:extLst>
                    </a:gridCol>
                    <a:gridCol w="2804615">
                      <a:extLst>
                        <a:ext uri="{9D8B030D-6E8A-4147-A177-3AD203B41FA5}">
                          <a16:colId xmlns:a16="http://schemas.microsoft.com/office/drawing/2014/main" val="3801071693"/>
                        </a:ext>
                      </a:extLst>
                    </a:gridCol>
                    <a:gridCol w="2804615">
                      <a:extLst>
                        <a:ext uri="{9D8B030D-6E8A-4147-A177-3AD203B41FA5}">
                          <a16:colId xmlns:a16="http://schemas.microsoft.com/office/drawing/2014/main" val="2881905183"/>
                        </a:ext>
                      </a:extLst>
                    </a:gridCol>
                  </a:tblGrid>
                  <a:tr h="5368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17" t="-1124" r="-300652" b="-22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1124" r="-200000" b="-22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435" t="-1124" r="-100435" b="-22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435" t="-1124" r="-435" b="-22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01388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5575" y="2275545"/>
                <a:ext cx="11467767" cy="1154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u="sng" dirty="0" smtClean="0">
                    <a:solidFill>
                      <a:schemeClr val="tx2"/>
                    </a:solidFill>
                    <a:cs typeface="Times New Roman" pitchFamily="18" charset="0"/>
                  </a:rPr>
                  <a:t>SOLUTION 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Dari data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diatas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dapat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dituliskan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kedalam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sebuah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latin typeface="Times New Roman" pitchFamily="18" charset="0"/>
                    <a:cs typeface="Times New Roman" pitchFamily="18" charset="0"/>
                  </a:rPr>
                  <a:t>tabel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𝑃</m:t>
                        </m:r>
                      </m:e>
                      <m:sub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ctrlP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:</m:t>
                    </m:r>
                  </m:oMath>
                </a14:m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2275545"/>
                <a:ext cx="11467767" cy="1154162"/>
              </a:xfrm>
              <a:prstGeom prst="rect">
                <a:avLst/>
              </a:prstGeom>
              <a:blipFill>
                <a:blip r:embed="rId6"/>
                <a:stretch>
                  <a:fillRect l="-851" b="-473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039694"/>
                  </p:ext>
                </p:extLst>
              </p:nvPr>
            </p:nvGraphicFramePr>
            <p:xfrm>
              <a:off x="1319883" y="3392639"/>
              <a:ext cx="3502669" cy="2829859"/>
            </p:xfrm>
            <a:graphic>
              <a:graphicData uri="http://schemas.openxmlformats.org/drawingml/2006/table">
                <a:tbl>
                  <a:tblPr firstRow="1" bandRow="1">
                    <a:tableStyleId>{ED083AE6-46FA-4A59-8FB0-9F97EB10719F}</a:tableStyleId>
                  </a:tblPr>
                  <a:tblGrid>
                    <a:gridCol w="852605">
                      <a:extLst>
                        <a:ext uri="{9D8B030D-6E8A-4147-A177-3AD203B41FA5}">
                          <a16:colId xmlns:a16="http://schemas.microsoft.com/office/drawing/2014/main" val="1563645115"/>
                        </a:ext>
                      </a:extLst>
                    </a:gridCol>
                    <a:gridCol w="872173">
                      <a:extLst>
                        <a:ext uri="{9D8B030D-6E8A-4147-A177-3AD203B41FA5}">
                          <a16:colId xmlns:a16="http://schemas.microsoft.com/office/drawing/2014/main" val="4141520766"/>
                        </a:ext>
                      </a:extLst>
                    </a:gridCol>
                    <a:gridCol w="838628">
                      <a:extLst>
                        <a:ext uri="{9D8B030D-6E8A-4147-A177-3AD203B41FA5}">
                          <a16:colId xmlns:a16="http://schemas.microsoft.com/office/drawing/2014/main" val="4177836265"/>
                        </a:ext>
                      </a:extLst>
                    </a:gridCol>
                    <a:gridCol w="939263">
                      <a:extLst>
                        <a:ext uri="{9D8B030D-6E8A-4147-A177-3AD203B41FA5}">
                          <a16:colId xmlns:a16="http://schemas.microsoft.com/office/drawing/2014/main" val="359537267"/>
                        </a:ext>
                      </a:extLst>
                    </a:gridCol>
                  </a:tblGrid>
                  <a:tr h="588946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sz="2400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en-ID" sz="2400" dirty="0"/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sz="2400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ID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ID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3272295"/>
                      </a:ext>
                    </a:extLst>
                  </a:tr>
                  <a:tr h="533611">
                    <a:tc v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smtClean="0"/>
                            <a:t>0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smtClean="0"/>
                            <a:t>1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ID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𝑿</m:t>
                                    </m:r>
                                  </m:sub>
                                </m:sSub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D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81062362"/>
                      </a:ext>
                    </a:extLst>
                  </a:tr>
                  <a:tr h="5336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smtClean="0"/>
                            <a:t>0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0.4</m:t>
                                </m:r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0.2</m:t>
                                </m:r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0.6</m:t>
                                </m:r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23433172"/>
                      </a:ext>
                    </a:extLst>
                  </a:tr>
                  <a:tr h="5336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smtClean="0"/>
                            <a:t>1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0.3</m:t>
                                </m:r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0.4</m:t>
                                </m:r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9389593"/>
                      </a:ext>
                    </a:extLst>
                  </a:tr>
                  <a:tr h="53361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ID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𝒀</m:t>
                                    </m:r>
                                  </m:sub>
                                </m:sSub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D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3600" b="1" dirty="0" smtClean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  <a:endParaRPr lang="en-ID" sz="36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050839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039694"/>
                  </p:ext>
                </p:extLst>
              </p:nvPr>
            </p:nvGraphicFramePr>
            <p:xfrm>
              <a:off x="1319883" y="3392639"/>
              <a:ext cx="3502669" cy="2829859"/>
            </p:xfrm>
            <a:graphic>
              <a:graphicData uri="http://schemas.openxmlformats.org/drawingml/2006/table">
                <a:tbl>
                  <a:tblPr firstRow="1" bandRow="1">
                    <a:tableStyleId>{ED083AE6-46FA-4A59-8FB0-9F97EB10719F}</a:tableStyleId>
                  </a:tblPr>
                  <a:tblGrid>
                    <a:gridCol w="852605">
                      <a:extLst>
                        <a:ext uri="{9D8B030D-6E8A-4147-A177-3AD203B41FA5}">
                          <a16:colId xmlns:a16="http://schemas.microsoft.com/office/drawing/2014/main" val="1563645115"/>
                        </a:ext>
                      </a:extLst>
                    </a:gridCol>
                    <a:gridCol w="872173">
                      <a:extLst>
                        <a:ext uri="{9D8B030D-6E8A-4147-A177-3AD203B41FA5}">
                          <a16:colId xmlns:a16="http://schemas.microsoft.com/office/drawing/2014/main" val="4141520766"/>
                        </a:ext>
                      </a:extLst>
                    </a:gridCol>
                    <a:gridCol w="838628">
                      <a:extLst>
                        <a:ext uri="{9D8B030D-6E8A-4147-A177-3AD203B41FA5}">
                          <a16:colId xmlns:a16="http://schemas.microsoft.com/office/drawing/2014/main" val="4177836265"/>
                        </a:ext>
                      </a:extLst>
                    </a:gridCol>
                    <a:gridCol w="939263">
                      <a:extLst>
                        <a:ext uri="{9D8B030D-6E8A-4147-A177-3AD203B41FA5}">
                          <a16:colId xmlns:a16="http://schemas.microsoft.com/office/drawing/2014/main" val="359537267"/>
                        </a:ext>
                      </a:extLst>
                    </a:gridCol>
                  </a:tblGrid>
                  <a:tr h="588946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714" t="-543" r="-313571" b="-173370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2339" t="-1031" r="-688" b="-41855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ID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3272295"/>
                      </a:ext>
                    </a:extLst>
                  </a:tr>
                  <a:tr h="533611">
                    <a:tc v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smtClean="0"/>
                            <a:t>0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smtClean="0"/>
                            <a:t>1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74675" t="-112644" r="-1948" b="-36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1062362"/>
                      </a:ext>
                    </a:extLst>
                  </a:tr>
                  <a:tr h="5336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smtClean="0"/>
                            <a:t>0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97917" t="-210227" r="-204861" b="-2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6522" t="-210227" r="-113768" b="-2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74675" t="-210227" r="-1948" b="-26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3433172"/>
                      </a:ext>
                    </a:extLst>
                  </a:tr>
                  <a:tr h="5336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smtClean="0"/>
                            <a:t>1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97917" t="-310227" r="-204861" b="-1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6522" t="-310227" r="-113768" b="-1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74675" t="-310227" r="-1948" b="-16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38959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714" t="-343810" r="-313571" b="-3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97917" t="-343810" r="-204861" b="-3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6522" t="-343810" r="-113768" b="-3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3600" b="1" dirty="0" smtClean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  <a:endParaRPr lang="en-ID" sz="36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050839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ight Arrow 3"/>
          <p:cNvSpPr/>
          <p:nvPr/>
        </p:nvSpPr>
        <p:spPr>
          <a:xfrm>
            <a:off x="4970568" y="4553537"/>
            <a:ext cx="897968" cy="709684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42066" y="3971642"/>
                <a:ext cx="4496103" cy="8241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5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D" sz="25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ID" sz="25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D" sz="25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ID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5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r>
                            <a:rPr lang="en-ID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ID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D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5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D" sz="2500" b="0" i="1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sub>
                          </m:sSub>
                          <m:r>
                            <a:rPr lang="en-ID" sz="2500" b="0" i="1" smtClean="0">
                              <a:latin typeface="Cambria Math" panose="02040503050406030204" pitchFamily="18" charset="0"/>
                            </a:rPr>
                            <m:t>(0,1)</m:t>
                          </m:r>
                        </m:num>
                        <m:den>
                          <m:sSub>
                            <m:sSubPr>
                              <m:ctrlPr>
                                <a:rPr lang="en-ID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5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D" sz="25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n-ID" sz="25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den>
                      </m:f>
                      <m:r>
                        <a:rPr lang="en-ID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500" b="0" i="1" smtClean="0">
                              <a:latin typeface="Cambria Math" panose="02040503050406030204" pitchFamily="18" charset="0"/>
                            </a:rPr>
                            <m:t>0.2</m:t>
                          </m:r>
                        </m:num>
                        <m:den>
                          <m:r>
                            <a:rPr lang="en-ID" sz="2500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den>
                      </m:f>
                      <m:r>
                        <a:rPr lang="en-ID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ID" sz="25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ID" sz="25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066" y="3971642"/>
                <a:ext cx="4496103" cy="8241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42066" y="4977108"/>
                <a:ext cx="4496103" cy="8241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5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D" sz="25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ID" sz="25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D" sz="25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ID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ID" sz="2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ID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D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5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D" sz="2500" b="0" i="1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sub>
                          </m:sSub>
                          <m:r>
                            <a:rPr lang="en-ID" sz="2500" b="0" i="1" smtClean="0">
                              <a:latin typeface="Cambria Math" panose="02040503050406030204" pitchFamily="18" charset="0"/>
                            </a:rPr>
                            <m:t>(1,1)</m:t>
                          </m:r>
                        </m:num>
                        <m:den>
                          <m:sSub>
                            <m:sSubPr>
                              <m:ctrlPr>
                                <a:rPr lang="en-ID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5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ID" sz="25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n-ID" sz="25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den>
                      </m:f>
                      <m:r>
                        <a:rPr lang="en-ID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500" b="0" i="1" smtClean="0">
                              <a:latin typeface="Cambria Math" panose="02040503050406030204" pitchFamily="18" charset="0"/>
                            </a:rPr>
                            <m:t>0.3</m:t>
                          </m:r>
                        </m:num>
                        <m:den>
                          <m:r>
                            <a:rPr lang="en-ID" sz="2500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den>
                      </m:f>
                      <m:r>
                        <a:rPr lang="en-ID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5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ID" sz="25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ID" sz="25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066" y="4977108"/>
                <a:ext cx="4496103" cy="8241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2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31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53" y="971170"/>
                <a:ext cx="11772568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5600" indent="-355600">
                  <a:buFont typeface="+mj-lt"/>
                  <a:buAutoNum type="arabicPeriod" startAt="6"/>
                </a:pPr>
                <a:r>
                  <a:rPr lang="en-US" sz="2200" dirty="0" smtClean="0">
                    <a:cs typeface="Times New Roman" pitchFamily="18" charset="0"/>
                  </a:rPr>
                  <a:t>The joint probability density function of random variables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 is given by :</a:t>
                </a:r>
              </a:p>
              <a:p>
                <a:pPr marL="288925" indent="-288925"/>
                <a:endParaRPr lang="en-US" sz="2200" dirty="0" smtClean="0">
                  <a:cs typeface="Times New Roman" pitchFamily="18" charset="0"/>
                </a:endParaRPr>
              </a:p>
              <a:p>
                <a:pPr marL="288925" indent="-288925"/>
                <a:endParaRPr lang="en-US" sz="2200" dirty="0" smtClean="0">
                  <a:cs typeface="Times New Roman" pitchFamily="18" charset="0"/>
                </a:endParaRPr>
              </a:p>
              <a:p>
                <a:pPr marL="288925" indent="-288925"/>
                <a:endParaRPr lang="en-US" sz="2200" dirty="0" smtClean="0">
                  <a:cs typeface="Times New Roman" pitchFamily="18" charset="0"/>
                </a:endParaRPr>
              </a:p>
              <a:p>
                <a:pPr marL="288925" indent="-288925"/>
                <a:endParaRPr lang="en-US" sz="2200" dirty="0" smtClean="0">
                  <a:cs typeface="Times New Roman" pitchFamily="18" charset="0"/>
                </a:endParaRPr>
              </a:p>
              <a:p>
                <a:pPr marL="900113" indent="-355600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ID" sz="2200" dirty="0" smtClean="0">
                    <a:cs typeface="Times New Roman" pitchFamily="18" charset="0"/>
                  </a:rPr>
                  <a:t>Determine the value of </a:t>
                </a:r>
                <a14:m>
                  <m:oMath xmlns:m="http://schemas.openxmlformats.org/officeDocument/2006/math">
                    <m:r>
                      <a:rPr lang="en-ID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 ?</a:t>
                </a:r>
              </a:p>
              <a:p>
                <a:pPr marL="900113" indent="-355600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ID" sz="2200" dirty="0" smtClean="0">
                    <a:cs typeface="Times New Roman" pitchFamily="18" charset="0"/>
                  </a:rPr>
                  <a:t>Find the marginal probability density functions of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3" y="971170"/>
                <a:ext cx="11772568" cy="2800767"/>
              </a:xfrm>
              <a:prstGeom prst="rect">
                <a:avLst/>
              </a:prstGeom>
              <a:blipFill>
                <a:blip r:embed="rId4"/>
                <a:stretch>
                  <a:fillRect l="-725" t="-1739" b="-152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01873" y="1383990"/>
                <a:ext cx="4631140" cy="916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4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D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D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𝑋𝑌</m:t>
                          </m:r>
                        </m:sub>
                      </m:sSub>
                      <m:d>
                        <m:dPr>
                          <m:ctrlPr>
                            <a:rPr lang="en-ID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ID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ID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ID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D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ID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ID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 ;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  0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≤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≤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ID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  ;   </m:t>
                              </m:r>
                              <m:r>
                                <a:rPr lang="en-ID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𝑂𝑡h𝑒𝑟𝑤𝑖𝑠𝑒</m:t>
                              </m:r>
                              <m:r>
                                <a:rPr lang="en-ID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ID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873" y="1383990"/>
                <a:ext cx="4631140" cy="9161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11038" y="3653535"/>
            <a:ext cx="1146776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tx2"/>
                </a:solidFill>
                <a:cs typeface="Times New Roman" pitchFamily="18" charset="0"/>
              </a:rPr>
              <a:t>SOLUTION :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eriod"/>
            </a:pPr>
            <a:r>
              <a:rPr lang="en-ID" sz="2200" dirty="0" err="1" smtClean="0">
                <a:latin typeface="Times New Roman" pitchFamily="18" charset="0"/>
                <a:cs typeface="Times New Roman" pitchFamily="18" charset="0"/>
              </a:rPr>
              <a:t>Gunakan</a:t>
            </a:r>
            <a:r>
              <a:rPr lang="en-ID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D" sz="2200" dirty="0" err="1" smtClean="0"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ID" sz="2200" dirty="0" smtClean="0">
                <a:latin typeface="Times New Roman" pitchFamily="18" charset="0"/>
                <a:cs typeface="Times New Roman" pitchFamily="18" charset="0"/>
              </a:rPr>
              <a:t> PDF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78004" y="4791170"/>
                <a:ext cx="3918830" cy="1171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/>
                                </m:rP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ID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𝒙</m:t>
                                  </m:r>
                                  <m:r>
                                    <a:rPr lang="en-ID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a:rPr lang="en-ID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D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𝒙</m:t>
                                  </m:r>
                                  <m:r>
                                    <a:rPr lang="en-ID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a:rPr lang="en-ID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𝒚</m:t>
                                  </m:r>
                                </m:e>
                              </m:d>
                            </m:e>
                          </m:nary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𝒅𝒙</m:t>
                          </m:r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𝒅𝒚</m:t>
                          </m:r>
                        </m:e>
                      </m:nary>
                      <m:r>
                        <a:rPr lang="en-ID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schemeClr val="tx2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004" y="4791170"/>
                <a:ext cx="3918830" cy="11717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24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32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89625" y="971170"/>
                <a:ext cx="3301032" cy="1266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ID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ID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ctrlPr>
                                    <a:rPr lang="en-US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ID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𝒙</m:t>
                                  </m:r>
                                </m:sub>
                                <m:sup>
                                  <m:r>
                                    <a:rPr lang="en-ID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𝟏</m:t>
                                  </m:r>
                                </m:sup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𝝀</m:t>
                                  </m:r>
                                  <m:r>
                                    <a:rPr lang="en-ID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𝒙</m:t>
                                  </m:r>
                                  <m:sSup>
                                    <m:sSupPr>
                                      <m:ctrlPr>
                                        <a:rPr lang="en-ID" sz="2400" b="1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D" sz="2400" b="1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ID" sz="2400" b="1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en-ID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en-ID" sz="24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𝒅𝒚</m:t>
                              </m:r>
                            </m:e>
                          </m:d>
                          <m:r>
                            <a:rPr lang="en-ID" sz="24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𝒅</m:t>
                          </m:r>
                          <m:r>
                            <a:rPr lang="en-ID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</m:e>
                      </m:nary>
                      <m:r>
                        <a:rPr lang="en-ID" sz="24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4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schemeClr val="tx2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625" y="971170"/>
                <a:ext cx="3301032" cy="12661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5575" y="2392024"/>
                <a:ext cx="3445815" cy="1214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ID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ID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𝝀</m:t>
                              </m:r>
                              <m: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𝒙</m:t>
                              </m:r>
                              <m: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ID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D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ID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ID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D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ID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ID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ID" sz="2400" b="1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ID" sz="2400" b="1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𝟏</m:t>
                                      </m:r>
                                    </m:e>
                                    <m:e>
                                      <m:r>
                                        <a:rPr lang="en-ID" sz="2400" b="1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𝒙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d>
                          <m:r>
                            <a:rPr lang="en-ID" sz="24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𝒅</m:t>
                          </m:r>
                          <m:r>
                            <a:rPr lang="en-ID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</m:e>
                      </m:nary>
                      <m:r>
                        <a:rPr lang="en-ID" sz="24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4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schemeClr val="tx2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2392024"/>
                <a:ext cx="3445815" cy="12141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514729" y="2403476"/>
                <a:ext cx="3097643" cy="1214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ID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ID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D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𝝀</m:t>
                                  </m:r>
                                  <m:r>
                                    <a:rPr lang="en-ID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ID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ID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D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𝜸</m:t>
                                  </m:r>
                                  <m:sSup>
                                    <m:sSupPr>
                                      <m:ctrlPr>
                                        <a:rPr lang="en-ID" sz="2400" b="1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D" sz="2400" b="1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ID" sz="2400" b="1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ID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ID" sz="24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𝒅</m:t>
                          </m:r>
                          <m:r>
                            <a:rPr lang="en-ID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</m:e>
                      </m:nary>
                      <m:r>
                        <a:rPr lang="en-ID" sz="24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4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schemeClr val="tx2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729" y="2403476"/>
                <a:ext cx="3097643" cy="12141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triped Right Arrow 1"/>
          <p:cNvSpPr/>
          <p:nvPr/>
        </p:nvSpPr>
        <p:spPr>
          <a:xfrm>
            <a:off x="3601389" y="2686660"/>
            <a:ext cx="805217" cy="668741"/>
          </a:xfrm>
          <a:prstGeom prst="striped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610382" y="2414928"/>
                <a:ext cx="2928302" cy="1214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𝜸</m:t>
                          </m:r>
                        </m:num>
                        <m:den>
                          <m:r>
                            <a:rPr lang="en-ID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a:rPr lang="en-ID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ID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𝒙</m:t>
                              </m:r>
                              <m: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ID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D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ID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d>
                          <m:r>
                            <a:rPr lang="en-ID" sz="24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𝒅</m:t>
                          </m:r>
                          <m:r>
                            <a:rPr lang="en-ID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</m:e>
                      </m:nary>
                      <m:r>
                        <a:rPr lang="en-ID" sz="24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4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schemeClr val="tx2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382" y="2414928"/>
                <a:ext cx="2928302" cy="12141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triped Right Arrow 12"/>
          <p:cNvSpPr/>
          <p:nvPr/>
        </p:nvSpPr>
        <p:spPr>
          <a:xfrm>
            <a:off x="7612371" y="2698112"/>
            <a:ext cx="805217" cy="668741"/>
          </a:xfrm>
          <a:prstGeom prst="striped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07975" y="3788981"/>
                <a:ext cx="2763064" cy="9405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𝜸</m:t>
                          </m:r>
                        </m:num>
                        <m:den>
                          <m:r>
                            <a:rPr lang="en-ID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D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D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ID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ID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D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D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ID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𝟓</m:t>
                              </m:r>
                            </m:den>
                          </m:f>
                          <m:d>
                            <m:dPr>
                              <m:begChr m:val="|"/>
                              <m:endChr m:val=""/>
                              <m:ctrlP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ID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ID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r>
                                    <a:rPr lang="en-ID" sz="24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𝟎</m:t>
                                  </m:r>
                                </m:e>
                              </m:eqArr>
                            </m:e>
                          </m:d>
                        </m:e>
                      </m:d>
                      <m:r>
                        <a:rPr lang="en-ID" sz="24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4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schemeClr val="tx2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3788981"/>
                <a:ext cx="2763064" cy="9405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triped Right Arrow 14"/>
          <p:cNvSpPr/>
          <p:nvPr/>
        </p:nvSpPr>
        <p:spPr>
          <a:xfrm>
            <a:off x="3550563" y="4039150"/>
            <a:ext cx="805217" cy="668741"/>
          </a:xfrm>
          <a:prstGeom prst="striped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575783" y="3987449"/>
                <a:ext cx="2043380" cy="7961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𝜸</m:t>
                          </m:r>
                        </m:num>
                        <m:den>
                          <m:r>
                            <a:rPr lang="en-ID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ID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𝟓</m:t>
                              </m:r>
                            </m:den>
                          </m:f>
                        </m:e>
                      </m:d>
                      <m:r>
                        <a:rPr lang="en-ID" sz="24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4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schemeClr val="tx2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783" y="3987449"/>
                <a:ext cx="2043380" cy="7961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triped Right Arrow 16"/>
          <p:cNvSpPr/>
          <p:nvPr/>
        </p:nvSpPr>
        <p:spPr>
          <a:xfrm>
            <a:off x="7585162" y="4090851"/>
            <a:ext cx="805217" cy="668741"/>
          </a:xfrm>
          <a:prstGeom prst="striped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610382" y="4039150"/>
                <a:ext cx="1677319" cy="7961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𝜸</m:t>
                          </m:r>
                        </m:num>
                        <m:den>
                          <m:r>
                            <a:rPr lang="en-ID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ID" sz="2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𝟏𝟎</m:t>
                              </m:r>
                            </m:den>
                          </m:f>
                        </m:e>
                      </m:d>
                      <m:r>
                        <a:rPr lang="en-ID" sz="24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4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schemeClr val="tx2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382" y="4039150"/>
                <a:ext cx="1677319" cy="7961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652535" y="5196809"/>
                <a:ext cx="188987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𝜸</m:t>
                      </m:r>
                      <m:r>
                        <a:rPr lang="en-ID" sz="4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4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𝟏𝟎</m:t>
                      </m:r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535" y="5196809"/>
                <a:ext cx="1889876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29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33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5575" y="858123"/>
                <a:ext cx="11467767" cy="53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+mj-lt"/>
                  <a:buAutoNum type="alphaLcPeriod" startAt="2"/>
                </a:pPr>
                <a:r>
                  <a:rPr lang="en-ID" sz="2200" dirty="0" smtClean="0">
                    <a:latin typeface="Times New Roman" pitchFamily="18" charset="0"/>
                    <a:cs typeface="Times New Roman" pitchFamily="18" charset="0"/>
                  </a:rPr>
                  <a:t>Mencari marginal PDF </a:t>
                </a:r>
                <a:r>
                  <a:rPr lang="en-ID" sz="2200" dirty="0" err="1" smtClean="0">
                    <a:latin typeface="Times New Roman" pitchFamily="18" charset="0"/>
                    <a:cs typeface="Times New Roman" pitchFamily="18" charset="0"/>
                  </a:rPr>
                  <a:t>dari</a:t>
                </a:r>
                <a:r>
                  <a:rPr lang="en-ID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ID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D" sz="2200" dirty="0" err="1" smtClean="0"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ID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858123"/>
                <a:ext cx="11467767" cy="539378"/>
              </a:xfrm>
              <a:prstGeom prst="rect">
                <a:avLst/>
              </a:prstGeom>
              <a:blipFill>
                <a:blip r:embed="rId4"/>
                <a:stretch>
                  <a:fillRect l="-585" b="-2272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63624" y="1557254"/>
                <a:ext cx="11628376" cy="10760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D" sz="2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ID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D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ID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ID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sub>
                          </m:sSub>
                          <m:d>
                            <m:dPr>
                              <m:ctrlP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ID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limLoc m:val="undOvr"/>
                          <m:ctrlPr>
                            <a:rPr lang="en-ID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D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ID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begChr m:val="|"/>
                              <m:endChr m:val=""/>
                              <m:ctrlP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ID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/>
                                <m:e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eqArr>
                            </m:e>
                          </m:d>
                          <m:r>
                            <a:rPr lang="en-ID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ID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sSup>
                                <m:sSupPr>
                                  <m:ctrlPr>
                                    <a:rPr lang="en-ID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ID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ID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ID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ID" sz="2200" b="0" i="1" smtClean="0">
                          <a:latin typeface="Cambria Math" panose="02040503050406030204" pitchFamily="18" charset="0"/>
                        </a:rPr>
                        <m:t>     ;0</m:t>
                      </m:r>
                      <m:r>
                        <a:rPr lang="en-ID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ID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ID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ID" sz="2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24" y="1557254"/>
                <a:ext cx="11628376" cy="1076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3624" y="3182464"/>
                <a:ext cx="8741688" cy="10760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D" sz="2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ID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ID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ID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ID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sub>
                          </m:sSub>
                          <m:d>
                            <m:dPr>
                              <m:ctrlP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ID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limLoc m:val="undOvr"/>
                          <m:ctrlPr>
                            <a:rPr lang="en-ID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p>
                        <m:e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D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ID" sz="2200" b="0" i="1" smtClean="0">
                              <a:latin typeface="Cambria Math" panose="02040503050406030204" pitchFamily="18" charset="0"/>
                            </a:rPr>
                            <m:t>=5</m:t>
                          </m:r>
                          <m:sSup>
                            <m:sSupPr>
                              <m:ctrlP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"/>
                              <m:ctrlP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ID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e/>
                                <m:e>
                                  <m:r>
                                    <a:rPr lang="en-ID" sz="2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d>
                          <m:r>
                            <a:rPr lang="en-ID" sz="2200" b="0" i="1" smtClean="0">
                              <a:latin typeface="Cambria Math" panose="02040503050406030204" pitchFamily="18" charset="0"/>
                            </a:rPr>
                            <m:t>=5</m:t>
                          </m:r>
                          <m:sSup>
                            <m:sSupPr>
                              <m:ctrlP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ID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nary>
                      <m:r>
                        <a:rPr lang="en-ID" sz="2200" b="0" i="1" smtClean="0">
                          <a:latin typeface="Cambria Math" panose="02040503050406030204" pitchFamily="18" charset="0"/>
                        </a:rPr>
                        <m:t>     ;0</m:t>
                      </m:r>
                      <m:r>
                        <a:rPr lang="en-ID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ID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ID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ID" sz="2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24" y="3182464"/>
                <a:ext cx="8741688" cy="10760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60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34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5575" y="1650812"/>
                <a:ext cx="11677034" cy="3020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 startAt="7"/>
                </a:pPr>
                <a:r>
                  <a:rPr lang="en-US" sz="2200" dirty="0" smtClean="0">
                    <a:cs typeface="Times New Roman" pitchFamily="18" charset="0"/>
                  </a:rPr>
                  <a:t>The joint PMF of a bivariate random variable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 is given by:</a:t>
                </a:r>
              </a:p>
              <a:p>
                <a:pPr marL="288925" indent="-288925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D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ID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𝑋𝑌</m:t>
                          </m:r>
                        </m:sub>
                      </m:sSub>
                      <m:d>
                        <m:dPr>
                          <m:ctrlPr>
                            <a:rPr lang="en-ID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ID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ID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</m:d>
                      <m:r>
                        <a:rPr lang="en-ID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ID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D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ID" sz="24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24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  <m:r>
                                    <a:rPr lang="en-ID" sz="24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  <m:r>
                                    <a:rPr lang="en-ID" sz="24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+</m:t>
                                  </m:r>
                                  <m:r>
                                    <a:rPr lang="en-ID" sz="24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 ;    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=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=1,2</m:t>
                              </m:r>
                            </m:e>
                            <m:e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     ;     </m:t>
                              </m:r>
                              <m:r>
                                <a:rPr lang="en-ID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200" dirty="0" smtClean="0">
                  <a:cs typeface="Times New Roman" pitchFamily="18" charset="0"/>
                </a:endParaRPr>
              </a:p>
              <a:p>
                <a:pPr marL="450850" indent="-450850"/>
                <a:r>
                  <a:rPr lang="en-US" sz="2200" dirty="0" smtClean="0">
                    <a:cs typeface="Times New Roman" pitchFamily="18" charset="0"/>
                  </a:rPr>
                  <a:t>	Where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𝑘</m:t>
                    </m:r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 is a constant.</a:t>
                </a:r>
              </a:p>
              <a:p>
                <a:pPr marL="900113" indent="-449263">
                  <a:buFont typeface="+mj-lt"/>
                  <a:buAutoNum type="alphaLcPeriod"/>
                </a:pPr>
                <a:r>
                  <a:rPr lang="en-US" sz="2200" dirty="0" smtClean="0">
                    <a:cs typeface="Times New Roman" pitchFamily="18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𝑘</m:t>
                    </m:r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 !</a:t>
                </a:r>
              </a:p>
              <a:p>
                <a:pPr marL="900113" indent="-449263">
                  <a:buFont typeface="+mj-lt"/>
                  <a:buAutoNum type="alphaLcPeriod"/>
                </a:pPr>
                <a:r>
                  <a:rPr lang="en-US" sz="2200" dirty="0" smtClean="0">
                    <a:cs typeface="Times New Roman" pitchFamily="18" charset="0"/>
                  </a:rPr>
                  <a:t>Find the marginal probability PMF of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 !</a:t>
                </a:r>
              </a:p>
              <a:p>
                <a:pPr marL="900113" indent="-449263">
                  <a:buFont typeface="+mj-lt"/>
                  <a:buAutoNum type="alphaLcPeriod"/>
                </a:pPr>
                <a:r>
                  <a:rPr lang="en-US" sz="2200" dirty="0" smtClean="0">
                    <a:cs typeface="Times New Roman" pitchFamily="18" charset="0"/>
                  </a:rPr>
                  <a:t>Are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 independent?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1650812"/>
                <a:ext cx="11677034" cy="3020827"/>
              </a:xfrm>
              <a:prstGeom prst="rect">
                <a:avLst/>
              </a:prstGeom>
              <a:blipFill>
                <a:blip r:embed="rId4"/>
                <a:stretch>
                  <a:fillRect l="-731" t="-1616" b="-343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33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35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5575" y="971170"/>
            <a:ext cx="1146776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tx2"/>
                </a:solidFill>
                <a:cs typeface="Times New Roman" pitchFamily="18" charset="0"/>
              </a:rPr>
              <a:t>SOLUTION :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eriod"/>
            </a:pPr>
            <a:r>
              <a:rPr lang="en-ID" sz="2200" dirty="0" err="1" smtClean="0">
                <a:cs typeface="Times New Roman" pitchFamily="18" charset="0"/>
              </a:rPr>
              <a:t>Gunakan</a:t>
            </a:r>
            <a:r>
              <a:rPr lang="en-ID" sz="2200" dirty="0" smtClean="0">
                <a:cs typeface="Times New Roman" pitchFamily="18" charset="0"/>
              </a:rPr>
              <a:t> </a:t>
            </a:r>
            <a:r>
              <a:rPr lang="en-ID" sz="2200" dirty="0" err="1" smtClean="0">
                <a:cs typeface="Times New Roman" pitchFamily="18" charset="0"/>
              </a:rPr>
              <a:t>sifat</a:t>
            </a:r>
            <a:r>
              <a:rPr lang="en-ID" sz="2200" dirty="0" smtClean="0">
                <a:cs typeface="Times New Roman" pitchFamily="18" charset="0"/>
              </a:rPr>
              <a:t> PMF</a:t>
            </a:r>
            <a:endParaRPr lang="en-US" sz="2200" dirty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25564" y="2077361"/>
                <a:ext cx="2749086" cy="955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ID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ID" sz="2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𝒚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2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ID" sz="2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𝒙</m:t>
                                  </m:r>
                                  <m:r>
                                    <a:rPr lang="en-ID" sz="2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a:rPr lang="en-ID" sz="2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D" sz="2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2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𝒙</m:t>
                                  </m:r>
                                  <m:r>
                                    <a:rPr lang="en-ID" sz="2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a:rPr lang="en-ID" sz="2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en-ID" sz="2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=</m:t>
                              </m:r>
                              <m:r>
                                <a:rPr lang="en-ID" sz="2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ID" sz="2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64" y="2077361"/>
                <a:ext cx="2749086" cy="9559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636117" y="1878053"/>
                <a:ext cx="2906117" cy="1094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D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en-ID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ID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ID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𝒚</m:t>
                              </m:r>
                              <m:r>
                                <a:rPr lang="en-ID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=</m:t>
                              </m:r>
                              <m:r>
                                <a:rPr lang="en-ID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ID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𝟐</m:t>
                              </m:r>
                            </m:sup>
                            <m:e>
                              <m:r>
                                <a:rPr lang="en-ID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𝒌</m:t>
                              </m:r>
                              <m:d>
                                <m:dPr>
                                  <m:ctrlPr>
                                    <a:rPr lang="en-ID" sz="2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2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𝟐</m:t>
                                  </m:r>
                                  <m:r>
                                    <a:rPr lang="en-ID" sz="2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𝒙</m:t>
                                  </m:r>
                                  <m:r>
                                    <a:rPr lang="en-ID" sz="2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+</m:t>
                                  </m:r>
                                  <m:r>
                                    <a:rPr lang="en-ID" sz="2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en-ID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=</m:t>
                              </m:r>
                              <m:r>
                                <a:rPr lang="en-ID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ID" sz="2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117" y="1878053"/>
                <a:ext cx="2906117" cy="10948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25564" y="3413664"/>
                <a:ext cx="520193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𝒌</m:t>
                      </m:r>
                      <m:d>
                        <m:dPr>
                          <m:begChr m:val="["/>
                          <m:endChr m:val="]"/>
                          <m:ctrlP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𝟐</m:t>
                              </m:r>
                              <m: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𝟐</m:t>
                              </m:r>
                              <m: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𝟐</m:t>
                              </m:r>
                            </m:e>
                          </m:d>
                          <m:d>
                            <m:dPr>
                              <m:ctrlP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𝟒</m:t>
                              </m:r>
                              <m: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𝟒</m:t>
                              </m:r>
                              <m: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ID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64" y="3413664"/>
                <a:ext cx="520193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triped Right Arrow 11"/>
          <p:cNvSpPr/>
          <p:nvPr/>
        </p:nvSpPr>
        <p:spPr>
          <a:xfrm>
            <a:off x="3646737" y="2111026"/>
            <a:ext cx="805217" cy="668741"/>
          </a:xfrm>
          <a:prstGeom prst="striped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2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 rot="5400000">
            <a:off x="1921276" y="3230828"/>
            <a:ext cx="395786" cy="1684789"/>
          </a:xfrm>
          <a:prstGeom prst="rightBrace">
            <a:avLst>
              <a:gd name="adj1" fmla="val 84194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Right Brace 13"/>
          <p:cNvSpPr/>
          <p:nvPr/>
        </p:nvSpPr>
        <p:spPr>
          <a:xfrm rot="5400000">
            <a:off x="3851452" y="3231375"/>
            <a:ext cx="395786" cy="1684789"/>
          </a:xfrm>
          <a:prstGeom prst="rightBrace">
            <a:avLst>
              <a:gd name="adj1" fmla="val 35919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/>
              <p:cNvSpPr/>
              <p:nvPr/>
            </p:nvSpPr>
            <p:spPr>
              <a:xfrm>
                <a:off x="1358660" y="4585551"/>
                <a:ext cx="1545850" cy="626613"/>
              </a:xfrm>
              <a:prstGeom prst="wedgeRoundRectCallout">
                <a:avLst>
                  <a:gd name="adj1" fmla="val -19067"/>
                  <a:gd name="adj2" fmla="val -42418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D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ID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D" b="0" i="1" smtClean="0">
                          <a:latin typeface="Cambria Math" panose="02040503050406030204" pitchFamily="18" charset="0"/>
                        </a:rPr>
                        <m:t>=1 &amp; 2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660" y="4585551"/>
                <a:ext cx="1545850" cy="626613"/>
              </a:xfrm>
              <a:prstGeom prst="wedgeRoundRectCallout">
                <a:avLst>
                  <a:gd name="adj1" fmla="val -19067"/>
                  <a:gd name="adj2" fmla="val -42418"/>
                  <a:gd name="adj3" fmla="val 16667"/>
                </a:avLst>
              </a:prstGeom>
              <a:blipFill>
                <a:blip r:embed="rId7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ular Callout 15"/>
              <p:cNvSpPr/>
              <p:nvPr/>
            </p:nvSpPr>
            <p:spPr>
              <a:xfrm>
                <a:off x="3345890" y="4569713"/>
                <a:ext cx="1545850" cy="626613"/>
              </a:xfrm>
              <a:prstGeom prst="wedgeRoundRectCallout">
                <a:avLst>
                  <a:gd name="adj1" fmla="val -19067"/>
                  <a:gd name="adj2" fmla="val -42418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D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ID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D" b="0" i="1" smtClean="0">
                          <a:latin typeface="Cambria Math" panose="02040503050406030204" pitchFamily="18" charset="0"/>
                        </a:rPr>
                        <m:t>=1 &amp; 2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16" name="Rounded Rectangular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890" y="4569713"/>
                <a:ext cx="1545850" cy="626613"/>
              </a:xfrm>
              <a:prstGeom prst="wedgeRoundRectCallout">
                <a:avLst>
                  <a:gd name="adj1" fmla="val -19067"/>
                  <a:gd name="adj2" fmla="val -42418"/>
                  <a:gd name="adj3" fmla="val 16667"/>
                </a:avLst>
              </a:prstGeom>
              <a:blipFill>
                <a:blip r:embed="rId8"/>
                <a:stretch>
                  <a:fillRect b="-480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triped Right Arrow 16"/>
          <p:cNvSpPr/>
          <p:nvPr/>
        </p:nvSpPr>
        <p:spPr>
          <a:xfrm>
            <a:off x="6089175" y="3282851"/>
            <a:ext cx="805217" cy="668741"/>
          </a:xfrm>
          <a:prstGeom prst="striped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990063" y="3398275"/>
                <a:ext cx="16098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𝒌</m:t>
                      </m:r>
                      <m:d>
                        <m:dPr>
                          <m:begChr m:val="["/>
                          <m:endChr m:val="]"/>
                          <m:ctrlP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𝟏𝟖</m:t>
                          </m:r>
                        </m:e>
                      </m:d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ID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63" y="3398275"/>
                <a:ext cx="160980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triped Right Arrow 18"/>
          <p:cNvSpPr/>
          <p:nvPr/>
        </p:nvSpPr>
        <p:spPr>
          <a:xfrm>
            <a:off x="8811401" y="3281913"/>
            <a:ext cx="805217" cy="668741"/>
          </a:xfrm>
          <a:prstGeom prst="striped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828156" y="3169006"/>
                <a:ext cx="1469248" cy="959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3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𝒌</m:t>
                      </m:r>
                      <m:r>
                        <a:rPr lang="en-ID" sz="3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3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D" sz="3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ID" sz="3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ID" sz="3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8156" y="3169006"/>
                <a:ext cx="1469248" cy="9598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85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36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5575" y="971170"/>
                <a:ext cx="11467767" cy="546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+mj-lt"/>
                  <a:buAutoNum type="alphaLcPeriod" startAt="2"/>
                </a:pPr>
                <a:r>
                  <a:rPr lang="en-ID" sz="2200" dirty="0" smtClean="0">
                    <a:cs typeface="Times New Roman" pitchFamily="18" charset="0"/>
                  </a:rPr>
                  <a:t>Marginal PMF </a:t>
                </a:r>
                <a:r>
                  <a:rPr lang="en-ID" sz="2200" dirty="0" err="1" smtClean="0">
                    <a:cs typeface="Times New Roman" pitchFamily="18" charset="0"/>
                  </a:rPr>
                  <a:t>dari</a:t>
                </a:r>
                <a:r>
                  <a:rPr lang="en-ID" sz="22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ID" sz="2200" dirty="0" smtClean="0">
                    <a:cs typeface="Times New Roman" pitchFamily="18" charset="0"/>
                  </a:rPr>
                  <a:t> </a:t>
                </a:r>
                <a:r>
                  <a:rPr lang="en-ID" sz="2200" dirty="0" err="1" smtClean="0">
                    <a:cs typeface="Times New Roman" pitchFamily="18" charset="0"/>
                  </a:rPr>
                  <a:t>dan</a:t>
                </a:r>
                <a:r>
                  <a:rPr lang="en-ID" sz="22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endParaRPr lang="en-US" sz="22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971170"/>
                <a:ext cx="11467767" cy="546881"/>
              </a:xfrm>
              <a:prstGeom prst="rect">
                <a:avLst/>
              </a:prstGeom>
              <a:blipFill>
                <a:blip r:embed="rId4"/>
                <a:stretch>
                  <a:fillRect l="-744" b="-2222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25564" y="1652039"/>
                <a:ext cx="7867090" cy="1185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</m:e>
                      </m:d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𝒚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𝒙</m:t>
                              </m:r>
                              <m: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,</m:t>
                              </m:r>
                              <m: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𝒚</m:t>
                              </m:r>
                            </m:sub>
                          </m:sSub>
                          <m:d>
                            <m:dPr>
                              <m:ctrlP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𝒙</m:t>
                              </m:r>
                              <m: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,</m:t>
                              </m:r>
                              <m: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𝒚</m:t>
                              </m:r>
                              <m: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=</m:t>
                              </m:r>
                              <m: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𝟐</m:t>
                              </m:r>
                            </m:sup>
                            <m:e>
                              <m: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𝒌</m:t>
                              </m:r>
                              <m:d>
                                <m:dPr>
                                  <m:ctrlPr>
                                    <a:rPr lang="en-ID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𝟐</m:t>
                                  </m:r>
                                  <m:r>
                                    <a:rPr lang="en-ID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𝒙</m:t>
                                  </m:r>
                                  <m:r>
                                    <a:rPr lang="en-ID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+</m:t>
                                  </m:r>
                                  <m:r>
                                    <a:rPr lang="en-ID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ctrlPr>
                                    <a:rPr lang="en-ID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ID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𝒚</m:t>
                                  </m:r>
                                  <m:r>
                                    <a:rPr lang="en-ID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=</m:t>
                                  </m:r>
                                  <m:r>
                                    <a:rPr lang="en-ID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ID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𝟐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ID" sz="24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D" sz="24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ID" sz="24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𝟏𝟖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ID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D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ID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ID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ID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𝒚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ID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64" y="1652039"/>
                <a:ext cx="7867090" cy="11859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25564" y="3036124"/>
                <a:ext cx="9458680" cy="786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</m:e>
                      </m:d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𝟏𝟖</m:t>
                          </m:r>
                        </m:den>
                      </m:f>
                      <m:d>
                        <m:dPr>
                          <m:ctrlP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e>
                      </m:d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𝟏𝟖</m:t>
                          </m:r>
                        </m:den>
                      </m:f>
                      <m:d>
                        <m:dPr>
                          <m:ctrlP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e>
                      </m:d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          ,           </m:t>
                      </m:r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𝟐</m:t>
                      </m:r>
                    </m:oMath>
                  </m:oMathPara>
                </a14:m>
                <a:endParaRPr lang="en-ID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64" y="3036124"/>
                <a:ext cx="9458680" cy="7863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25564" y="3895519"/>
                <a:ext cx="7851059" cy="1139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𝒀</m:t>
                          </m:r>
                        </m:sub>
                      </m:sSub>
                      <m:d>
                        <m:dPr>
                          <m:ctrlP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𝒚</m:t>
                          </m:r>
                        </m:e>
                      </m:d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𝒙</m:t>
                              </m:r>
                              <m: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,</m:t>
                              </m:r>
                              <m: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𝒚</m:t>
                              </m:r>
                            </m:sub>
                          </m:sSub>
                          <m:d>
                            <m:dPr>
                              <m:ctrlP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𝒙</m:t>
                              </m:r>
                              <m: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,</m:t>
                              </m:r>
                              <m: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ID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𝒙</m:t>
                              </m:r>
                              <m: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=</m:t>
                              </m:r>
                              <m: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𝟐</m:t>
                              </m:r>
                            </m:sup>
                            <m:e>
                              <m:r>
                                <a:rPr lang="en-ID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𝒌</m:t>
                              </m:r>
                              <m:d>
                                <m:dPr>
                                  <m:ctrlPr>
                                    <a:rPr lang="en-ID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𝟐</m:t>
                                  </m:r>
                                  <m:r>
                                    <a:rPr lang="en-ID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𝒙</m:t>
                                  </m:r>
                                  <m:r>
                                    <a:rPr lang="en-ID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+</m:t>
                                  </m:r>
                                  <m:r>
                                    <a:rPr lang="en-ID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ctrlPr>
                                    <a:rPr lang="en-ID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ID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𝒙</m:t>
                                  </m:r>
                                  <m:r>
                                    <a:rPr lang="en-ID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=</m:t>
                                  </m:r>
                                  <m:r>
                                    <a:rPr lang="en-ID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ID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𝟐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ID" sz="24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D" sz="24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ID" sz="24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𝟏𝟖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ID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D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ID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ID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ID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𝒚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ID" sz="2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64" y="3895519"/>
                <a:ext cx="7851059" cy="11397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25564" y="5279604"/>
                <a:ext cx="9258304" cy="786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𝒀</m:t>
                          </m:r>
                        </m:sub>
                      </m:sSub>
                      <m:d>
                        <m:dPr>
                          <m:ctrlP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𝒚</m:t>
                          </m:r>
                        </m:e>
                      </m:d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𝟏𝟖</m:t>
                          </m:r>
                        </m:den>
                      </m:f>
                      <m:d>
                        <m:dPr>
                          <m:ctrlP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𝒚</m:t>
                          </m:r>
                        </m:e>
                      </m:d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𝟏𝟖</m:t>
                          </m:r>
                        </m:den>
                      </m:f>
                      <m:d>
                        <m:dPr>
                          <m:ctrlP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𝒚</m:t>
                          </m:r>
                        </m:e>
                      </m:d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          ,           </m:t>
                      </m:r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𝒚</m:t>
                      </m:r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𝟐</m:t>
                      </m:r>
                    </m:oMath>
                  </m:oMathPara>
                </a14:m>
                <a:endParaRPr lang="en-ID" sz="2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64" y="5279604"/>
                <a:ext cx="9258304" cy="7863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176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37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5575" y="971170"/>
                <a:ext cx="11467767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+mj-lt"/>
                  <a:buAutoNum type="alphaLcPeriod" startAt="3"/>
                </a:pPr>
                <a:r>
                  <a:rPr lang="en-ID" sz="2200" dirty="0" err="1" smtClean="0">
                    <a:cs typeface="Times New Roman" pitchFamily="18" charset="0"/>
                  </a:rPr>
                  <a:t>Untuk</a:t>
                </a:r>
                <a:r>
                  <a:rPr lang="en-ID" sz="2200" dirty="0" smtClean="0">
                    <a:cs typeface="Times New Roman" pitchFamily="18" charset="0"/>
                  </a:rPr>
                  <a:t> </a:t>
                </a:r>
                <a:r>
                  <a:rPr lang="en-ID" sz="2200" dirty="0" err="1" smtClean="0">
                    <a:cs typeface="Times New Roman" pitchFamily="18" charset="0"/>
                  </a:rPr>
                  <a:t>memeriksa</a:t>
                </a:r>
                <a:r>
                  <a:rPr lang="en-ID" sz="2200" dirty="0" smtClean="0">
                    <a:cs typeface="Times New Roman" pitchFamily="18" charset="0"/>
                  </a:rPr>
                  <a:t> </a:t>
                </a:r>
                <a:r>
                  <a:rPr lang="en-ID" sz="2200" dirty="0" err="1" smtClean="0">
                    <a:cs typeface="Times New Roman" pitchFamily="18" charset="0"/>
                  </a:rPr>
                  <a:t>apakah</a:t>
                </a:r>
                <a:r>
                  <a:rPr lang="en-ID" sz="22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ID" sz="2200" dirty="0" smtClean="0">
                    <a:cs typeface="Times New Roman" pitchFamily="18" charset="0"/>
                  </a:rPr>
                  <a:t> </a:t>
                </a:r>
                <a:r>
                  <a:rPr lang="en-ID" sz="2200" dirty="0" err="1" smtClean="0">
                    <a:cs typeface="Times New Roman" pitchFamily="18" charset="0"/>
                  </a:rPr>
                  <a:t>dan</a:t>
                </a:r>
                <a:r>
                  <a:rPr lang="en-ID" sz="22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 independent, </a:t>
                </a:r>
                <a:r>
                  <a:rPr lang="en-US" sz="2200" dirty="0" err="1" smtClean="0">
                    <a:cs typeface="Times New Roman" pitchFamily="18" charset="0"/>
                  </a:rPr>
                  <a:t>maka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syarat</a:t>
                </a:r>
                <a:r>
                  <a:rPr lang="en-US" sz="2200" dirty="0" smtClean="0">
                    <a:cs typeface="Times New Roman" pitchFamily="18" charset="0"/>
                  </a:rPr>
                  <a:t> yang </a:t>
                </a:r>
                <a:r>
                  <a:rPr lang="en-US" sz="2200" dirty="0" err="1" smtClean="0">
                    <a:cs typeface="Times New Roman" pitchFamily="18" charset="0"/>
                  </a:rPr>
                  <a:t>harus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dipenuhi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ialah</a:t>
                </a:r>
                <a:r>
                  <a:rPr lang="en-US" sz="2200" dirty="0" smtClean="0">
                    <a:cs typeface="Times New Roman" pitchFamily="18" charset="0"/>
                  </a:rPr>
                  <a:t>:</a:t>
                </a:r>
                <a:endParaRPr lang="en-US" sz="22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971170"/>
                <a:ext cx="11467767" cy="600164"/>
              </a:xfrm>
              <a:prstGeom prst="rect">
                <a:avLst/>
              </a:prstGeom>
              <a:blipFill>
                <a:blip r:embed="rId4"/>
                <a:stretch>
                  <a:fillRect l="-744" b="-1111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59833" y="1693326"/>
                <a:ext cx="434606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ID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𝑿𝒀</m:t>
                              </m:r>
                            </m:sub>
                          </m:sSub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𝒚</m:t>
                          </m:r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)=</m:t>
                          </m:r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</m:e>
                      </m:d>
                      <m:r>
                        <a:rPr lang="en-ID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𝒀</m:t>
                          </m:r>
                        </m:sub>
                      </m:sSub>
                      <m:d>
                        <m:dPr>
                          <m:ctrlP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en-ID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833" y="1693326"/>
                <a:ext cx="434606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67464" y="2606309"/>
                <a:ext cx="316977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𝑿𝒀</m:t>
                              </m:r>
                            </m:sub>
                          </m:sSub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)=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e>
                      </m:d>
                      <m:r>
                        <a:rPr lang="en-ID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𝒀</m:t>
                          </m:r>
                        </m:sub>
                      </m:sSub>
                      <m:d>
                        <m:dPr>
                          <m:ctrlP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ID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64" y="2606309"/>
                <a:ext cx="3169777" cy="400110"/>
              </a:xfrm>
              <a:prstGeom prst="rect">
                <a:avLst/>
              </a:prstGeom>
              <a:blipFill>
                <a:blip r:embed="rId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triped Right Arrow 12"/>
          <p:cNvSpPr/>
          <p:nvPr/>
        </p:nvSpPr>
        <p:spPr>
          <a:xfrm>
            <a:off x="3921912" y="2578046"/>
            <a:ext cx="805217" cy="456636"/>
          </a:xfrm>
          <a:prstGeom prst="striped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889524" y="2446548"/>
                <a:ext cx="1686680" cy="670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ID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≠</m:t>
                      </m:r>
                      <m:f>
                        <m:f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ID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f>
                        <m:f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ID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524" y="2446548"/>
                <a:ext cx="1686680" cy="6706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67464" y="3712661"/>
                <a:ext cx="32515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𝑿𝒀</m:t>
                              </m:r>
                            </m:sub>
                          </m:sSub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)=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e>
                      </m:d>
                      <m:r>
                        <a:rPr lang="en-ID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𝒀</m:t>
                          </m:r>
                        </m:sub>
                      </m:sSub>
                      <m:d>
                        <m:dPr>
                          <m:ctrlP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ID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64" y="3712661"/>
                <a:ext cx="3251531" cy="400110"/>
              </a:xfrm>
              <a:prstGeom prst="rect">
                <a:avLst/>
              </a:prstGeom>
              <a:blipFill>
                <a:blip r:embed="rId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triped Right Arrow 15"/>
          <p:cNvSpPr/>
          <p:nvPr/>
        </p:nvSpPr>
        <p:spPr>
          <a:xfrm>
            <a:off x="3921912" y="3684398"/>
            <a:ext cx="805217" cy="456636"/>
          </a:xfrm>
          <a:prstGeom prst="striped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889524" y="3552900"/>
                <a:ext cx="1686679" cy="697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ID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≠</m:t>
                      </m:r>
                      <m:f>
                        <m:f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ID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f>
                        <m:f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ID" sz="2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524" y="3552900"/>
                <a:ext cx="1686679" cy="6971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67464" y="4840173"/>
                <a:ext cx="32515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𝑿𝒀</m:t>
                              </m:r>
                            </m:sub>
                          </m:sSub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)=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e>
                      </m:d>
                      <m:r>
                        <a:rPr lang="en-ID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𝒀</m:t>
                          </m:r>
                        </m:sub>
                      </m:sSub>
                      <m:d>
                        <m:dPr>
                          <m:ctrlP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ID" sz="2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64" y="4840173"/>
                <a:ext cx="3251531" cy="400110"/>
              </a:xfrm>
              <a:prstGeom prst="rect">
                <a:avLst/>
              </a:prstGeom>
              <a:blipFill>
                <a:blip r:embed="rId1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triped Right Arrow 18"/>
          <p:cNvSpPr/>
          <p:nvPr/>
        </p:nvSpPr>
        <p:spPr>
          <a:xfrm>
            <a:off x="3921912" y="4811910"/>
            <a:ext cx="805217" cy="456636"/>
          </a:xfrm>
          <a:prstGeom prst="striped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889524" y="4680412"/>
                <a:ext cx="1686679" cy="697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ID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≠</m:t>
                      </m:r>
                      <m:f>
                        <m:f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ID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f>
                        <m:f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ID" sz="2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524" y="4680412"/>
                <a:ext cx="1686679" cy="69717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74484" y="5829790"/>
                <a:ext cx="32515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𝑿𝒀</m:t>
                              </m:r>
                            </m:sub>
                          </m:sSub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)=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e>
                      </m:d>
                      <m:r>
                        <a:rPr lang="en-ID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𝒀</m:t>
                          </m:r>
                        </m:sub>
                      </m:sSub>
                      <m:d>
                        <m:dPr>
                          <m:ctrlP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ID" sz="20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84" y="5829790"/>
                <a:ext cx="3251531" cy="400110"/>
              </a:xfrm>
              <a:prstGeom prst="rect">
                <a:avLst/>
              </a:prstGeom>
              <a:blipFill>
                <a:blip r:embed="rId1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Striped Right Arrow 26"/>
          <p:cNvSpPr/>
          <p:nvPr/>
        </p:nvSpPr>
        <p:spPr>
          <a:xfrm>
            <a:off x="3928932" y="5801527"/>
            <a:ext cx="805217" cy="456636"/>
          </a:xfrm>
          <a:prstGeom prst="striped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896544" y="5670029"/>
                <a:ext cx="1686679" cy="697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ID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≠</m:t>
                      </m:r>
                      <m:f>
                        <m:f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ID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f>
                        <m:f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ID" sz="20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544" y="5670029"/>
                <a:ext cx="1686679" cy="69717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/>
          <p:cNvSpPr/>
          <p:nvPr/>
        </p:nvSpPr>
        <p:spPr>
          <a:xfrm>
            <a:off x="6711920" y="2581467"/>
            <a:ext cx="764274" cy="3651854"/>
          </a:xfrm>
          <a:prstGeom prst="rightBrace">
            <a:avLst>
              <a:gd name="adj1" fmla="val 83333"/>
              <a:gd name="adj2" fmla="val 50000"/>
            </a:avLst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808536" y="4046568"/>
                <a:ext cx="4383464" cy="579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ID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D" sz="2400" dirty="0" err="1" smtClean="0"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ID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tidak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saling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independent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536" y="4046568"/>
                <a:ext cx="4383464" cy="579967"/>
              </a:xfrm>
              <a:prstGeom prst="rect">
                <a:avLst/>
              </a:prstGeom>
              <a:blipFill>
                <a:blip r:embed="rId14"/>
                <a:stretch>
                  <a:fillRect l="-417" b="-2421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753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38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3193" y="971170"/>
                <a:ext cx="11963991" cy="381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Font typeface="+mj-lt"/>
                  <a:buAutoNum type="arabicPeriod" startAt="8"/>
                </a:pPr>
                <a:r>
                  <a:rPr lang="en-US" sz="2200" dirty="0" smtClean="0">
                    <a:cs typeface="Times New Roman" pitchFamily="18" charset="0"/>
                  </a:rPr>
                  <a:t>Consider the binary communication channel shown in figure below. 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 be a bivariate random variable , where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 is the input to the channel and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 is the output of the channel. Let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ID" sz="2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=0</m:t>
                        </m:r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=0.5</m:t>
                    </m:r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ID" sz="2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𝑌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e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=0</m:t>
                        </m:r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=0.1</m:t>
                    </m:r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ID" sz="2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𝑌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=0</m:t>
                        </m:r>
                      </m:e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=1</m:t>
                        </m:r>
                      </m:e>
                    </m:d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=0.2.</m:t>
                    </m:r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 </a:t>
                </a:r>
              </a:p>
              <a:p>
                <a:pPr marL="1255713" indent="-531813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200" dirty="0" smtClean="0">
                    <a:cs typeface="Times New Roman" pitchFamily="18" charset="0"/>
                  </a:rPr>
                  <a:t>Find the joint PMF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ID" sz="2200" dirty="0" smtClean="0">
                  <a:cs typeface="Times New Roman" pitchFamily="18" charset="0"/>
                </a:endParaRPr>
              </a:p>
              <a:p>
                <a:pPr marL="1255713" indent="-531813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200" dirty="0" smtClean="0">
                    <a:cs typeface="Times New Roman" pitchFamily="18" charset="0"/>
                  </a:rPr>
                  <a:t>Find the marginal PMF of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endParaRPr lang="en-ID" sz="2200" dirty="0" smtClean="0">
                  <a:cs typeface="Times New Roman" pitchFamily="18" charset="0"/>
                </a:endParaRPr>
              </a:p>
              <a:p>
                <a:pPr marL="1255713" indent="-531813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200" dirty="0">
                    <a:cs typeface="Times New Roman" pitchFamily="18" charset="0"/>
                  </a:rPr>
                  <a:t>Are </a:t>
                </a:r>
                <a14:m>
                  <m:oMath xmlns:m="http://schemas.openxmlformats.org/officeDocument/2006/math">
                    <m:r>
                      <a:rPr lang="en-ID" sz="2200" b="0" i="1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200" dirty="0"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D" sz="2200" b="0" i="1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US" sz="2200" dirty="0">
                    <a:cs typeface="Times New Roman" pitchFamily="18" charset="0"/>
                  </a:rPr>
                  <a:t> independent?</a:t>
                </a:r>
              </a:p>
              <a:p>
                <a:pPr marL="914400" indent="-914400" algn="just"/>
                <a:endParaRPr lang="en-US" sz="2200" dirty="0" smtClean="0">
                  <a:cs typeface="Times New Roman" pitchFamily="18" charset="0"/>
                </a:endParaRPr>
              </a:p>
              <a:p>
                <a:pPr marL="914400" indent="-914400" algn="just"/>
                <a:r>
                  <a:rPr lang="en-US" sz="2200" dirty="0" smtClean="0">
                    <a:cs typeface="Times New Roman" pitchFamily="18" charset="0"/>
                  </a:rPr>
                  <a:t>		 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93" y="971170"/>
                <a:ext cx="11963991" cy="3816429"/>
              </a:xfrm>
              <a:prstGeom prst="rect">
                <a:avLst/>
              </a:prstGeom>
              <a:blipFill>
                <a:blip r:embed="rId4"/>
                <a:stretch>
                  <a:fillRect l="-662" r="-66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3330054" y="4664770"/>
            <a:ext cx="4135272" cy="0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30054" y="6018173"/>
            <a:ext cx="4135272" cy="0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92923" y="4295438"/>
                <a:ext cx="18455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𝒀</m:t>
                          </m:r>
                          <m:r>
                            <a:rPr lang="en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e>
                        <m:e>
                          <m:r>
                            <a:rPr lang="en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𝑿</m:t>
                          </m:r>
                          <m:r>
                            <a:rPr lang="en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ID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923" y="4295438"/>
                <a:ext cx="18455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492923" y="6018173"/>
                <a:ext cx="18455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𝒀</m:t>
                          </m:r>
                          <m:r>
                            <a:rPr lang="en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en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𝑿</m:t>
                          </m:r>
                          <m:r>
                            <a:rPr lang="en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ID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923" y="6018173"/>
                <a:ext cx="184550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V="1">
            <a:off x="3330054" y="4664770"/>
            <a:ext cx="4135272" cy="1353403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20743" y="4674117"/>
            <a:ext cx="4144583" cy="1339754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338428" y="4983324"/>
                <a:ext cx="18455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𝒀</m:t>
                          </m:r>
                          <m:r>
                            <a:rPr lang="en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e>
                        <m:e>
                          <m:r>
                            <a:rPr lang="en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𝑿</m:t>
                          </m:r>
                          <m:r>
                            <a:rPr lang="en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ID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428" y="4983324"/>
                <a:ext cx="184550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338427" y="5379970"/>
                <a:ext cx="18455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𝒀</m:t>
                          </m:r>
                          <m:r>
                            <a:rPr lang="en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en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𝑿</m:t>
                          </m:r>
                          <m:r>
                            <a:rPr lang="en-ID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ID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427" y="5379970"/>
                <a:ext cx="184550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501297" y="4445153"/>
                <a:ext cx="89460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𝒀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𝟎</m:t>
                      </m:r>
                    </m:oMath>
                  </m:oMathPara>
                </a14:m>
                <a:endParaRPr lang="en-ID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297" y="4445153"/>
                <a:ext cx="894604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510608" y="5838626"/>
                <a:ext cx="89460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𝒀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ID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608" y="5838626"/>
                <a:ext cx="894604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389146" y="4448569"/>
                <a:ext cx="9090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𝑿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𝟎</m:t>
                      </m:r>
                    </m:oMath>
                  </m:oMathPara>
                </a14:m>
                <a:endParaRPr lang="en-ID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146" y="4448569"/>
                <a:ext cx="909031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398457" y="5842042"/>
                <a:ext cx="9090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𝑿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ID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457" y="5842042"/>
                <a:ext cx="909030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455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39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5575" y="752806"/>
                <a:ext cx="11467767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u="sng" dirty="0" smtClean="0">
                    <a:solidFill>
                      <a:schemeClr val="tx2"/>
                    </a:solidFill>
                    <a:cs typeface="Times New Roman" pitchFamily="18" charset="0"/>
                  </a:rPr>
                  <a:t>SOLUTION :</a:t>
                </a:r>
              </a:p>
              <a:p>
                <a:pPr marL="457200" indent="-457200">
                  <a:buFont typeface="+mj-lt"/>
                  <a:buAutoNum type="alphaLcPeriod"/>
                </a:pPr>
                <a:r>
                  <a:rPr lang="en-ID" sz="2200" dirty="0" smtClean="0">
                    <a:cs typeface="Times New Roman" pitchFamily="18" charset="0"/>
                  </a:rPr>
                  <a:t>Joint PMF </a:t>
                </a:r>
                <a:r>
                  <a:rPr lang="en-ID" sz="2200" dirty="0" err="1" smtClean="0">
                    <a:cs typeface="Times New Roman" pitchFamily="18" charset="0"/>
                  </a:rPr>
                  <a:t>untuk</a:t>
                </a:r>
                <a:r>
                  <a:rPr lang="en-ID" sz="22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dan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endParaRPr lang="en-US" sz="22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752806"/>
                <a:ext cx="11467767" cy="800219"/>
              </a:xfrm>
              <a:prstGeom prst="rect">
                <a:avLst/>
              </a:prstGeom>
              <a:blipFill>
                <a:blip r:embed="rId4"/>
                <a:stretch>
                  <a:fillRect l="-851" t="-6061" b="-1439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38649" y="1598565"/>
                <a:ext cx="46160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𝒀</m:t>
                          </m:r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𝑿</m:t>
                          </m:r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e>
                      </m:d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ID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𝒀</m:t>
                          </m:r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e>
                        <m:e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𝑿</m:t>
                          </m:r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e>
                      </m:d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ID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49" y="1598565"/>
                <a:ext cx="4616007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triped Right Arrow 11"/>
          <p:cNvSpPr/>
          <p:nvPr/>
        </p:nvSpPr>
        <p:spPr>
          <a:xfrm>
            <a:off x="5554772" y="1579586"/>
            <a:ext cx="805217" cy="456636"/>
          </a:xfrm>
          <a:prstGeom prst="striped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660106" y="1578774"/>
                <a:ext cx="276992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𝒀</m:t>
                          </m:r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e>
                        <m:e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𝑿</m:t>
                          </m:r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e>
                      </m:d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𝟗</m:t>
                      </m:r>
                    </m:oMath>
                  </m:oMathPara>
                </a14:m>
                <a:endParaRPr lang="en-ID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106" y="1578774"/>
                <a:ext cx="2769924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38649" y="2767659"/>
                <a:ext cx="314919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𝑿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e>
                      </m:d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ID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𝑿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e>
                      </m:d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ID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49" y="2767659"/>
                <a:ext cx="3149195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triped Right Arrow 14"/>
          <p:cNvSpPr/>
          <p:nvPr/>
        </p:nvSpPr>
        <p:spPr>
          <a:xfrm>
            <a:off x="5554771" y="2720163"/>
            <a:ext cx="805217" cy="456636"/>
          </a:xfrm>
          <a:prstGeom prst="striped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660106" y="2747868"/>
                <a:ext cx="20365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𝑿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e>
                      </m:d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𝟗</m:t>
                      </m:r>
                    </m:oMath>
                  </m:oMathPara>
                </a14:m>
                <a:endParaRPr lang="en-ID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106" y="2747868"/>
                <a:ext cx="2036519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38649" y="2176694"/>
                <a:ext cx="46160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𝒀</m:t>
                          </m:r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e>
                        <m:e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𝑿</m:t>
                          </m:r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e>
                      </m:d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ID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𝒀</m:t>
                          </m:r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𝑿</m:t>
                          </m:r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e>
                      </m:d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ID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49" y="2176694"/>
                <a:ext cx="4616007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triped Right Arrow 17"/>
          <p:cNvSpPr/>
          <p:nvPr/>
        </p:nvSpPr>
        <p:spPr>
          <a:xfrm>
            <a:off x="5562045" y="2125951"/>
            <a:ext cx="805217" cy="456636"/>
          </a:xfrm>
          <a:prstGeom prst="striped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660106" y="2156903"/>
                <a:ext cx="276992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𝒀</m:t>
                          </m:r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𝑿</m:t>
                          </m:r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e>
                      </m:d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𝟖</m:t>
                      </m:r>
                    </m:oMath>
                  </m:oMathPara>
                </a14:m>
                <a:endParaRPr lang="en-ID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106" y="2156903"/>
                <a:ext cx="2769924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2647666" y="3314375"/>
                <a:ext cx="6782364" cy="631815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𝑨</m:t>
                          </m:r>
                          <m:r>
                            <a:rPr lang="en-ID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∩</m:t>
                          </m:r>
                          <m:r>
                            <a:rPr lang="en-ID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𝑩</m:t>
                          </m:r>
                        </m:e>
                      </m:d>
                      <m:r>
                        <a:rPr lang="en-ID" sz="2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𝑩</m:t>
                          </m:r>
                        </m:e>
                      </m:d>
                      <m:r>
                        <a:rPr lang="en-ID" sz="2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ID" sz="2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𝑨</m:t>
                          </m:r>
                        </m:e>
                        <m:e>
                          <m:r>
                            <a:rPr lang="en-ID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𝑩</m:t>
                          </m:r>
                        </m:e>
                      </m:d>
                      <m:r>
                        <a:rPr lang="en-ID" sz="2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𝑷</m:t>
                      </m:r>
                      <m:r>
                        <a:rPr lang="en-ID" sz="2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ID" sz="2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𝑨</m:t>
                      </m:r>
                      <m:r>
                        <a:rPr lang="en-ID" sz="2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)⋅</m:t>
                      </m:r>
                      <m:r>
                        <a:rPr lang="en-ID" sz="2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𝑷</m:t>
                      </m:r>
                      <m:r>
                        <a:rPr lang="en-ID" sz="2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ID" sz="2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𝑩</m:t>
                      </m:r>
                      <m:r>
                        <a:rPr lang="en-ID" sz="2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|</m:t>
                      </m:r>
                      <m:r>
                        <a:rPr lang="en-ID" sz="2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𝑨</m:t>
                      </m:r>
                      <m:r>
                        <a:rPr lang="en-ID" sz="2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ID" sz="2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666" y="3314375"/>
                <a:ext cx="6782364" cy="63181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38649" y="4128968"/>
                <a:ext cx="763228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𝑿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𝒀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e>
                      </m:d>
                      <m:r>
                        <a:rPr lang="en-ID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𝑿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e>
                      </m:d>
                      <m:r>
                        <a:rPr lang="en-ID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⋅</m:t>
                      </m:r>
                      <m:r>
                        <a:rPr lang="en-ID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𝒀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e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𝑿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e>
                      </m:d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𝟓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𝟗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𝟒𝟓</m:t>
                      </m:r>
                    </m:oMath>
                  </m:oMathPara>
                </a14:m>
                <a:endParaRPr lang="en-ID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49" y="4128968"/>
                <a:ext cx="7632281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35813" y="4657180"/>
                <a:ext cx="763228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𝑿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𝒀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e>
                      </m:d>
                      <m:r>
                        <a:rPr lang="en-ID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𝑿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e>
                      </m:d>
                      <m:r>
                        <a:rPr lang="en-ID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⋅</m:t>
                      </m:r>
                      <m:r>
                        <a:rPr lang="en-ID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𝒀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𝑿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e>
                      </m:d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𝟓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𝟎𝟓</m:t>
                      </m:r>
                    </m:oMath>
                  </m:oMathPara>
                </a14:m>
                <a:endParaRPr lang="en-ID" sz="20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13" y="4657180"/>
                <a:ext cx="7632282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35814" y="5208235"/>
                <a:ext cx="763228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𝑿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𝒀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e>
                      </m:d>
                      <m:r>
                        <a:rPr lang="en-ID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𝑿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e>
                      </m:d>
                      <m:r>
                        <a:rPr lang="en-ID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⋅</m:t>
                      </m:r>
                      <m:r>
                        <a:rPr lang="en-ID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𝒀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e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𝑿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e>
                      </m:d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𝟓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𝟐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𝟏𝟎</m:t>
                      </m:r>
                    </m:oMath>
                  </m:oMathPara>
                </a14:m>
                <a:endParaRPr lang="en-ID" sz="20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14" y="5208235"/>
                <a:ext cx="7632282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35814" y="5806483"/>
                <a:ext cx="763228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𝑿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𝒀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e>
                      </m:d>
                      <m:r>
                        <a:rPr lang="en-ID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𝑿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e>
                      </m:d>
                      <m:r>
                        <a:rPr lang="en-ID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⋅</m:t>
                      </m:r>
                      <m:r>
                        <a:rPr lang="en-ID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𝑷</m:t>
                      </m:r>
                      <m:d>
                        <m:dPr>
                          <m:ctrlP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𝒀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𝑿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e>
                      </m:d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𝟓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𝟖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𝟒𝟎</m:t>
                      </m:r>
                    </m:oMath>
                  </m:oMathPara>
                </a14:m>
                <a:endParaRPr lang="en-ID" sz="20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14" y="5806483"/>
                <a:ext cx="7632281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Brace 25"/>
          <p:cNvSpPr/>
          <p:nvPr/>
        </p:nvSpPr>
        <p:spPr>
          <a:xfrm>
            <a:off x="8268095" y="4314980"/>
            <a:ext cx="428530" cy="1891613"/>
          </a:xfrm>
          <a:prstGeom prst="rightBrace">
            <a:avLst>
              <a:gd name="adj1" fmla="val 83333"/>
              <a:gd name="adj2" fmla="val 50723"/>
            </a:avLst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8900687" y="3929875"/>
                <a:ext cx="290462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D" sz="2400" b="0" dirty="0" smtClean="0">
                    <a:cs typeface="Times New Roman" pitchFamily="18" charset="0"/>
                  </a:rPr>
                  <a:t>Joint PMF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ID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D" sz="2400" dirty="0" err="1" smtClean="0"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ID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: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687" y="3929875"/>
                <a:ext cx="2904626" cy="646331"/>
              </a:xfrm>
              <a:prstGeom prst="rect">
                <a:avLst/>
              </a:prstGeom>
              <a:blipFill>
                <a:blip r:embed="rId16"/>
                <a:stretch>
                  <a:fillRect l="-3145" b="-1226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930880" y="4561690"/>
                <a:ext cx="218630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𝑿𝒀</m:t>
                          </m:r>
                        </m:sub>
                      </m:sSub>
                      <m:d>
                        <m:dPr>
                          <m:ctrlP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e>
                      </m:d>
                      <m:r>
                        <a:rPr lang="en-ID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𝟒𝟓</m:t>
                      </m:r>
                    </m:oMath>
                  </m:oMathPara>
                </a14:m>
                <a:endParaRPr lang="en-ID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880" y="4561690"/>
                <a:ext cx="2186304" cy="400110"/>
              </a:xfrm>
              <a:prstGeom prst="rect">
                <a:avLst/>
              </a:prstGeom>
              <a:blipFill>
                <a:blip r:embed="rId1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8930880" y="4933863"/>
                <a:ext cx="218630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𝑿𝒀</m:t>
                          </m:r>
                        </m:sub>
                      </m:sSub>
                      <m:d>
                        <m:dPr>
                          <m:ctrlP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e>
                      </m:d>
                      <m:r>
                        <a:rPr lang="en-ID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𝟎𝟓</m:t>
                      </m:r>
                    </m:oMath>
                  </m:oMathPara>
                </a14:m>
                <a:endParaRPr lang="en-ID" sz="20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880" y="4933863"/>
                <a:ext cx="2186304" cy="400110"/>
              </a:xfrm>
              <a:prstGeom prst="rect">
                <a:avLst/>
              </a:prstGeom>
              <a:blipFill>
                <a:blip r:embed="rId18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8930880" y="5324953"/>
                <a:ext cx="218630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𝑿𝒀</m:t>
                          </m:r>
                        </m:sub>
                      </m:sSub>
                      <m:d>
                        <m:dPr>
                          <m:ctrlP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e>
                      </m:d>
                      <m:r>
                        <a:rPr lang="en-ID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𝟏𝟎</m:t>
                      </m:r>
                    </m:oMath>
                  </m:oMathPara>
                </a14:m>
                <a:endParaRPr lang="en-ID" sz="20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880" y="5324953"/>
                <a:ext cx="2186304" cy="400110"/>
              </a:xfrm>
              <a:prstGeom prst="rect">
                <a:avLst/>
              </a:prstGeom>
              <a:blipFill>
                <a:blip r:embed="rId19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930880" y="5697126"/>
                <a:ext cx="218630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𝑿𝒀</m:t>
                          </m:r>
                        </m:sub>
                      </m:sSub>
                      <m:d>
                        <m:dPr>
                          <m:ctrlP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e>
                      </m:d>
                      <m:r>
                        <a:rPr lang="en-ID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𝟒𝟎</m:t>
                      </m:r>
                    </m:oMath>
                  </m:oMathPara>
                </a14:m>
                <a:endParaRPr lang="en-ID" sz="20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880" y="5697126"/>
                <a:ext cx="2186304" cy="400110"/>
              </a:xfrm>
              <a:prstGeom prst="rect">
                <a:avLst/>
              </a:prstGeom>
              <a:blipFill>
                <a:blip r:embed="rId2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57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4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1038" y="1394250"/>
                <a:ext cx="11579225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200000"/>
                  </a:lnSpc>
                  <a:buFont typeface="Wingdings" panose="05000000000000000000" pitchFamily="2" charset="2"/>
                  <a:buChar char="ü"/>
                </a:pP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Jika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"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𝑿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“</m:t>
                    </m:r>
                  </m:oMath>
                </a14:m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"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𝒀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“</m:t>
                    </m:r>
                  </m:oMath>
                </a14:m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masing-masing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adalah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peubah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acak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diskrit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maka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𝑿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𝒀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disebut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“DISCRETE BIVARIATE” .</a:t>
                </a:r>
              </a:p>
              <a:p>
                <a:pPr marL="342900" indent="-342900" algn="just">
                  <a:lnSpc>
                    <a:spcPct val="200000"/>
                  </a:lnSpc>
                  <a:buFont typeface="Wingdings" panose="05000000000000000000" pitchFamily="2" charset="2"/>
                  <a:buChar char="ü"/>
                </a:pP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Jika </a:t>
                </a:r>
                <a14:m>
                  <m:oMath xmlns:m="http://schemas.openxmlformats.org/officeDocument/2006/math"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"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𝑿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“</m:t>
                    </m:r>
                  </m:oMath>
                </a14:m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"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𝒀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“</m:t>
                    </m:r>
                  </m:oMath>
                </a14:m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masing-masing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adalah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peubah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acak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kontinu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maka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𝑿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𝒀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disebut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“CONTINOUS BIVARIATE” .</a:t>
                </a:r>
                <a:endParaRPr lang="en-US" sz="30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 algn="just">
                  <a:lnSpc>
                    <a:spcPct val="200000"/>
                  </a:lnSpc>
                  <a:buFont typeface="Wingdings" panose="05000000000000000000" pitchFamily="2" charset="2"/>
                  <a:buChar char="ü"/>
                </a:pP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Jika salah satu dari </a:t>
                </a:r>
                <a14:m>
                  <m:oMath xmlns:m="http://schemas.openxmlformats.org/officeDocument/2006/math"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"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𝑿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“</m:t>
                    </m:r>
                  </m:oMath>
                </a14:m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"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𝒀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“</m:t>
                    </m:r>
                  </m:oMath>
                </a14:m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adalah peubah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acak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diskrit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yang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lainnya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ialah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kontinu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maka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𝑿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𝒀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disebut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“MIXED BIVARIATE” 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8" y="1394250"/>
                <a:ext cx="11579225" cy="3785652"/>
              </a:xfrm>
              <a:prstGeom prst="rect">
                <a:avLst/>
              </a:prstGeom>
              <a:blipFill>
                <a:blip r:embed="rId4"/>
                <a:stretch>
                  <a:fillRect l="-474" r="-52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479250" y="35170"/>
            <a:ext cx="758806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DUA PEUBAH ACAK / BIVARIATE</a:t>
            </a:r>
            <a:endParaRPr lang="en-US" sz="4400" b="1" cap="none" spc="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6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40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5575" y="965711"/>
                <a:ext cx="1146776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lt"/>
                  <a:buAutoNum type="alphaLcPeriod" startAt="2"/>
                </a:pPr>
                <a:r>
                  <a:rPr lang="en-ID" sz="2200" dirty="0" smtClean="0">
                    <a:cs typeface="Times New Roman" pitchFamily="18" charset="0"/>
                  </a:rPr>
                  <a:t>Marginal PMF </a:t>
                </a:r>
                <a:r>
                  <a:rPr lang="en-ID" sz="2200" dirty="0" err="1" smtClean="0">
                    <a:cs typeface="Times New Roman" pitchFamily="18" charset="0"/>
                  </a:rPr>
                  <a:t>untuk</a:t>
                </a:r>
                <a:r>
                  <a:rPr lang="en-ID" sz="22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dan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endParaRPr lang="en-US" sz="22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965711"/>
                <a:ext cx="11467767" cy="430887"/>
              </a:xfrm>
              <a:prstGeom prst="rect">
                <a:avLst/>
              </a:prstGeom>
              <a:blipFill>
                <a:blip r:embed="rId4"/>
                <a:stretch>
                  <a:fillRect l="-744" t="-11268" b="-2816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3890276"/>
                  </p:ext>
                </p:extLst>
              </p:nvPr>
            </p:nvGraphicFramePr>
            <p:xfrm>
              <a:off x="949285" y="1457911"/>
              <a:ext cx="3502669" cy="2431701"/>
            </p:xfrm>
            <a:graphic>
              <a:graphicData uri="http://schemas.openxmlformats.org/drawingml/2006/table">
                <a:tbl>
                  <a:tblPr firstRow="1" bandRow="1">
                    <a:tableStyleId>{ED083AE6-46FA-4A59-8FB0-9F97EB10719F}</a:tableStyleId>
                  </a:tblPr>
                  <a:tblGrid>
                    <a:gridCol w="852605">
                      <a:extLst>
                        <a:ext uri="{9D8B030D-6E8A-4147-A177-3AD203B41FA5}">
                          <a16:colId xmlns:a16="http://schemas.microsoft.com/office/drawing/2014/main" val="1563645115"/>
                        </a:ext>
                      </a:extLst>
                    </a:gridCol>
                    <a:gridCol w="872173">
                      <a:extLst>
                        <a:ext uri="{9D8B030D-6E8A-4147-A177-3AD203B41FA5}">
                          <a16:colId xmlns:a16="http://schemas.microsoft.com/office/drawing/2014/main" val="4141520766"/>
                        </a:ext>
                      </a:extLst>
                    </a:gridCol>
                    <a:gridCol w="838628">
                      <a:extLst>
                        <a:ext uri="{9D8B030D-6E8A-4147-A177-3AD203B41FA5}">
                          <a16:colId xmlns:a16="http://schemas.microsoft.com/office/drawing/2014/main" val="4177836265"/>
                        </a:ext>
                      </a:extLst>
                    </a:gridCol>
                    <a:gridCol w="939263">
                      <a:extLst>
                        <a:ext uri="{9D8B030D-6E8A-4147-A177-3AD203B41FA5}">
                          <a16:colId xmlns:a16="http://schemas.microsoft.com/office/drawing/2014/main" val="359537267"/>
                        </a:ext>
                      </a:extLst>
                    </a:gridCol>
                  </a:tblGrid>
                  <a:tr h="454140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sz="2400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en-ID" sz="2400" dirty="0"/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sz="2400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ID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ID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3272295"/>
                      </a:ext>
                    </a:extLst>
                  </a:tr>
                  <a:tr h="447317">
                    <a:tc v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smtClean="0"/>
                            <a:t>0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smtClean="0"/>
                            <a:t>1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ID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𝑿</m:t>
                                    </m:r>
                                  </m:sub>
                                </m:sSub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D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81062362"/>
                      </a:ext>
                    </a:extLst>
                  </a:tr>
                  <a:tr h="4503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smtClean="0"/>
                            <a:t>0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0.45</m:t>
                                </m:r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0.05</m:t>
                                </m:r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0.50</m:t>
                                </m:r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23433172"/>
                      </a:ext>
                    </a:extLst>
                  </a:tr>
                  <a:tr h="4367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smtClean="0"/>
                            <a:t>1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0.10</m:t>
                                </m:r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0.40</m:t>
                                </m:r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0.50</m:t>
                                </m:r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9389593"/>
                      </a:ext>
                    </a:extLst>
                  </a:tr>
                  <a:tr h="51861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ID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𝒀</m:t>
                                    </m:r>
                                  </m:sub>
                                </m:sSub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D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ID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0.5</m:t>
                              </m:r>
                            </m:oMath>
                          </a14:m>
                          <a:r>
                            <a:rPr lang="en-ID" dirty="0" smtClean="0"/>
                            <a:t>5</a:t>
                          </a:r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0.45</m:t>
                                </m:r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3600" b="1" dirty="0" smtClean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  <a:endParaRPr lang="en-ID" sz="36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050839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3890276"/>
                  </p:ext>
                </p:extLst>
              </p:nvPr>
            </p:nvGraphicFramePr>
            <p:xfrm>
              <a:off x="949285" y="1457911"/>
              <a:ext cx="3502669" cy="2431701"/>
            </p:xfrm>
            <a:graphic>
              <a:graphicData uri="http://schemas.openxmlformats.org/drawingml/2006/table">
                <a:tbl>
                  <a:tblPr firstRow="1" bandRow="1">
                    <a:tableStyleId>{ED083AE6-46FA-4A59-8FB0-9F97EB10719F}</a:tableStyleId>
                  </a:tblPr>
                  <a:tblGrid>
                    <a:gridCol w="852605">
                      <a:extLst>
                        <a:ext uri="{9D8B030D-6E8A-4147-A177-3AD203B41FA5}">
                          <a16:colId xmlns:a16="http://schemas.microsoft.com/office/drawing/2014/main" val="1563645115"/>
                        </a:ext>
                      </a:extLst>
                    </a:gridCol>
                    <a:gridCol w="872173">
                      <a:extLst>
                        <a:ext uri="{9D8B030D-6E8A-4147-A177-3AD203B41FA5}">
                          <a16:colId xmlns:a16="http://schemas.microsoft.com/office/drawing/2014/main" val="4141520766"/>
                        </a:ext>
                      </a:extLst>
                    </a:gridCol>
                    <a:gridCol w="838628">
                      <a:extLst>
                        <a:ext uri="{9D8B030D-6E8A-4147-A177-3AD203B41FA5}">
                          <a16:colId xmlns:a16="http://schemas.microsoft.com/office/drawing/2014/main" val="4177836265"/>
                        </a:ext>
                      </a:extLst>
                    </a:gridCol>
                    <a:gridCol w="939263">
                      <a:extLst>
                        <a:ext uri="{9D8B030D-6E8A-4147-A177-3AD203B41FA5}">
                          <a16:colId xmlns:a16="http://schemas.microsoft.com/office/drawing/2014/main" val="359537267"/>
                        </a:ext>
                      </a:extLst>
                    </a:gridCol>
                  </a:tblGrid>
                  <a:tr h="45720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714" t="-671" r="-313571" b="-193289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2339" t="-1333" r="-688" b="-482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ID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3272295"/>
                      </a:ext>
                    </a:extLst>
                  </a:tr>
                  <a:tr h="447317">
                    <a:tc v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smtClean="0"/>
                            <a:t>0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smtClean="0"/>
                            <a:t>1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74675" t="-102703" r="-1948" b="-3891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1062362"/>
                      </a:ext>
                    </a:extLst>
                  </a:tr>
                  <a:tr h="4503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smtClean="0"/>
                            <a:t>0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97917" t="-202703" r="-204861" b="-289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6522" t="-202703" r="-113768" b="-289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74675" t="-202703" r="-1948" b="-2891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3433172"/>
                      </a:ext>
                    </a:extLst>
                  </a:tr>
                  <a:tr h="4367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D" b="1" dirty="0" smtClean="0"/>
                            <a:t>1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97917" t="-311111" r="-204861" b="-197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6522" t="-311111" r="-113768" b="-197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74675" t="-311111" r="-1948" b="-197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38959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714" t="-281905" r="-313571" b="-3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97917" t="-281905" r="-204861" b="-3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6522" t="-281905" r="-113768" b="-3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3600" b="1" dirty="0" smtClean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  <a:endParaRPr lang="en-ID" sz="36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050839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Right Arrow 10"/>
          <p:cNvSpPr/>
          <p:nvPr/>
        </p:nvSpPr>
        <p:spPr>
          <a:xfrm>
            <a:off x="4693412" y="2381090"/>
            <a:ext cx="897968" cy="709684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591380" y="1122023"/>
                <a:ext cx="426940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D" sz="2400" b="0" dirty="0" smtClean="0">
                    <a:cs typeface="Times New Roman" pitchFamily="18" charset="0"/>
                  </a:rPr>
                  <a:t>Marginal PMF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ID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380" y="1122023"/>
                <a:ext cx="4269403" cy="646331"/>
              </a:xfrm>
              <a:prstGeom prst="rect">
                <a:avLst/>
              </a:prstGeom>
              <a:blipFill>
                <a:blip r:embed="rId6"/>
                <a:stretch>
                  <a:fillRect l="-2140" b="-1226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591380" y="1805107"/>
                <a:ext cx="16642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e>
                      </m:d>
                      <m:r>
                        <a:rPr lang="en-ID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𝟓</m:t>
                      </m:r>
                    </m:oMath>
                  </m:oMathPara>
                </a14:m>
                <a:endParaRPr lang="en-ID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380" y="1805107"/>
                <a:ext cx="1664237" cy="400110"/>
              </a:xfrm>
              <a:prstGeom prst="rect">
                <a:avLst/>
              </a:prstGeom>
              <a:blipFill>
                <a:blip r:embed="rId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591380" y="2245520"/>
                <a:ext cx="16642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e>
                      </m:d>
                      <m:r>
                        <a:rPr lang="en-ID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𝟓</m:t>
                      </m:r>
                    </m:oMath>
                  </m:oMathPara>
                </a14:m>
                <a:endParaRPr lang="en-ID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380" y="2245520"/>
                <a:ext cx="1664237" cy="400110"/>
              </a:xfrm>
              <a:prstGeom prst="rect">
                <a:avLst/>
              </a:prstGeom>
              <a:blipFill>
                <a:blip r:embed="rId8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591380" y="2482798"/>
                <a:ext cx="426940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D" sz="2400" b="0" dirty="0" smtClean="0">
                    <a:cs typeface="Times New Roman" pitchFamily="18" charset="0"/>
                  </a:rPr>
                  <a:t>Marginal PMF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D" sz="2400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Y</m:t>
                    </m:r>
                  </m:oMath>
                </a14:m>
                <a:r>
                  <a:rPr lang="en-ID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380" y="2482798"/>
                <a:ext cx="4269403" cy="646331"/>
              </a:xfrm>
              <a:prstGeom prst="rect">
                <a:avLst/>
              </a:prstGeom>
              <a:blipFill>
                <a:blip r:embed="rId9"/>
                <a:stretch>
                  <a:fillRect l="-2140" b="-1226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591380" y="3165882"/>
                <a:ext cx="180690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𝒀</m:t>
                          </m:r>
                        </m:sub>
                      </m:sSub>
                      <m:d>
                        <m:dPr>
                          <m:ctrlP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e>
                      </m:d>
                      <m:r>
                        <a:rPr lang="en-ID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𝟓𝟓</m:t>
                      </m:r>
                    </m:oMath>
                  </m:oMathPara>
                </a14:m>
                <a:endParaRPr lang="en-ID" sz="2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380" y="3165882"/>
                <a:ext cx="1806905" cy="400110"/>
              </a:xfrm>
              <a:prstGeom prst="rect">
                <a:avLst/>
              </a:prstGeom>
              <a:blipFill>
                <a:blip r:embed="rId10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591380" y="3606295"/>
                <a:ext cx="180690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𝒀</m:t>
                          </m:r>
                        </m:sub>
                      </m:sSub>
                      <m:d>
                        <m:dPr>
                          <m:ctrlP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e>
                      </m:d>
                      <m:r>
                        <a:rPr lang="en-ID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𝟒𝟓</m:t>
                      </m:r>
                    </m:oMath>
                  </m:oMathPara>
                </a14:m>
                <a:endParaRPr lang="en-ID" sz="2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380" y="3606295"/>
                <a:ext cx="1806905" cy="400110"/>
              </a:xfrm>
              <a:prstGeom prst="rect">
                <a:avLst/>
              </a:prstGeom>
              <a:blipFill>
                <a:blip r:embed="rId11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55575" y="3851500"/>
                <a:ext cx="11467767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+mj-lt"/>
                  <a:buAutoNum type="alphaLcPeriod" startAt="3"/>
                </a:pPr>
                <a:r>
                  <a:rPr lang="en-ID" sz="2200" dirty="0" err="1" smtClean="0">
                    <a:cs typeface="Times New Roman" pitchFamily="18" charset="0"/>
                  </a:rPr>
                  <a:t>Untuk</a:t>
                </a:r>
                <a:r>
                  <a:rPr lang="en-ID" sz="2200" dirty="0" smtClean="0">
                    <a:cs typeface="Times New Roman" pitchFamily="18" charset="0"/>
                  </a:rPr>
                  <a:t> </a:t>
                </a:r>
                <a:r>
                  <a:rPr lang="en-ID" sz="2200" dirty="0" err="1" smtClean="0">
                    <a:cs typeface="Times New Roman" pitchFamily="18" charset="0"/>
                  </a:rPr>
                  <a:t>memeriksa</a:t>
                </a:r>
                <a:r>
                  <a:rPr lang="en-ID" sz="2200" dirty="0" smtClean="0">
                    <a:cs typeface="Times New Roman" pitchFamily="18" charset="0"/>
                  </a:rPr>
                  <a:t> </a:t>
                </a:r>
                <a:r>
                  <a:rPr lang="en-ID" sz="2200" dirty="0" err="1" smtClean="0">
                    <a:cs typeface="Times New Roman" pitchFamily="18" charset="0"/>
                  </a:rPr>
                  <a:t>apakah</a:t>
                </a:r>
                <a:r>
                  <a:rPr lang="en-ID" sz="22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ID" sz="2200" dirty="0" smtClean="0">
                    <a:cs typeface="Times New Roman" pitchFamily="18" charset="0"/>
                  </a:rPr>
                  <a:t> </a:t>
                </a:r>
                <a:r>
                  <a:rPr lang="en-ID" sz="2200" dirty="0" err="1" smtClean="0">
                    <a:cs typeface="Times New Roman" pitchFamily="18" charset="0"/>
                  </a:rPr>
                  <a:t>dan</a:t>
                </a:r>
                <a:r>
                  <a:rPr lang="en-ID" sz="22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 independent, </a:t>
                </a:r>
                <a:r>
                  <a:rPr lang="en-US" sz="2200" dirty="0" err="1" smtClean="0">
                    <a:cs typeface="Times New Roman" pitchFamily="18" charset="0"/>
                  </a:rPr>
                  <a:t>maka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syarat</a:t>
                </a:r>
                <a:r>
                  <a:rPr lang="en-US" sz="2200" dirty="0" smtClean="0">
                    <a:cs typeface="Times New Roman" pitchFamily="18" charset="0"/>
                  </a:rPr>
                  <a:t> yang </a:t>
                </a:r>
                <a:r>
                  <a:rPr lang="en-US" sz="2200" dirty="0" err="1" smtClean="0">
                    <a:cs typeface="Times New Roman" pitchFamily="18" charset="0"/>
                  </a:rPr>
                  <a:t>harus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dipenuhi</a:t>
                </a:r>
                <a:r>
                  <a:rPr lang="en-US" sz="2200" dirty="0" smtClean="0">
                    <a:cs typeface="Times New Roman" pitchFamily="18" charset="0"/>
                  </a:rPr>
                  <a:t> </a:t>
                </a:r>
                <a:r>
                  <a:rPr lang="en-US" sz="2200" dirty="0" err="1" smtClean="0">
                    <a:cs typeface="Times New Roman" pitchFamily="18" charset="0"/>
                  </a:rPr>
                  <a:t>ialah</a:t>
                </a:r>
                <a:r>
                  <a:rPr lang="en-US" sz="2200" dirty="0" smtClean="0">
                    <a:cs typeface="Times New Roman" pitchFamily="18" charset="0"/>
                  </a:rPr>
                  <a:t>:</a:t>
                </a:r>
                <a:endParaRPr lang="en-US" sz="22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3851500"/>
                <a:ext cx="11467767" cy="600164"/>
              </a:xfrm>
              <a:prstGeom prst="rect">
                <a:avLst/>
              </a:prstGeom>
              <a:blipFill>
                <a:blip r:embed="rId12"/>
                <a:stretch>
                  <a:fillRect l="-744" b="-1224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614424" y="4451664"/>
                <a:ext cx="434606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ID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𝑿𝒀</m:t>
                              </m:r>
                            </m:sub>
                          </m:sSub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𝒚</m:t>
                          </m:r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)=</m:t>
                          </m:r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</m:e>
                      </m:d>
                      <m:r>
                        <a:rPr lang="en-ID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𝒀</m:t>
                          </m:r>
                        </m:sub>
                      </m:sSub>
                      <m:d>
                        <m:dPr>
                          <m:ctrlPr>
                            <a:rPr lang="en-ID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en-ID" sz="28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424" y="4451664"/>
                <a:ext cx="4346062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795382" y="5119464"/>
                <a:ext cx="355809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ID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𝑿𝒀</m:t>
                              </m:r>
                            </m:sub>
                          </m:sSub>
                          <m:r>
                            <a:rPr lang="en-ID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ID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en-ID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ID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en-ID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)=</m:t>
                          </m:r>
                          <m:r>
                            <a:rPr lang="en-ID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ID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e>
                      </m:d>
                      <m:r>
                        <a:rPr lang="en-ID" sz="2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D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𝒀</m:t>
                          </m:r>
                        </m:sub>
                      </m:sSub>
                      <m:d>
                        <m:dPr>
                          <m:ctrlPr>
                            <a:rPr lang="en-ID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ID" sz="22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382" y="5119464"/>
                <a:ext cx="3558090" cy="430887"/>
              </a:xfrm>
              <a:prstGeom prst="rect">
                <a:avLst/>
              </a:prstGeom>
              <a:blipFill>
                <a:blip r:embed="rId1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Arrow 26"/>
          <p:cNvSpPr/>
          <p:nvPr/>
        </p:nvSpPr>
        <p:spPr>
          <a:xfrm>
            <a:off x="5523587" y="5131249"/>
            <a:ext cx="897968" cy="445144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719633" y="5148519"/>
                <a:ext cx="248170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𝟎</m:t>
                      </m:r>
                      <m:r>
                        <a:rPr lang="en-ID" sz="2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ID" sz="2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𝟒𝟓</m:t>
                      </m:r>
                      <m:r>
                        <a:rPr lang="en-ID" sz="2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≠</m:t>
                      </m:r>
                      <m:r>
                        <a:rPr lang="en-ID" sz="2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𝟎</m:t>
                      </m:r>
                      <m:r>
                        <a:rPr lang="en-ID" sz="2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ID" sz="2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𝟓</m:t>
                      </m:r>
                      <m:r>
                        <a:rPr lang="en-ID" sz="2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r>
                        <a:rPr lang="en-ID" sz="2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𝟎</m:t>
                      </m:r>
                      <m:r>
                        <a:rPr lang="en-ID" sz="2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ID" sz="2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𝟓𝟓</m:t>
                      </m:r>
                    </m:oMath>
                  </m:oMathPara>
                </a14:m>
                <a:endParaRPr lang="en-ID" sz="22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633" y="5148519"/>
                <a:ext cx="2481705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43461" y="5575048"/>
                <a:ext cx="4383464" cy="579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ID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D" sz="2400" dirty="0" err="1" smtClean="0"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ID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tidak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saling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independent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61" y="5575048"/>
                <a:ext cx="4383464" cy="579967"/>
              </a:xfrm>
              <a:prstGeom prst="rect">
                <a:avLst/>
              </a:prstGeom>
              <a:blipFill>
                <a:blip r:embed="rId16"/>
                <a:stretch>
                  <a:fillRect l="-417" b="-2421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19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41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168" y="971170"/>
                <a:ext cx="11946146" cy="2578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8925" indent="-288925" algn="just">
                  <a:lnSpc>
                    <a:spcPct val="150000"/>
                  </a:lnSpc>
                </a:pPr>
                <a:r>
                  <a:rPr lang="en-US" sz="2200" dirty="0" smtClean="0">
                    <a:cs typeface="Times New Roman" pitchFamily="18" charset="0"/>
                  </a:rPr>
                  <a:t>9. 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𝑋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lang="en-ID" sz="2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 be the bivariate random variable of problem 8.</a:t>
                </a:r>
              </a:p>
              <a:p>
                <a:pPr marL="982663" indent="-45085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200" dirty="0" smtClean="0">
                    <a:cs typeface="Times New Roman" pitchFamily="18" charset="0"/>
                  </a:rPr>
                  <a:t>Find the mean and variance of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endParaRPr lang="en-US" sz="2200" dirty="0" smtClean="0">
                  <a:cs typeface="Times New Roman" pitchFamily="18" charset="0"/>
                </a:endParaRPr>
              </a:p>
              <a:p>
                <a:pPr marL="982663" indent="-45085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200" dirty="0">
                    <a:cs typeface="Times New Roman" pitchFamily="18" charset="0"/>
                  </a:rPr>
                  <a:t>Find the mean and variance of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endParaRPr lang="en-US" sz="2200" dirty="0">
                  <a:cs typeface="Times New Roman" pitchFamily="18" charset="0"/>
                </a:endParaRPr>
              </a:p>
              <a:p>
                <a:pPr marL="982663" indent="-45085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200" dirty="0">
                    <a:cs typeface="Times New Roman" pitchFamily="18" charset="0"/>
                  </a:rPr>
                  <a:t>Find the </a:t>
                </a:r>
                <a:r>
                  <a:rPr lang="en-US" sz="2200" dirty="0" smtClean="0">
                    <a:cs typeface="Times New Roman" pitchFamily="18" charset="0"/>
                  </a:rPr>
                  <a:t>covariance of </a:t>
                </a:r>
                <a14:m>
                  <m:oMath xmlns:m="http://schemas.openxmlformats.org/officeDocument/2006/math">
                    <m:r>
                      <a:rPr lang="en-ID" sz="2200" i="1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200" dirty="0" smtClean="0"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D" sz="2200" i="1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endParaRPr lang="en-US" sz="2200" dirty="0">
                  <a:cs typeface="Times New Roman" pitchFamily="18" charset="0"/>
                </a:endParaRPr>
              </a:p>
              <a:p>
                <a:pPr marL="982663" indent="-45085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sz="2200" dirty="0">
                    <a:cs typeface="Times New Roman" pitchFamily="18" charset="0"/>
                  </a:rPr>
                  <a:t>Find the </a:t>
                </a:r>
                <a:r>
                  <a:rPr lang="en-US" sz="2200" dirty="0" smtClean="0">
                    <a:cs typeface="Times New Roman" pitchFamily="18" charset="0"/>
                  </a:rPr>
                  <a:t>correlation coefficient </a:t>
                </a:r>
                <a:r>
                  <a:rPr lang="en-US" sz="2200" dirty="0">
                    <a:cs typeface="Times New Roman" pitchFamily="18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ID" sz="2200" i="1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sz="2200" dirty="0">
                    <a:cs typeface="Times New Roman" pitchFamily="18" charset="0"/>
                  </a:rPr>
                  <a:t> </a:t>
                </a:r>
                <a:r>
                  <a:rPr lang="en-US" sz="2200" dirty="0" smtClean="0"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ID" sz="220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endParaRPr lang="en-US" sz="2200" dirty="0" smtClean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68" y="971170"/>
                <a:ext cx="11946146" cy="2578206"/>
              </a:xfrm>
              <a:prstGeom prst="rect">
                <a:avLst/>
              </a:prstGeom>
              <a:blipFill>
                <a:blip r:embed="rId4"/>
                <a:stretch>
                  <a:fillRect l="-663" b="-401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7850" y="3685157"/>
                <a:ext cx="11467767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u="sng" dirty="0" smtClean="0">
                    <a:solidFill>
                      <a:schemeClr val="tx2"/>
                    </a:solidFill>
                    <a:cs typeface="Times New Roman" pitchFamily="18" charset="0"/>
                  </a:rPr>
                  <a:t>SOLUTION :</a:t>
                </a:r>
              </a:p>
              <a:p>
                <a:pPr marL="457200" indent="-457200">
                  <a:buFont typeface="+mj-lt"/>
                  <a:buAutoNum type="alphaLcPeriod"/>
                </a:pPr>
                <a:r>
                  <a:rPr lang="en-ID" sz="2200" dirty="0" smtClean="0">
                    <a:cs typeface="Times New Roman" pitchFamily="18" charset="0"/>
                  </a:rPr>
                  <a:t> Mean </a:t>
                </a:r>
                <a:r>
                  <a:rPr lang="en-ID" sz="2200" dirty="0" err="1" smtClean="0">
                    <a:cs typeface="Times New Roman" pitchFamily="18" charset="0"/>
                  </a:rPr>
                  <a:t>dan</a:t>
                </a:r>
                <a:r>
                  <a:rPr lang="en-ID" sz="2200" dirty="0" smtClean="0">
                    <a:cs typeface="Times New Roman" pitchFamily="18" charset="0"/>
                  </a:rPr>
                  <a:t> </a:t>
                </a:r>
                <a:r>
                  <a:rPr lang="en-ID" sz="2200" dirty="0" err="1" smtClean="0">
                    <a:cs typeface="Times New Roman" pitchFamily="18" charset="0"/>
                  </a:rPr>
                  <a:t>Variansi</a:t>
                </a:r>
                <a:r>
                  <a:rPr lang="en-ID" sz="22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ID" sz="2200" dirty="0" smtClean="0">
                    <a:cs typeface="Times New Roman" pitchFamily="18" charset="0"/>
                  </a:rPr>
                  <a:t> </a:t>
                </a:r>
                <a:endParaRPr lang="en-US" sz="22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50" y="3685157"/>
                <a:ext cx="11467767" cy="800219"/>
              </a:xfrm>
              <a:prstGeom prst="rect">
                <a:avLst/>
              </a:prstGeom>
              <a:blipFill>
                <a:blip r:embed="rId5"/>
                <a:stretch>
                  <a:fillRect l="-851" t="-6107" b="-1526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53812" y="4587675"/>
                <a:ext cx="5637441" cy="746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  <m:sup/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d>
                            <m:dPr>
                              <m:ctrlP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</m:nary>
                    </m:oMath>
                  </m:oMathPara>
                </a14:m>
                <a:endParaRPr lang="en-ID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12" y="4587675"/>
                <a:ext cx="5637441" cy="7467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53812" y="5376675"/>
                <a:ext cx="6181564" cy="746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d>
                            <m:dPr>
                              <m:ctrlP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D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D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ID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D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D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ID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</m:nary>
                    </m:oMath>
                  </m:oMathPara>
                </a14:m>
                <a:endParaRPr lang="en-ID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12" y="5376675"/>
                <a:ext cx="6181564" cy="7467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Brace 12"/>
          <p:cNvSpPr/>
          <p:nvPr/>
        </p:nvSpPr>
        <p:spPr>
          <a:xfrm>
            <a:off x="7108035" y="4717171"/>
            <a:ext cx="179869" cy="1234493"/>
          </a:xfrm>
          <a:prstGeom prst="rightBrace">
            <a:avLst>
              <a:gd name="adj1" fmla="val 188060"/>
              <a:gd name="adj2" fmla="val 50723"/>
            </a:avLst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727940" y="4781669"/>
                <a:ext cx="3172087" cy="3587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ID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940" y="4781669"/>
                <a:ext cx="3172087" cy="358753"/>
              </a:xfrm>
              <a:prstGeom prst="rect">
                <a:avLst/>
              </a:prstGeom>
              <a:blipFill>
                <a:blip r:embed="rId8"/>
                <a:stretch>
                  <a:fillRect l="-577" b="-2203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755236" y="5293473"/>
                <a:ext cx="2662267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ID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236" y="5293473"/>
                <a:ext cx="2662267" cy="314766"/>
              </a:xfrm>
              <a:prstGeom prst="rect">
                <a:avLst/>
              </a:prstGeom>
              <a:blipFill>
                <a:blip r:embed="rId9"/>
                <a:stretch>
                  <a:fillRect l="-1602" r="-686" b="-769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755236" y="5867287"/>
                <a:ext cx="180395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en-ID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236" y="5867287"/>
                <a:ext cx="1803955" cy="307777"/>
              </a:xfrm>
              <a:prstGeom prst="rect">
                <a:avLst/>
              </a:prstGeom>
              <a:blipFill>
                <a:blip r:embed="rId10"/>
                <a:stretch>
                  <a:fillRect l="-2703" r="-3041" b="-588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4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42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5575" y="971170"/>
                <a:ext cx="1146776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lt"/>
                  <a:buAutoNum type="alphaLcPeriod" startAt="2"/>
                </a:pPr>
                <a:r>
                  <a:rPr lang="en-ID" sz="2200" dirty="0" smtClean="0">
                    <a:cs typeface="Times New Roman" pitchFamily="18" charset="0"/>
                  </a:rPr>
                  <a:t>Mean </a:t>
                </a:r>
                <a:r>
                  <a:rPr lang="en-ID" sz="2200" dirty="0" err="1" smtClean="0">
                    <a:cs typeface="Times New Roman" pitchFamily="18" charset="0"/>
                  </a:rPr>
                  <a:t>dan</a:t>
                </a:r>
                <a:r>
                  <a:rPr lang="en-ID" sz="2200" dirty="0" smtClean="0">
                    <a:cs typeface="Times New Roman" pitchFamily="18" charset="0"/>
                  </a:rPr>
                  <a:t> </a:t>
                </a:r>
                <a:r>
                  <a:rPr lang="en-ID" sz="2200" dirty="0" err="1" smtClean="0">
                    <a:cs typeface="Times New Roman" pitchFamily="18" charset="0"/>
                  </a:rPr>
                  <a:t>Variansi</a:t>
                </a:r>
                <a:r>
                  <a:rPr lang="en-ID" sz="22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i="1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ID" sz="2200" dirty="0" smtClean="0">
                    <a:cs typeface="Times New Roman" pitchFamily="18" charset="0"/>
                  </a:rPr>
                  <a:t> </a:t>
                </a:r>
                <a:endParaRPr lang="en-US" sz="22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971170"/>
                <a:ext cx="11467767" cy="430887"/>
              </a:xfrm>
              <a:prstGeom prst="rect">
                <a:avLst/>
              </a:prstGeom>
              <a:blipFill>
                <a:blip r:embed="rId4"/>
                <a:stretch>
                  <a:fillRect l="-744" t="-11268" b="-2816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6001" y="1415705"/>
                <a:ext cx="6086282" cy="7852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  <m:sup/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  <m:d>
                            <m:dPr>
                              <m:ctrlP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𝟓𝟓</m:t>
                              </m:r>
                            </m:e>
                          </m:d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𝟒𝟓</m:t>
                              </m:r>
                            </m:e>
                          </m:d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𝟒𝟓</m:t>
                          </m:r>
                        </m:e>
                      </m:nary>
                    </m:oMath>
                  </m:oMathPara>
                </a14:m>
                <a:endParaRPr lang="en-ID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01" y="1415705"/>
                <a:ext cx="6086282" cy="785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9820" y="2221998"/>
                <a:ext cx="6630405" cy="7852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p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  <m:d>
                            <m:dPr>
                              <m:ctrlP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D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D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ID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𝟓𝟓</m:t>
                              </m:r>
                            </m:e>
                          </m:d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D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D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ID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𝟓𝟓</m:t>
                              </m:r>
                            </m:e>
                          </m:d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𝟒𝟓</m:t>
                          </m:r>
                        </m:e>
                      </m:nary>
                    </m:oMath>
                  </m:oMathPara>
                </a14:m>
                <a:endParaRPr lang="en-ID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20" y="2221998"/>
                <a:ext cx="6630405" cy="7852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/>
          <p:cNvSpPr/>
          <p:nvPr/>
        </p:nvSpPr>
        <p:spPr>
          <a:xfrm>
            <a:off x="7234391" y="1522863"/>
            <a:ext cx="179869" cy="1234493"/>
          </a:xfrm>
          <a:prstGeom prst="rightBrace">
            <a:avLst>
              <a:gd name="adj1" fmla="val 188060"/>
              <a:gd name="adj2" fmla="val 50723"/>
            </a:avLst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800011" y="1447807"/>
                <a:ext cx="3172087" cy="3587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ID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011" y="1447807"/>
                <a:ext cx="3172087" cy="358753"/>
              </a:xfrm>
              <a:prstGeom prst="rect">
                <a:avLst/>
              </a:prstGeom>
              <a:blipFill>
                <a:blip r:embed="rId7"/>
                <a:stretch>
                  <a:fillRect l="-577" b="-2413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827307" y="1959611"/>
                <a:ext cx="2970044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</m:e>
                          </m:d>
                        </m:e>
                        <m:sup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ID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307" y="1959611"/>
                <a:ext cx="2970044" cy="314766"/>
              </a:xfrm>
              <a:prstGeom prst="rect">
                <a:avLst/>
              </a:prstGeom>
              <a:blipFill>
                <a:blip r:embed="rId8"/>
                <a:stretch>
                  <a:fillRect l="-1437" r="-616" b="-769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27307" y="2533425"/>
                <a:ext cx="21117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𝟐𝟒𝟕𝟓</m:t>
                      </m:r>
                    </m:oMath>
                  </m:oMathPara>
                </a14:m>
                <a:endParaRPr lang="en-ID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307" y="2533425"/>
                <a:ext cx="2111732" cy="307777"/>
              </a:xfrm>
              <a:prstGeom prst="rect">
                <a:avLst/>
              </a:prstGeom>
              <a:blipFill>
                <a:blip r:embed="rId9"/>
                <a:stretch>
                  <a:fillRect l="-2312" r="-2601" b="-8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74072" y="3372351"/>
                <a:ext cx="9630771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𝐶𝑂𝑉</m:t>
                      </m:r>
                      <m:d>
                        <m:dPr>
                          <m:ctrlPr>
                            <a:rPr lang="en-ID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</m:t>
                          </m:r>
                          <m:r>
                            <a:rPr lang="en-ID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ID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𝑌</m:t>
                          </m:r>
                        </m:e>
                      </m:d>
                      <m:r>
                        <a:rPr lang="en-ID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𝐸</m:t>
                      </m:r>
                      <m:d>
                        <m:dPr>
                          <m:ctrlPr>
                            <a:rPr lang="en-ID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𝑋𝑌</m:t>
                          </m:r>
                        </m:e>
                      </m:d>
                      <m:r>
                        <a:rPr lang="en-ID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ID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𝐸</m:t>
                      </m:r>
                      <m:d>
                        <m:dPr>
                          <m:ctrlPr>
                            <a:rPr lang="en-ID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</m:t>
                          </m:r>
                        </m:e>
                      </m:d>
                      <m:r>
                        <a:rPr lang="en-ID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𝐸</m:t>
                      </m:r>
                      <m:d>
                        <m:dPr>
                          <m:ctrlPr>
                            <a:rPr lang="en-ID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𝑌</m:t>
                          </m:r>
                        </m:e>
                      </m:d>
                      <m:r>
                        <a:rPr lang="en-ID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0.4</m:t>
                      </m:r>
                      <m:r>
                        <a:rPr lang="en-ID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d>
                        <m:dPr>
                          <m:ctrlPr>
                            <a:rPr lang="en-ID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0.5</m:t>
                          </m:r>
                          <m:r>
                            <a:rPr lang="en-ID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∙0.45</m:t>
                          </m:r>
                        </m:e>
                      </m:d>
                      <m:r>
                        <a:rPr lang="en-ID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  <m:r>
                        <a:rPr lang="en-ID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.175</m:t>
                      </m:r>
                    </m:oMath>
                  </m:oMathPara>
                </a14:m>
                <a:endParaRPr lang="en-ID" sz="2200" dirty="0">
                  <a:solidFill>
                    <a:srgbClr val="C00000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072" y="3372351"/>
                <a:ext cx="9630771" cy="6001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5575" y="3074166"/>
                <a:ext cx="1146776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lt"/>
                  <a:buAutoNum type="alphaLcPeriod" startAt="3"/>
                </a:pPr>
                <a:r>
                  <a:rPr lang="en-ID" sz="2200" dirty="0" smtClean="0">
                    <a:cs typeface="Times New Roman" pitchFamily="18" charset="0"/>
                  </a:rPr>
                  <a:t>Covariance </a:t>
                </a:r>
                <a14:m>
                  <m:oMath xmlns:m="http://schemas.openxmlformats.org/officeDocument/2006/math">
                    <m:r>
                      <a:rPr lang="en-ID" sz="2200" i="1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ID" sz="2200" dirty="0" smtClean="0">
                    <a:cs typeface="Times New Roman" pitchFamily="18" charset="0"/>
                  </a:rPr>
                  <a:t>dan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ID" sz="2200" dirty="0" smtClean="0">
                    <a:cs typeface="Times New Roman" pitchFamily="18" charset="0"/>
                  </a:rPr>
                  <a:t> </a:t>
                </a:r>
                <a:endParaRPr lang="en-US" sz="22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3074166"/>
                <a:ext cx="11467767" cy="430887"/>
              </a:xfrm>
              <a:prstGeom prst="rect">
                <a:avLst/>
              </a:prstGeom>
              <a:blipFill>
                <a:blip r:embed="rId11"/>
                <a:stretch>
                  <a:fillRect l="-744" t="-11268" b="-2816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8052" y="4182500"/>
                <a:ext cx="11467767" cy="837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3181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𝐸</m:t>
                      </m:r>
                      <m:d>
                        <m:dPr>
                          <m:ctrlPr>
                            <a:rPr lang="en-ID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𝑋𝑌</m:t>
                          </m:r>
                        </m:e>
                      </m:d>
                      <m:r>
                        <a:rPr lang="en-ID" sz="20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ID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/>
                        <m:sup/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ID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ID" sz="20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𝑥𝑦</m:t>
                              </m:r>
                              <m:r>
                                <a:rPr lang="en-ID" sz="20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ID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20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ID" sz="20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𝑋𝑌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D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20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  <m:r>
                                    <a:rPr lang="en-ID" sz="20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a:rPr lang="en-ID" sz="20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ID" sz="20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ID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20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0⋅</m:t>
                                  </m:r>
                                  <m:r>
                                    <a:rPr lang="en-ID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  <m:r>
                                    <a:rPr lang="en-ID" sz="20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∙</m:t>
                                  </m:r>
                                  <m:r>
                                    <a:rPr lang="en-ID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0.45</m:t>
                                  </m:r>
                                </m:e>
                              </m:d>
                            </m:e>
                          </m:nary>
                          <m:r>
                            <a:rPr lang="en-ID" sz="20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ID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  <m:r>
                                <a:rPr lang="en-ID" sz="20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⋅</m:t>
                              </m:r>
                              <m:r>
                                <a:rPr lang="en-ID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ID" sz="20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⋅</m:t>
                              </m:r>
                              <m:r>
                                <a:rPr lang="en-ID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0.05</m:t>
                              </m:r>
                            </m:e>
                          </m:d>
                          <m:r>
                            <a:rPr lang="en-ID" sz="20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ID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1∙0∙0.1</m:t>
                              </m:r>
                            </m:e>
                          </m:d>
                          <m:r>
                            <a:rPr lang="en-ID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ID" sz="20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1∙1∙0.4</m:t>
                              </m:r>
                            </m:e>
                          </m:d>
                          <m:r>
                            <a:rPr lang="en-ID" sz="20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en-ID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0.4</m:t>
                          </m:r>
                        </m:e>
                      </m:nary>
                    </m:oMath>
                  </m:oMathPara>
                </a14:m>
                <a:endParaRPr lang="en-ID" sz="2000" dirty="0">
                  <a:solidFill>
                    <a:srgbClr val="C00000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52" y="4182500"/>
                <a:ext cx="11467767" cy="837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55575" y="5014706"/>
                <a:ext cx="1146776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lt"/>
                  <a:buAutoNum type="alphaLcPeriod" startAt="4"/>
                </a:pPr>
                <a:r>
                  <a:rPr lang="en-ID" sz="2200" dirty="0" smtClean="0">
                    <a:cs typeface="Times New Roman" pitchFamily="18" charset="0"/>
                  </a:rPr>
                  <a:t>Correlation Coefficient </a:t>
                </a:r>
                <a14:m>
                  <m:oMath xmlns:m="http://schemas.openxmlformats.org/officeDocument/2006/math">
                    <m:r>
                      <a:rPr lang="en-ID" sz="2200" i="1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ID" sz="2200" dirty="0" smtClean="0">
                    <a:cs typeface="Times New Roman" pitchFamily="18" charset="0"/>
                  </a:rPr>
                  <a:t>dan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ID" sz="2200" dirty="0" smtClean="0">
                    <a:cs typeface="Times New Roman" pitchFamily="18" charset="0"/>
                  </a:rPr>
                  <a:t> </a:t>
                </a:r>
                <a:endParaRPr lang="en-US" sz="22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5014706"/>
                <a:ext cx="11467767" cy="430887"/>
              </a:xfrm>
              <a:prstGeom prst="rect">
                <a:avLst/>
              </a:prstGeom>
              <a:blipFill>
                <a:blip r:embed="rId13"/>
                <a:stretch>
                  <a:fillRect l="-744" t="-11429" b="-300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166580" y="5252680"/>
                <a:ext cx="9630771" cy="11914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D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D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ID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D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𝐶𝑂𝑉</m:t>
                          </m:r>
                          <m:d>
                            <m:dPr>
                              <m:ctrlPr>
                                <a:rPr lang="en-ID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𝑋</m:t>
                              </m:r>
                              <m:r>
                                <a:rPr lang="en-ID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,</m:t>
                              </m:r>
                              <m:r>
                                <a:rPr lang="en-ID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ID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D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D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ID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  <m:r>
                        <a:rPr lang="en-ID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D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0.4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ID" sz="22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D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0.25</m:t>
                              </m:r>
                            </m:e>
                          </m:rad>
                          <m:r>
                            <a:rPr lang="en-ID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en-ID" sz="22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ID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0.2475</m:t>
                              </m:r>
                            </m:e>
                          </m:rad>
                        </m:den>
                      </m:f>
                      <m:r>
                        <a:rPr lang="en-ID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=0.704</m:t>
                      </m:r>
                    </m:oMath>
                  </m:oMathPara>
                </a14:m>
                <a:endParaRPr lang="en-ID" sz="2200" dirty="0">
                  <a:solidFill>
                    <a:srgbClr val="C00000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580" y="5252680"/>
                <a:ext cx="9630771" cy="11914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24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43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5575" y="1150803"/>
                <a:ext cx="11464119" cy="4101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7063" indent="-627063" algn="just">
                  <a:lnSpc>
                    <a:spcPct val="150000"/>
                  </a:lnSpc>
                  <a:buFont typeface="+mj-lt"/>
                  <a:buAutoNum type="arabicPeriod" startAt="10"/>
                </a:pPr>
                <a:r>
                  <a:rPr lang="en-ZW" sz="2200" dirty="0" smtClean="0"/>
                  <a:t>Badan</a:t>
                </a:r>
                <a:r>
                  <a:rPr lang="en-ZW" sz="2200" dirty="0"/>
                  <a:t> </a:t>
                </a:r>
                <a:r>
                  <a:rPr lang="en-ZW" sz="2200" dirty="0" err="1"/>
                  <a:t>Eksekutif</a:t>
                </a:r>
                <a:r>
                  <a:rPr lang="en-ZW" sz="2200" dirty="0"/>
                  <a:t> </a:t>
                </a:r>
                <a:r>
                  <a:rPr lang="en-ZW" sz="2200" dirty="0" err="1"/>
                  <a:t>Mahasiswa</a:t>
                </a:r>
                <a:r>
                  <a:rPr lang="en-ZW" sz="2200" dirty="0"/>
                  <a:t> </a:t>
                </a:r>
                <a:r>
                  <a:rPr lang="en-ZW" sz="2200" dirty="0" smtClean="0"/>
                  <a:t>Telkom University </a:t>
                </a:r>
                <a:r>
                  <a:rPr lang="en-ZW" sz="2200" dirty="0" err="1" smtClean="0"/>
                  <a:t>terdiri</a:t>
                </a:r>
                <a:r>
                  <a:rPr lang="en-ZW" sz="2200" dirty="0" smtClean="0"/>
                  <a:t> </a:t>
                </a:r>
                <a:r>
                  <a:rPr lang="en-ZW" sz="2200" dirty="0" err="1"/>
                  <a:t>dari</a:t>
                </a:r>
                <a:r>
                  <a:rPr lang="en-ZW" sz="2200" dirty="0"/>
                  <a:t> 5 orang </a:t>
                </a:r>
                <a:r>
                  <a:rPr lang="en-ZW" sz="2200" dirty="0" err="1"/>
                  <a:t>mahasiswa</a:t>
                </a:r>
                <a:r>
                  <a:rPr lang="en-ZW" sz="2200" dirty="0"/>
                  <a:t> </a:t>
                </a:r>
                <a:r>
                  <a:rPr lang="en-ZW" sz="2200" dirty="0" err="1"/>
                  <a:t>Teknik</a:t>
                </a:r>
                <a:r>
                  <a:rPr lang="en-ZW" sz="2200" dirty="0"/>
                  <a:t> </a:t>
                </a:r>
                <a:r>
                  <a:rPr lang="en-ZW" sz="2200" dirty="0" err="1"/>
                  <a:t>Elektro</a:t>
                </a:r>
                <a:r>
                  <a:rPr lang="en-ZW" sz="2200" dirty="0"/>
                  <a:t> (TE), 3 orang </a:t>
                </a:r>
                <a:r>
                  <a:rPr lang="en-ZW" sz="2200" dirty="0" err="1"/>
                  <a:t>mahasiswa</a:t>
                </a:r>
                <a:r>
                  <a:rPr lang="en-ZW" sz="2200" dirty="0"/>
                  <a:t> </a:t>
                </a:r>
                <a:r>
                  <a:rPr lang="en-ZW" sz="2200" dirty="0" err="1"/>
                  <a:t>Teknik</a:t>
                </a:r>
                <a:r>
                  <a:rPr lang="en-ZW" sz="2200" dirty="0"/>
                  <a:t> </a:t>
                </a:r>
                <a:r>
                  <a:rPr lang="en-ZW" sz="2200" dirty="0" err="1"/>
                  <a:t>Industri</a:t>
                </a:r>
                <a:r>
                  <a:rPr lang="en-ZW" sz="2200" dirty="0"/>
                  <a:t> (TI), </a:t>
                </a:r>
                <a:r>
                  <a:rPr lang="en-ZW" sz="2200" dirty="0" err="1"/>
                  <a:t>dan</a:t>
                </a:r>
                <a:r>
                  <a:rPr lang="en-ZW" sz="2200" dirty="0"/>
                  <a:t> 2 orang </a:t>
                </a:r>
                <a:r>
                  <a:rPr lang="en-ZW" sz="2200" dirty="0" err="1"/>
                  <a:t>mahasiswa</a:t>
                </a:r>
                <a:r>
                  <a:rPr lang="en-ZW" sz="2200" dirty="0"/>
                  <a:t> </a:t>
                </a:r>
                <a:r>
                  <a:rPr lang="en-ZW" sz="2200" dirty="0" err="1"/>
                  <a:t>Teknik</a:t>
                </a:r>
                <a:r>
                  <a:rPr lang="en-ZW" sz="2200" dirty="0"/>
                  <a:t> </a:t>
                </a:r>
                <a:r>
                  <a:rPr lang="en-ZW" sz="2200" dirty="0" err="1"/>
                  <a:t>Informatika</a:t>
                </a:r>
                <a:r>
                  <a:rPr lang="en-ZW" sz="2200" dirty="0"/>
                  <a:t> (IF</a:t>
                </a:r>
                <a:r>
                  <a:rPr lang="en-ZW" sz="2200" dirty="0" smtClean="0"/>
                  <a:t>). </a:t>
                </a:r>
                <a:r>
                  <a:rPr lang="en-ZW" sz="2200" dirty="0" err="1" smtClean="0"/>
                  <a:t>Suatu</a:t>
                </a:r>
                <a:r>
                  <a:rPr lang="en-ZW" sz="2200" dirty="0" smtClean="0"/>
                  <a:t> </a:t>
                </a:r>
                <a:r>
                  <a:rPr lang="en-ZW" sz="2200" dirty="0" err="1"/>
                  <a:t>panitia</a:t>
                </a:r>
                <a:r>
                  <a:rPr lang="en-ZW" sz="2200" dirty="0"/>
                  <a:t> </a:t>
                </a:r>
                <a:r>
                  <a:rPr lang="en-ZW" sz="2200" dirty="0" err="1"/>
                  <a:t>kecil</a:t>
                </a:r>
                <a:r>
                  <a:rPr lang="en-ZW" sz="2200" dirty="0"/>
                  <a:t> yang </a:t>
                </a:r>
                <a:r>
                  <a:rPr lang="en-ZW" sz="2200" dirty="0" err="1"/>
                  <a:t>terdiri</a:t>
                </a:r>
                <a:r>
                  <a:rPr lang="en-ZW" sz="2200" dirty="0"/>
                  <a:t> </a:t>
                </a:r>
                <a:r>
                  <a:rPr lang="en-ZW" sz="2200" dirty="0" err="1"/>
                  <a:t>dari</a:t>
                </a:r>
                <a:r>
                  <a:rPr lang="en-ZW" sz="2200" dirty="0"/>
                  <a:t> 4 orang </a:t>
                </a:r>
                <a:r>
                  <a:rPr lang="en-ZW" sz="2200" dirty="0" err="1"/>
                  <a:t>mahasiswa</a:t>
                </a:r>
                <a:r>
                  <a:rPr lang="en-ZW" sz="2200" dirty="0"/>
                  <a:t> </a:t>
                </a:r>
                <a:r>
                  <a:rPr lang="en-ZW" sz="2200" dirty="0" err="1"/>
                  <a:t>dipilih</a:t>
                </a:r>
                <a:r>
                  <a:rPr lang="en-ZW" sz="2200" dirty="0"/>
                  <a:t> </a:t>
                </a:r>
                <a:r>
                  <a:rPr lang="en-ZW" sz="2200" dirty="0" err="1"/>
                  <a:t>secara</a:t>
                </a:r>
                <a:r>
                  <a:rPr lang="en-ZW" sz="2200" dirty="0"/>
                  <a:t> </a:t>
                </a:r>
                <a:r>
                  <a:rPr lang="en-ZW" sz="2200" dirty="0" err="1"/>
                  <a:t>acak</a:t>
                </a:r>
                <a:r>
                  <a:rPr lang="en-ZW" sz="2200" dirty="0"/>
                  <a:t> </a:t>
                </a:r>
                <a:r>
                  <a:rPr lang="en-ZW" sz="2200" dirty="0" err="1"/>
                  <a:t>dari</a:t>
                </a:r>
                <a:r>
                  <a:rPr lang="en-ZW" sz="2200" dirty="0"/>
                  <a:t> </a:t>
                </a:r>
                <a:r>
                  <a:rPr lang="en-ZW" sz="2200" dirty="0" err="1"/>
                  <a:t>keanggotaan</a:t>
                </a:r>
                <a:r>
                  <a:rPr lang="en-ZW" sz="2200" dirty="0"/>
                  <a:t> BEM </a:t>
                </a:r>
                <a:r>
                  <a:rPr lang="en-ZW" sz="2200" dirty="0" err="1"/>
                  <a:t>tersebut</a:t>
                </a:r>
                <a:r>
                  <a:rPr lang="en-ZW" sz="2200" dirty="0" smtClean="0"/>
                  <a:t>. </a:t>
                </a:r>
                <a:r>
                  <a:rPr lang="en-ZW" sz="2200" dirty="0" err="1" smtClean="0"/>
                  <a:t>Pemilihan</a:t>
                </a:r>
                <a:r>
                  <a:rPr lang="en-ZW" sz="2200" dirty="0" smtClean="0"/>
                  <a:t> </a:t>
                </a:r>
                <a:r>
                  <a:rPr lang="en-ZW" sz="2200" dirty="0" err="1"/>
                  <a:t>dilakukan</a:t>
                </a:r>
                <a:r>
                  <a:rPr lang="en-ZW" sz="2200" dirty="0"/>
                  <a:t> </a:t>
                </a:r>
                <a:r>
                  <a:rPr lang="en-ZW" sz="2200" dirty="0" err="1"/>
                  <a:t>tanpa</a:t>
                </a:r>
                <a:r>
                  <a:rPr lang="en-ZW" sz="2200" dirty="0"/>
                  <a:t> </a:t>
                </a:r>
                <a:r>
                  <a:rPr lang="en-ZW" sz="2200" dirty="0" err="1" smtClean="0"/>
                  <a:t>pengulangan</a:t>
                </a:r>
                <a:r>
                  <a:rPr lang="en-ZW" sz="2200" dirty="0" smtClean="0"/>
                  <a:t>. </a:t>
                </a:r>
                <a:r>
                  <a:rPr lang="en-ZW" sz="2200" dirty="0" err="1" smtClean="0"/>
                  <a:t>Andaikan</a:t>
                </a:r>
                <a:r>
                  <a:rPr lang="en-ZW" sz="2200" dirty="0" smtClean="0"/>
                  <a:t> </a:t>
                </a:r>
                <a:r>
                  <a:rPr lang="en-ZW" sz="2200" dirty="0" err="1"/>
                  <a:t>peubah</a:t>
                </a:r>
                <a:r>
                  <a:rPr lang="en-ZW" sz="2200" dirty="0"/>
                  <a:t> </a:t>
                </a:r>
                <a:r>
                  <a:rPr lang="en-ZW" sz="2200" dirty="0" err="1"/>
                  <a:t>acak</a:t>
                </a:r>
                <a:r>
                  <a:rPr lang="en-ZW" sz="2200" dirty="0"/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ZW" sz="2200" dirty="0" smtClean="0"/>
                  <a:t> </a:t>
                </a:r>
                <a:r>
                  <a:rPr lang="en-ZW" sz="2200" dirty="0" err="1" smtClean="0"/>
                  <a:t>dan</a:t>
                </a:r>
                <a:r>
                  <a:rPr lang="en-ZW" sz="2200" dirty="0"/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ZW" sz="2200" dirty="0" smtClean="0"/>
                  <a:t> </a:t>
                </a:r>
                <a:r>
                  <a:rPr lang="en-ZW" sz="2200" dirty="0" err="1"/>
                  <a:t>masing-masing</a:t>
                </a:r>
                <a:r>
                  <a:rPr lang="en-ZW" sz="2200" dirty="0"/>
                  <a:t> </a:t>
                </a:r>
                <a:r>
                  <a:rPr lang="en-ZW" sz="2200" dirty="0" err="1"/>
                  <a:t>menyatakan</a:t>
                </a:r>
                <a:r>
                  <a:rPr lang="en-ZW" sz="2200" dirty="0"/>
                  <a:t> </a:t>
                </a:r>
                <a:r>
                  <a:rPr lang="en-ZW" sz="2200" dirty="0" err="1"/>
                  <a:t>terpilihnya</a:t>
                </a:r>
                <a:r>
                  <a:rPr lang="en-ZW" sz="2200" dirty="0"/>
                  <a:t> </a:t>
                </a:r>
                <a:r>
                  <a:rPr lang="en-ZW" sz="2200" dirty="0" err="1"/>
                  <a:t>mahasiswa</a:t>
                </a:r>
                <a:r>
                  <a:rPr lang="en-ZW" sz="2200" dirty="0"/>
                  <a:t> </a:t>
                </a:r>
                <a:r>
                  <a:rPr lang="en-ZW" sz="2200" dirty="0" err="1"/>
                  <a:t>dari</a:t>
                </a:r>
                <a:r>
                  <a:rPr lang="en-ZW" sz="2200" dirty="0"/>
                  <a:t> TI </a:t>
                </a:r>
                <a:r>
                  <a:rPr lang="en-ZW" sz="2200" dirty="0" err="1"/>
                  <a:t>dan</a:t>
                </a:r>
                <a:r>
                  <a:rPr lang="en-ZW" sz="2200" dirty="0"/>
                  <a:t> IF, </a:t>
                </a:r>
                <a:r>
                  <a:rPr lang="en-ZW" sz="2200" dirty="0" err="1" smtClean="0"/>
                  <a:t>maka</a:t>
                </a:r>
                <a:r>
                  <a:rPr lang="en-ZW" sz="2200" dirty="0" smtClean="0"/>
                  <a:t>:</a:t>
                </a:r>
              </a:p>
              <a:p>
                <a:pPr marL="1350963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ZW" sz="2200" dirty="0" err="1" smtClean="0"/>
                  <a:t>Tentukan</a:t>
                </a:r>
                <a:r>
                  <a:rPr lang="en-ZW" sz="2200" dirty="0" smtClean="0"/>
                  <a:t> </a:t>
                </a:r>
                <a:r>
                  <a:rPr lang="en-ZW" sz="2200" dirty="0" err="1"/>
                  <a:t>sebaran</a:t>
                </a:r>
                <a:r>
                  <a:rPr lang="en-ZW" sz="2200" dirty="0"/>
                  <a:t> </a:t>
                </a:r>
                <a:r>
                  <a:rPr lang="en-ZW" sz="2200" dirty="0" err="1"/>
                  <a:t>peluang</a:t>
                </a:r>
                <a:r>
                  <a:rPr lang="en-ZW" sz="2200" dirty="0"/>
                  <a:t> </a:t>
                </a:r>
                <a:r>
                  <a:rPr lang="en-ZW" sz="2200" dirty="0" err="1"/>
                  <a:t>bersama</a:t>
                </a:r>
                <a:r>
                  <a:rPr lang="en-ZW" sz="2200" dirty="0"/>
                  <a:t> </a:t>
                </a:r>
                <a:r>
                  <a:rPr lang="en-ZW" sz="2200" dirty="0" err="1" smtClean="0"/>
                  <a:t>dari</a:t>
                </a:r>
                <a:r>
                  <a:rPr lang="en-ZW" sz="2200" dirty="0" smtClean="0"/>
                  <a:t> </a:t>
                </a:r>
                <a14:m>
                  <m:oMath xmlns:m="http://schemas.openxmlformats.org/officeDocument/2006/math">
                    <m:r>
                      <a:rPr lang="en-ID" sz="22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ZW" sz="2200" dirty="0"/>
                  <a:t> </a:t>
                </a:r>
                <a:r>
                  <a:rPr lang="en-ZW" sz="2200" dirty="0" err="1"/>
                  <a:t>dan</a:t>
                </a:r>
                <a:r>
                  <a:rPr lang="en-ZW" sz="2200" dirty="0"/>
                  <a:t> </a:t>
                </a:r>
                <a14:m>
                  <m:oMath xmlns:m="http://schemas.openxmlformats.org/officeDocument/2006/math">
                    <m:r>
                      <a:rPr lang="en-ID" sz="22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ZW" sz="2200" dirty="0"/>
                  <a:t> </a:t>
                </a:r>
              </a:p>
              <a:p>
                <a:pPr marL="1350963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ZW" sz="2200" dirty="0" err="1" smtClean="0"/>
                  <a:t>Tentukan</a:t>
                </a:r>
                <a:r>
                  <a:rPr lang="en-ZW" sz="2200" dirty="0" smtClean="0"/>
                  <a:t> </a:t>
                </a:r>
                <a:r>
                  <a:rPr lang="en-ZW" sz="2200" dirty="0" err="1"/>
                  <a:t>sebaran</a:t>
                </a:r>
                <a:r>
                  <a:rPr lang="en-ZW" sz="2200" dirty="0"/>
                  <a:t> </a:t>
                </a:r>
                <a:r>
                  <a:rPr lang="en-ZW" sz="2200" dirty="0" err="1"/>
                  <a:t>marjinal</a:t>
                </a:r>
                <a:r>
                  <a:rPr lang="en-ZW" sz="2200" dirty="0"/>
                  <a:t> </a:t>
                </a:r>
                <a:r>
                  <a:rPr lang="en-ZW" sz="2200" dirty="0" err="1"/>
                  <a:t>bagi</a:t>
                </a:r>
                <a:r>
                  <a:rPr lang="en-ZW" sz="2200" dirty="0"/>
                  <a:t> </a:t>
                </a:r>
                <a14:m>
                  <m:oMath xmlns:m="http://schemas.openxmlformats.org/officeDocument/2006/math">
                    <m:r>
                      <a:rPr lang="en-ID" sz="22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ZW" sz="2200" dirty="0"/>
                  <a:t> </a:t>
                </a:r>
                <a:r>
                  <a:rPr lang="en-ZW" sz="2200" dirty="0" err="1"/>
                  <a:t>dan</a:t>
                </a:r>
                <a:r>
                  <a:rPr lang="en-ZW" sz="2200" dirty="0"/>
                  <a:t> </a:t>
                </a:r>
                <a14:m>
                  <m:oMath xmlns:m="http://schemas.openxmlformats.org/officeDocument/2006/math">
                    <m:r>
                      <a:rPr lang="en-ID" sz="22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ZW" sz="2200" dirty="0"/>
                  <a:t> </a:t>
                </a:r>
                <a:endParaRPr lang="en-ZW" sz="2200" dirty="0" smtClean="0"/>
              </a:p>
              <a:p>
                <a:pPr marL="1350963" indent="-4572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ZW" sz="2200" dirty="0" err="1" smtClean="0"/>
                  <a:t>Hitung</a:t>
                </a:r>
                <a:r>
                  <a:rPr lang="en-ZW" sz="2200" dirty="0" smtClean="0"/>
                  <a:t> </a:t>
                </a:r>
                <a14:m>
                  <m:oMath xmlns:m="http://schemas.openxmlformats.org/officeDocument/2006/math">
                    <m:r>
                      <a:rPr lang="en-ZW" sz="2200" i="1" dirty="0" smtClean="0">
                        <a:latin typeface="Cambria Math" panose="02040503050406030204" pitchFamily="18" charset="0"/>
                      </a:rPr>
                      <m:t>𝐶𝑜𝑣</m:t>
                    </m:r>
                    <m:r>
                      <a:rPr lang="en-ZW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ZW" sz="22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ZW" sz="22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ZW" sz="22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ZW" sz="22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ZW" sz="2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1150803"/>
                <a:ext cx="11464119" cy="4101700"/>
              </a:xfrm>
              <a:prstGeom prst="rect">
                <a:avLst/>
              </a:prstGeom>
              <a:blipFill>
                <a:blip r:embed="rId4"/>
                <a:stretch>
                  <a:fillRect l="-745" r="-745" b="-208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65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44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5575" y="807397"/>
                <a:ext cx="11467767" cy="1100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u="sng" dirty="0" smtClean="0">
                    <a:solidFill>
                      <a:schemeClr val="tx2"/>
                    </a:solidFill>
                    <a:cs typeface="Times New Roman" pitchFamily="18" charset="0"/>
                  </a:rPr>
                  <a:t>SOLUTION :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ID" sz="2200" dirty="0" smtClean="0">
                    <a:cs typeface="Times New Roman" pitchFamily="18" charset="0"/>
                  </a:rPr>
                  <a:t> Sebaran Peluang bagi </a:t>
                </a:r>
                <a14:m>
                  <m:oMath xmlns:m="http://schemas.openxmlformats.org/officeDocument/2006/math">
                    <m:r>
                      <a:rPr lang="en-ID" sz="2200" i="1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ID" sz="2200" dirty="0" smtClean="0">
                    <a:cs typeface="Times New Roman" pitchFamily="18" charset="0"/>
                  </a:rPr>
                  <a:t> (</a:t>
                </a:r>
                <a:r>
                  <a:rPr lang="en-ID" sz="2200" dirty="0" err="1" smtClean="0">
                    <a:cs typeface="Times New Roman" pitchFamily="18" charset="0"/>
                  </a:rPr>
                  <a:t>Terpilih</a:t>
                </a:r>
                <a:r>
                  <a:rPr lang="en-ID" sz="2200" dirty="0" smtClean="0">
                    <a:cs typeface="Times New Roman" pitchFamily="18" charset="0"/>
                  </a:rPr>
                  <a:t> MHS TI) </a:t>
                </a:r>
                <a:r>
                  <a:rPr lang="en-ID" sz="2200" dirty="0" err="1" smtClean="0">
                    <a:cs typeface="Times New Roman" pitchFamily="18" charset="0"/>
                  </a:rPr>
                  <a:t>dan</a:t>
                </a:r>
                <a:r>
                  <a:rPr lang="en-ID" sz="22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ID" sz="2200" dirty="0" smtClean="0">
                    <a:cs typeface="Times New Roman" pitchFamily="18" charset="0"/>
                  </a:rPr>
                  <a:t> (</a:t>
                </a:r>
                <a:r>
                  <a:rPr lang="en-ID" sz="2200" dirty="0" err="1" smtClean="0">
                    <a:cs typeface="Times New Roman" pitchFamily="18" charset="0"/>
                  </a:rPr>
                  <a:t>Terpilih</a:t>
                </a:r>
                <a:r>
                  <a:rPr lang="en-ID" sz="2200" dirty="0" smtClean="0">
                    <a:cs typeface="Times New Roman" pitchFamily="18" charset="0"/>
                  </a:rPr>
                  <a:t> MHS IF) </a:t>
                </a:r>
                <a:endParaRPr lang="en-US" sz="22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807397"/>
                <a:ext cx="11467767" cy="1100879"/>
              </a:xfrm>
              <a:prstGeom prst="rect">
                <a:avLst/>
              </a:prstGeom>
              <a:blipFill>
                <a:blip r:embed="rId4"/>
                <a:stretch>
                  <a:fillRect l="-851" b="-1049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9034163"/>
                  </p:ext>
                </p:extLst>
              </p:nvPr>
            </p:nvGraphicFramePr>
            <p:xfrm>
              <a:off x="2871480" y="2091054"/>
              <a:ext cx="5023547" cy="3988396"/>
            </p:xfrm>
            <a:graphic>
              <a:graphicData uri="http://schemas.openxmlformats.org/drawingml/2006/table">
                <a:tbl>
                  <a:tblPr firstRow="1" bandRow="1">
                    <a:tableStyleId>{ED083AE6-46FA-4A59-8FB0-9F97EB10719F}</a:tableStyleId>
                  </a:tblPr>
                  <a:tblGrid>
                    <a:gridCol w="986708">
                      <a:extLst>
                        <a:ext uri="{9D8B030D-6E8A-4147-A177-3AD203B41FA5}">
                          <a16:colId xmlns:a16="http://schemas.microsoft.com/office/drawing/2014/main" val="1563645115"/>
                        </a:ext>
                      </a:extLst>
                    </a:gridCol>
                    <a:gridCol w="1074979">
                      <a:extLst>
                        <a:ext uri="{9D8B030D-6E8A-4147-A177-3AD203B41FA5}">
                          <a16:colId xmlns:a16="http://schemas.microsoft.com/office/drawing/2014/main" val="4141520766"/>
                        </a:ext>
                      </a:extLst>
                    </a:gridCol>
                    <a:gridCol w="972768">
                      <a:extLst>
                        <a:ext uri="{9D8B030D-6E8A-4147-A177-3AD203B41FA5}">
                          <a16:colId xmlns:a16="http://schemas.microsoft.com/office/drawing/2014/main" val="4177836265"/>
                        </a:ext>
                      </a:extLst>
                    </a:gridCol>
                    <a:gridCol w="914692">
                      <a:extLst>
                        <a:ext uri="{9D8B030D-6E8A-4147-A177-3AD203B41FA5}">
                          <a16:colId xmlns:a16="http://schemas.microsoft.com/office/drawing/2014/main" val="3446643356"/>
                        </a:ext>
                      </a:extLst>
                    </a:gridCol>
                    <a:gridCol w="1074400">
                      <a:extLst>
                        <a:ext uri="{9D8B030D-6E8A-4147-A177-3AD203B41FA5}">
                          <a16:colId xmlns:a16="http://schemas.microsoft.com/office/drawing/2014/main" val="359537267"/>
                        </a:ext>
                      </a:extLst>
                    </a:gridCol>
                  </a:tblGrid>
                  <a:tr h="436193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sz="2400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en-ID" sz="2400" dirty="0"/>
                        </a:p>
                      </a:txBody>
                      <a:tcPr anchor="ctr"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D" sz="2400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ID" sz="24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ID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3272295"/>
                      </a:ext>
                    </a:extLst>
                  </a:tr>
                  <a:tr h="447317">
                    <a:tc v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ID" b="1" dirty="0" smtClean="0"/>
                            <a:t>0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ID" b="1" dirty="0" smtClean="0"/>
                            <a:t>1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ID" b="1" dirty="0" smtClean="0"/>
                            <a:t>2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ID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𝑿</m:t>
                                    </m:r>
                                  </m:sub>
                                </m:sSub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D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81062362"/>
                      </a:ext>
                    </a:extLst>
                  </a:tr>
                  <a:tr h="4503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ID" b="1" dirty="0" smtClean="0"/>
                            <a:t>0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210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210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210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210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23433172"/>
                      </a:ext>
                    </a:extLst>
                  </a:tr>
                  <a:tr h="4367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ID" b="1" dirty="0" smtClean="0"/>
                            <a:t>1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210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60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210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210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105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210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9389593"/>
                      </a:ext>
                    </a:extLst>
                  </a:tr>
                  <a:tr h="4367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ID" b="1" dirty="0" smtClean="0"/>
                            <a:t>2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210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210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210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63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210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37967508"/>
                      </a:ext>
                    </a:extLst>
                  </a:tr>
                  <a:tr h="4367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ID" b="1" dirty="0" smtClean="0"/>
                            <a:t>3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210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210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ID" dirty="0" smtClean="0"/>
                            <a:t>-</a:t>
                          </a:r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210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56594494"/>
                      </a:ext>
                    </a:extLst>
                  </a:tr>
                  <a:tr h="51861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ID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𝒀</m:t>
                                    </m:r>
                                  </m:sub>
                                </m:sSub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ID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D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70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210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112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210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28</m:t>
                                    </m:r>
                                  </m:num>
                                  <m:den>
                                    <m:r>
                                      <a:rPr lang="en-ID" b="0" i="1" smtClean="0">
                                        <a:latin typeface="Cambria Math" panose="02040503050406030204" pitchFamily="18" charset="0"/>
                                      </a:rPr>
                                      <m:t>210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3600" b="1" dirty="0" smtClean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  <a:endParaRPr lang="en-ID" sz="36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050839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9034163"/>
                  </p:ext>
                </p:extLst>
              </p:nvPr>
            </p:nvGraphicFramePr>
            <p:xfrm>
              <a:off x="2871480" y="2091054"/>
              <a:ext cx="5023547" cy="3988396"/>
            </p:xfrm>
            <a:graphic>
              <a:graphicData uri="http://schemas.openxmlformats.org/drawingml/2006/table">
                <a:tbl>
                  <a:tblPr firstRow="1" bandRow="1">
                    <a:tableStyleId>{ED083AE6-46FA-4A59-8FB0-9F97EB10719F}</a:tableStyleId>
                  </a:tblPr>
                  <a:tblGrid>
                    <a:gridCol w="986708">
                      <a:extLst>
                        <a:ext uri="{9D8B030D-6E8A-4147-A177-3AD203B41FA5}">
                          <a16:colId xmlns:a16="http://schemas.microsoft.com/office/drawing/2014/main" val="1563645115"/>
                        </a:ext>
                      </a:extLst>
                    </a:gridCol>
                    <a:gridCol w="1074979">
                      <a:extLst>
                        <a:ext uri="{9D8B030D-6E8A-4147-A177-3AD203B41FA5}">
                          <a16:colId xmlns:a16="http://schemas.microsoft.com/office/drawing/2014/main" val="4141520766"/>
                        </a:ext>
                      </a:extLst>
                    </a:gridCol>
                    <a:gridCol w="972768">
                      <a:extLst>
                        <a:ext uri="{9D8B030D-6E8A-4147-A177-3AD203B41FA5}">
                          <a16:colId xmlns:a16="http://schemas.microsoft.com/office/drawing/2014/main" val="4177836265"/>
                        </a:ext>
                      </a:extLst>
                    </a:gridCol>
                    <a:gridCol w="914692">
                      <a:extLst>
                        <a:ext uri="{9D8B030D-6E8A-4147-A177-3AD203B41FA5}">
                          <a16:colId xmlns:a16="http://schemas.microsoft.com/office/drawing/2014/main" val="3446643356"/>
                        </a:ext>
                      </a:extLst>
                    </a:gridCol>
                    <a:gridCol w="1074400">
                      <a:extLst>
                        <a:ext uri="{9D8B030D-6E8A-4147-A177-3AD203B41FA5}">
                          <a16:colId xmlns:a16="http://schemas.microsoft.com/office/drawing/2014/main" val="359537267"/>
                        </a:ext>
                      </a:extLst>
                    </a:gridCol>
                  </a:tblGrid>
                  <a:tr h="45720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617" t="-1342" r="-411111" b="-364430"/>
                          </a:stretch>
                        </a:blipFill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4585" t="-2667" r="-452" b="-822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ID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ID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3272295"/>
                      </a:ext>
                    </a:extLst>
                  </a:tr>
                  <a:tr h="447317">
                    <a:tc vMerge="1">
                      <a:txBody>
                        <a:bodyPr/>
                        <a:lstStyle/>
                        <a:p>
                          <a:endParaRPr lang="en-ID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ID" b="1" dirty="0" smtClean="0"/>
                            <a:t>0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ID" b="1" dirty="0" smtClean="0"/>
                            <a:t>1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ID" b="1" dirty="0" smtClean="0"/>
                            <a:t>2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69318" t="-104054" r="-1705" b="-7337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1062362"/>
                      </a:ext>
                    </a:extLst>
                  </a:tr>
                  <a:tr h="61233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ID" b="1" dirty="0" smtClean="0"/>
                            <a:t>0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92090" t="-151000" r="-276271" b="-44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13836" t="-151000" r="-207547" b="-44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30464" t="-151000" r="-118543" b="-44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69318" t="-151000" r="-1705" b="-443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3433172"/>
                      </a:ext>
                    </a:extLst>
                  </a:tr>
                  <a:tr h="61233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ID" b="1" dirty="0" smtClean="0"/>
                            <a:t>1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92090" t="-248515" r="-276271" b="-338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13836" t="-248515" r="-207547" b="-338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30464" t="-248515" r="-118543" b="-3386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69318" t="-248515" r="-1705" b="-3386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389593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ID" b="1" dirty="0" smtClean="0"/>
                            <a:t>2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92090" t="-355556" r="-276271" b="-24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13836" t="-355556" r="-207547" b="-24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30464" t="-355556" r="-118543" b="-24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69318" t="-355556" r="-1705" b="-24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7967508"/>
                      </a:ext>
                    </a:extLst>
                  </a:tr>
                  <a:tr h="61233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ID" b="1" dirty="0" smtClean="0"/>
                            <a:t>3</a:t>
                          </a:r>
                          <a:endParaRPr lang="en-ID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92090" t="-446535" r="-276271" b="-1405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13836" t="-446535" r="-207547" b="-1405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ID" dirty="0" smtClean="0"/>
                            <a:t>-</a:t>
                          </a:r>
                          <a:endParaRPr lang="en-ID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69318" t="-446535" r="-1705" b="-1405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659449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617" t="-525714" r="-411111" b="-3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92090" t="-525714" r="-276271" b="-3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13836" t="-525714" r="-207547" b="-3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30464" t="-525714" r="-118543" b="-3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D" sz="3600" b="1" dirty="0" smtClean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  <a:endParaRPr lang="en-ID" sz="36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0508392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5819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45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85225" y="1553975"/>
                <a:ext cx="5887004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D" sz="2000" dirty="0">
                    <a:cs typeface="Times New Roman" pitchFamily="18" charset="0"/>
                  </a:rPr>
                  <a:t>Sebaran </a:t>
                </a:r>
                <a:r>
                  <a:rPr lang="en-ID" sz="2000" dirty="0" err="1">
                    <a:cs typeface="Times New Roman" pitchFamily="18" charset="0"/>
                  </a:rPr>
                  <a:t>Peluang</a:t>
                </a:r>
                <a:r>
                  <a:rPr lang="en-ID" sz="2000" dirty="0">
                    <a:cs typeface="Times New Roman" pitchFamily="18" charset="0"/>
                  </a:rPr>
                  <a:t> </a:t>
                </a:r>
                <a:r>
                  <a:rPr lang="en-ID" sz="2000" dirty="0" err="1" smtClean="0">
                    <a:cs typeface="Times New Roman" pitchFamily="18" charset="0"/>
                  </a:rPr>
                  <a:t>Marjinal</a:t>
                </a:r>
                <a:r>
                  <a:rPr lang="en-ID" sz="2000" dirty="0" smtClean="0">
                    <a:cs typeface="Times New Roman" pitchFamily="18" charset="0"/>
                  </a:rPr>
                  <a:t> </a:t>
                </a:r>
                <a:r>
                  <a:rPr lang="en-ID" sz="2000" dirty="0" err="1" smtClean="0">
                    <a:cs typeface="Times New Roman" pitchFamily="18" charset="0"/>
                  </a:rPr>
                  <a:t>bagi</a:t>
                </a:r>
                <a:r>
                  <a:rPr lang="en-ID" sz="20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i="1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ID" sz="2000" dirty="0">
                    <a:cs typeface="Times New Roman" pitchFamily="18" charset="0"/>
                  </a:rPr>
                  <a:t> (</a:t>
                </a:r>
                <a:r>
                  <a:rPr lang="en-ID" sz="2000" dirty="0" err="1">
                    <a:cs typeface="Times New Roman" pitchFamily="18" charset="0"/>
                  </a:rPr>
                  <a:t>Terpilih</a:t>
                </a:r>
                <a:r>
                  <a:rPr lang="en-ID" sz="2000" dirty="0">
                    <a:cs typeface="Times New Roman" pitchFamily="18" charset="0"/>
                  </a:rPr>
                  <a:t> MHS TI</a:t>
                </a:r>
                <a:r>
                  <a:rPr lang="en-ID" sz="2000" dirty="0" smtClean="0">
                    <a:cs typeface="Times New Roman" pitchFamily="18" charset="0"/>
                  </a:rPr>
                  <a:t>):</a:t>
                </a:r>
                <a:endParaRPr lang="en-US" sz="20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25" y="1553975"/>
                <a:ext cx="5887004" cy="553998"/>
              </a:xfrm>
              <a:prstGeom prst="rect">
                <a:avLst/>
              </a:prstGeom>
              <a:blipFill>
                <a:blip r:embed="rId4"/>
                <a:stretch>
                  <a:fillRect l="-1140" b="-989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0800784"/>
                  </p:ext>
                </p:extLst>
              </p:nvPr>
            </p:nvGraphicFramePr>
            <p:xfrm>
              <a:off x="485225" y="2186947"/>
              <a:ext cx="5887004" cy="934625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471751">
                      <a:extLst>
                        <a:ext uri="{9D8B030D-6E8A-4147-A177-3AD203B41FA5}">
                          <a16:colId xmlns:a16="http://schemas.microsoft.com/office/drawing/2014/main" val="1141155622"/>
                        </a:ext>
                      </a:extLst>
                    </a:gridCol>
                    <a:gridCol w="1471751">
                      <a:extLst>
                        <a:ext uri="{9D8B030D-6E8A-4147-A177-3AD203B41FA5}">
                          <a16:colId xmlns:a16="http://schemas.microsoft.com/office/drawing/2014/main" val="3922668872"/>
                        </a:ext>
                      </a:extLst>
                    </a:gridCol>
                    <a:gridCol w="1471751">
                      <a:extLst>
                        <a:ext uri="{9D8B030D-6E8A-4147-A177-3AD203B41FA5}">
                          <a16:colId xmlns:a16="http://schemas.microsoft.com/office/drawing/2014/main" val="3510518530"/>
                        </a:ext>
                      </a:extLst>
                    </a:gridCol>
                    <a:gridCol w="1471751">
                      <a:extLst>
                        <a:ext uri="{9D8B030D-6E8A-4147-A177-3AD203B41FA5}">
                          <a16:colId xmlns:a16="http://schemas.microsoft.com/office/drawing/2014/main" val="869234106"/>
                        </a:ext>
                      </a:extLst>
                    </a:gridCol>
                  </a:tblGrid>
                  <a:tr h="93462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sz="17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d>
                                <m:r>
                                  <a:rPr lang="en-ID" sz="17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𝟑𝟓</m:t>
                                    </m:r>
                                  </m:num>
                                  <m:den>
                                    <m: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sz="1700" dirty="0"/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sz="17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en-ID" sz="17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𝟏𝟎𝟓</m:t>
                                    </m:r>
                                  </m:num>
                                  <m:den>
                                    <m: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sz="1700" dirty="0"/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sz="17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  <m:r>
                                  <a:rPr lang="en-ID" sz="17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𝟔𝟑</m:t>
                                    </m:r>
                                  </m:num>
                                  <m:den>
                                    <m: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sz="1700" dirty="0"/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sz="17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d>
                                <m:r>
                                  <a:rPr lang="en-ID" sz="17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num>
                                  <m:den>
                                    <m: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sz="1700" dirty="0"/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3549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0800784"/>
                  </p:ext>
                </p:extLst>
              </p:nvPr>
            </p:nvGraphicFramePr>
            <p:xfrm>
              <a:off x="485225" y="2186947"/>
              <a:ext cx="5887004" cy="934625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471751">
                      <a:extLst>
                        <a:ext uri="{9D8B030D-6E8A-4147-A177-3AD203B41FA5}">
                          <a16:colId xmlns:a16="http://schemas.microsoft.com/office/drawing/2014/main" val="1141155622"/>
                        </a:ext>
                      </a:extLst>
                    </a:gridCol>
                    <a:gridCol w="1471751">
                      <a:extLst>
                        <a:ext uri="{9D8B030D-6E8A-4147-A177-3AD203B41FA5}">
                          <a16:colId xmlns:a16="http://schemas.microsoft.com/office/drawing/2014/main" val="3922668872"/>
                        </a:ext>
                      </a:extLst>
                    </a:gridCol>
                    <a:gridCol w="1471751">
                      <a:extLst>
                        <a:ext uri="{9D8B030D-6E8A-4147-A177-3AD203B41FA5}">
                          <a16:colId xmlns:a16="http://schemas.microsoft.com/office/drawing/2014/main" val="3510518530"/>
                        </a:ext>
                      </a:extLst>
                    </a:gridCol>
                    <a:gridCol w="1471751">
                      <a:extLst>
                        <a:ext uri="{9D8B030D-6E8A-4147-A177-3AD203B41FA5}">
                          <a16:colId xmlns:a16="http://schemas.microsoft.com/office/drawing/2014/main" val="869234106"/>
                        </a:ext>
                      </a:extLst>
                    </a:gridCol>
                  </a:tblGrid>
                  <a:tr h="9346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13" t="-645" r="-301240" b="-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13" t="-645" r="-201240" b="-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1245" t="-645" r="-102075" b="-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00000" t="-645" r="-1653" b="-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35499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619163" y="1533619"/>
                <a:ext cx="5599232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D" sz="2000" dirty="0" smtClean="0">
                    <a:cs typeface="Times New Roman" pitchFamily="18" charset="0"/>
                  </a:rPr>
                  <a:t>Sebaran </a:t>
                </a:r>
                <a:r>
                  <a:rPr lang="en-ID" sz="2000" dirty="0" err="1" smtClean="0">
                    <a:cs typeface="Times New Roman" pitchFamily="18" charset="0"/>
                  </a:rPr>
                  <a:t>Peluang</a:t>
                </a:r>
                <a:r>
                  <a:rPr lang="en-ID" sz="2000" dirty="0" smtClean="0">
                    <a:cs typeface="Times New Roman" pitchFamily="18" charset="0"/>
                  </a:rPr>
                  <a:t> </a:t>
                </a:r>
                <a:r>
                  <a:rPr lang="en-ID" sz="2000" dirty="0" err="1" smtClean="0">
                    <a:cs typeface="Times New Roman" pitchFamily="18" charset="0"/>
                  </a:rPr>
                  <a:t>Marjinal</a:t>
                </a:r>
                <a:r>
                  <a:rPr lang="en-ID" sz="2000" dirty="0" smtClean="0">
                    <a:cs typeface="Times New Roman" pitchFamily="18" charset="0"/>
                  </a:rPr>
                  <a:t> </a:t>
                </a:r>
                <a:r>
                  <a:rPr lang="en-ID" sz="2000" dirty="0" err="1" smtClean="0">
                    <a:cs typeface="Times New Roman" pitchFamily="18" charset="0"/>
                  </a:rPr>
                  <a:t>bagi</a:t>
                </a:r>
                <a:r>
                  <a:rPr lang="en-ID" sz="20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ID" sz="2000" dirty="0" smtClean="0">
                    <a:cs typeface="Times New Roman" pitchFamily="18" charset="0"/>
                  </a:rPr>
                  <a:t> </a:t>
                </a:r>
                <a:r>
                  <a:rPr lang="en-ID" sz="2000" dirty="0">
                    <a:cs typeface="Times New Roman" pitchFamily="18" charset="0"/>
                  </a:rPr>
                  <a:t>(</a:t>
                </a:r>
                <a:r>
                  <a:rPr lang="en-ID" sz="2000" dirty="0" err="1">
                    <a:cs typeface="Times New Roman" pitchFamily="18" charset="0"/>
                  </a:rPr>
                  <a:t>Terpilih</a:t>
                </a:r>
                <a:r>
                  <a:rPr lang="en-ID" sz="2000" dirty="0">
                    <a:cs typeface="Times New Roman" pitchFamily="18" charset="0"/>
                  </a:rPr>
                  <a:t> MHS </a:t>
                </a:r>
                <a:r>
                  <a:rPr lang="en-ID" sz="2000" dirty="0" smtClean="0">
                    <a:cs typeface="Times New Roman" pitchFamily="18" charset="0"/>
                  </a:rPr>
                  <a:t>IF):</a:t>
                </a:r>
                <a:endParaRPr lang="en-US" sz="20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163" y="1533619"/>
                <a:ext cx="5599232" cy="553998"/>
              </a:xfrm>
              <a:prstGeom prst="rect">
                <a:avLst/>
              </a:prstGeom>
              <a:blipFill>
                <a:blip r:embed="rId6"/>
                <a:stretch>
                  <a:fillRect l="-1198" b="-1111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1420944"/>
                  </p:ext>
                </p:extLst>
              </p:nvPr>
            </p:nvGraphicFramePr>
            <p:xfrm>
              <a:off x="6670102" y="2181542"/>
              <a:ext cx="4415253" cy="934625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471751">
                      <a:extLst>
                        <a:ext uri="{9D8B030D-6E8A-4147-A177-3AD203B41FA5}">
                          <a16:colId xmlns:a16="http://schemas.microsoft.com/office/drawing/2014/main" val="1141155622"/>
                        </a:ext>
                      </a:extLst>
                    </a:gridCol>
                    <a:gridCol w="1471751">
                      <a:extLst>
                        <a:ext uri="{9D8B030D-6E8A-4147-A177-3AD203B41FA5}">
                          <a16:colId xmlns:a16="http://schemas.microsoft.com/office/drawing/2014/main" val="3922668872"/>
                        </a:ext>
                      </a:extLst>
                    </a:gridCol>
                    <a:gridCol w="1471751">
                      <a:extLst>
                        <a:ext uri="{9D8B030D-6E8A-4147-A177-3AD203B41FA5}">
                          <a16:colId xmlns:a16="http://schemas.microsoft.com/office/drawing/2014/main" val="3510518530"/>
                        </a:ext>
                      </a:extLst>
                    </a:gridCol>
                  </a:tblGrid>
                  <a:tr h="93462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sz="17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𝒀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d>
                                <m:r>
                                  <a:rPr lang="en-ID" sz="17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𝟕𝟎</m:t>
                                    </m:r>
                                  </m:num>
                                  <m:den>
                                    <m: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sz="1700" dirty="0"/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sz="17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𝒀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en-ID" sz="17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𝟏𝟏𝟐</m:t>
                                    </m:r>
                                  </m:num>
                                  <m:den>
                                    <m: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sz="1700" dirty="0"/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D" sz="17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𝒀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  <m:r>
                                  <a:rPr lang="en-ID" sz="17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𝟐𝟖</m:t>
                                    </m:r>
                                  </m:num>
                                  <m:den>
                                    <m:r>
                                      <a:rPr lang="en-ID" sz="17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sz="1700" dirty="0"/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3549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1420944"/>
                  </p:ext>
                </p:extLst>
              </p:nvPr>
            </p:nvGraphicFramePr>
            <p:xfrm>
              <a:off x="6670102" y="2181542"/>
              <a:ext cx="4415253" cy="934625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471751">
                      <a:extLst>
                        <a:ext uri="{9D8B030D-6E8A-4147-A177-3AD203B41FA5}">
                          <a16:colId xmlns:a16="http://schemas.microsoft.com/office/drawing/2014/main" val="1141155622"/>
                        </a:ext>
                      </a:extLst>
                    </a:gridCol>
                    <a:gridCol w="1471751">
                      <a:extLst>
                        <a:ext uri="{9D8B030D-6E8A-4147-A177-3AD203B41FA5}">
                          <a16:colId xmlns:a16="http://schemas.microsoft.com/office/drawing/2014/main" val="3922668872"/>
                        </a:ext>
                      </a:extLst>
                    </a:gridCol>
                    <a:gridCol w="1471751">
                      <a:extLst>
                        <a:ext uri="{9D8B030D-6E8A-4147-A177-3AD203B41FA5}">
                          <a16:colId xmlns:a16="http://schemas.microsoft.com/office/drawing/2014/main" val="3510518530"/>
                        </a:ext>
                      </a:extLst>
                    </a:gridCol>
                  </a:tblGrid>
                  <a:tr h="9346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413" t="-645" r="-201240" b="-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0830" t="-645" r="-102075" b="-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0000" t="-645" r="-1653" b="-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235499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55575" y="807397"/>
                <a:ext cx="11467767" cy="546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+mj-lt"/>
                  <a:buAutoNum type="alphaLcPeriod" startAt="2"/>
                </a:pPr>
                <a:r>
                  <a:rPr lang="en-ID" sz="2200" dirty="0" err="1" smtClean="0">
                    <a:cs typeface="Times New Roman" pitchFamily="18" charset="0"/>
                  </a:rPr>
                  <a:t>Sebaran</a:t>
                </a:r>
                <a:r>
                  <a:rPr lang="en-ID" sz="2200" dirty="0" smtClean="0">
                    <a:cs typeface="Times New Roman" pitchFamily="18" charset="0"/>
                  </a:rPr>
                  <a:t> </a:t>
                </a:r>
                <a:r>
                  <a:rPr lang="en-ID" sz="2200" dirty="0" err="1" smtClean="0">
                    <a:cs typeface="Times New Roman" pitchFamily="18" charset="0"/>
                  </a:rPr>
                  <a:t>Marjinal</a:t>
                </a:r>
                <a:r>
                  <a:rPr lang="en-ID" sz="2200" dirty="0" smtClean="0">
                    <a:cs typeface="Times New Roman" pitchFamily="18" charset="0"/>
                  </a:rPr>
                  <a:t> bagi </a:t>
                </a:r>
                <a14:m>
                  <m:oMath xmlns:m="http://schemas.openxmlformats.org/officeDocument/2006/math">
                    <m:r>
                      <a:rPr lang="en-ID" sz="2200" i="1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ID" sz="2200" dirty="0" smtClean="0">
                    <a:cs typeface="Times New Roman" pitchFamily="18" charset="0"/>
                  </a:rPr>
                  <a:t> (</a:t>
                </a:r>
                <a:r>
                  <a:rPr lang="en-ID" sz="2200" dirty="0" err="1" smtClean="0">
                    <a:cs typeface="Times New Roman" pitchFamily="18" charset="0"/>
                  </a:rPr>
                  <a:t>Terpilih</a:t>
                </a:r>
                <a:r>
                  <a:rPr lang="en-ID" sz="2200" dirty="0" smtClean="0">
                    <a:cs typeface="Times New Roman" pitchFamily="18" charset="0"/>
                  </a:rPr>
                  <a:t> MHS TI) </a:t>
                </a:r>
                <a:r>
                  <a:rPr lang="en-ID" sz="2200" dirty="0" err="1" smtClean="0">
                    <a:cs typeface="Times New Roman" pitchFamily="18" charset="0"/>
                  </a:rPr>
                  <a:t>dan</a:t>
                </a:r>
                <a:r>
                  <a:rPr lang="en-ID" sz="22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ID" sz="2200" dirty="0" smtClean="0">
                    <a:cs typeface="Times New Roman" pitchFamily="18" charset="0"/>
                  </a:rPr>
                  <a:t> (</a:t>
                </a:r>
                <a:r>
                  <a:rPr lang="en-ID" sz="2200" dirty="0" err="1" smtClean="0">
                    <a:cs typeface="Times New Roman" pitchFamily="18" charset="0"/>
                  </a:rPr>
                  <a:t>Terpilih</a:t>
                </a:r>
                <a:r>
                  <a:rPr lang="en-ID" sz="2200" dirty="0" smtClean="0">
                    <a:cs typeface="Times New Roman" pitchFamily="18" charset="0"/>
                  </a:rPr>
                  <a:t> MHS IF) </a:t>
                </a:r>
                <a:endParaRPr lang="en-US" sz="22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807397"/>
                <a:ext cx="11467767" cy="546881"/>
              </a:xfrm>
              <a:prstGeom prst="rect">
                <a:avLst/>
              </a:prstGeom>
              <a:blipFill>
                <a:blip r:embed="rId8"/>
                <a:stretch>
                  <a:fillRect l="-744" b="-2222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55575" y="3374955"/>
                <a:ext cx="11467767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+mj-lt"/>
                  <a:buAutoNum type="alphaLcPeriod" startAt="2"/>
                </a:pPr>
                <a:r>
                  <a:rPr lang="en-ID" sz="2200" dirty="0" smtClean="0">
                    <a:cs typeface="Times New Roman" pitchFamily="18" charset="0"/>
                  </a:rPr>
                  <a:t>Covariance </a:t>
                </a:r>
                <a14:m>
                  <m:oMath xmlns:m="http://schemas.openxmlformats.org/officeDocument/2006/math">
                    <m:r>
                      <a:rPr lang="en-ID" sz="2200" i="1">
                        <a:latin typeface="Cambria Math" panose="02040503050406030204" pitchFamily="18" charset="0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ID" sz="2200" dirty="0" smtClean="0">
                    <a:cs typeface="Times New Roman" pitchFamily="18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ID" sz="2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𝑌</m:t>
                    </m:r>
                  </m:oMath>
                </a14:m>
                <a:r>
                  <a:rPr lang="en-ID" sz="2200" dirty="0" smtClean="0">
                    <a:cs typeface="Times New Roman" pitchFamily="18" charset="0"/>
                  </a:rPr>
                  <a:t> </a:t>
                </a:r>
                <a:endParaRPr lang="en-US" sz="22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3374955"/>
                <a:ext cx="11467767" cy="600164"/>
              </a:xfrm>
              <a:prstGeom prst="rect">
                <a:avLst/>
              </a:prstGeom>
              <a:blipFill>
                <a:blip r:embed="rId9"/>
                <a:stretch>
                  <a:fillRect l="-744" b="-1224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85225" y="3841432"/>
                <a:ext cx="11582089" cy="2562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D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𝐸</m:t>
                      </m:r>
                      <m:d>
                        <m:dPr>
                          <m:ctrlPr>
                            <a:rPr lang="en-ID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𝑋𝑌</m:t>
                          </m:r>
                        </m:e>
                      </m:d>
                      <m:r>
                        <a:rPr lang="en-ID" sz="20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D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D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ID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ID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ID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ID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  <m:r>
                                <a:rPr lang="en-ID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ID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  <m:e>
                              <m:r>
                                <a:rPr lang="en-ID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𝑥𝑦</m:t>
                              </m:r>
                              <m:r>
                                <a:rPr lang="en-ID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ID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ID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𝑋𝑌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D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  <m:r>
                                    <a:rPr lang="en-ID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a:rPr lang="en-ID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ID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=</m:t>
                              </m:r>
                            </m:e>
                          </m:nary>
                        </m:e>
                      </m:nary>
                      <m:d>
                        <m:dPr>
                          <m:ctrlPr>
                            <a:rPr lang="en-ID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en-ID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∙0∙</m:t>
                          </m:r>
                          <m:f>
                            <m:fPr>
                              <m:ctrlPr>
                                <a:rPr lang="en-ID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ID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ID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210</m:t>
                              </m:r>
                            </m:den>
                          </m:f>
                        </m:e>
                      </m:d>
                      <m:r>
                        <a:rPr lang="en-ID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d>
                        <m:dPr>
                          <m:ctrlPr>
                            <a:rPr lang="en-ID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en-ID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ID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ID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ID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ID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ID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210</m:t>
                              </m:r>
                            </m:den>
                          </m:f>
                        </m:e>
                      </m:d>
                      <m:r>
                        <a:rPr lang="en-ID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d>
                        <m:dPr>
                          <m:ctrlPr>
                            <a:rPr lang="en-ID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en-ID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r>
                            <a:rPr lang="en-ID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ID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ID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ID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ID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210</m:t>
                              </m:r>
                            </m:den>
                          </m:f>
                        </m:e>
                      </m:d>
                      <m:r>
                        <a:rPr lang="en-ID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d>
                        <m:dPr>
                          <m:ctrlPr>
                            <a:rPr lang="en-ID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ID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∙0∙</m:t>
                          </m:r>
                          <m:f>
                            <m:fPr>
                              <m:ctrlPr>
                                <a:rPr lang="en-ID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ID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30</m:t>
                              </m:r>
                            </m:num>
                            <m:den>
                              <m:r>
                                <a:rPr lang="en-ID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210</m:t>
                              </m:r>
                            </m:den>
                          </m:f>
                        </m:e>
                      </m:d>
                      <m:r>
                        <a:rPr lang="en-ID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d>
                        <m:dPr>
                          <m:ctrlPr>
                            <a:rPr lang="en-ID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ID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∙1∙</m:t>
                          </m:r>
                          <m:f>
                            <m:fPr>
                              <m:ctrlPr>
                                <a:rPr lang="en-ID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ID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6</m:t>
                              </m:r>
                              <m:r>
                                <a:rPr lang="en-ID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ID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210</m:t>
                              </m:r>
                            </m:den>
                          </m:f>
                        </m:e>
                      </m:d>
                      <m:r>
                        <a:rPr lang="en-ID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d>
                        <m:dPr>
                          <m:ctrlPr>
                            <a:rPr lang="en-ID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ID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∙2∙</m:t>
                          </m:r>
                          <m:f>
                            <m:fPr>
                              <m:ctrlPr>
                                <a:rPr lang="en-ID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ID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ID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ID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210</m:t>
                              </m:r>
                            </m:den>
                          </m:f>
                        </m:e>
                      </m:d>
                      <m:r>
                        <a:rPr lang="en-ID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d>
                        <m:dPr>
                          <m:ctrlPr>
                            <a:rPr lang="en-ID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ID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∙0∙</m:t>
                          </m:r>
                          <m:f>
                            <m:fPr>
                              <m:ctrlPr>
                                <a:rPr lang="en-ID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ID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30</m:t>
                              </m:r>
                            </m:num>
                            <m:den>
                              <m:r>
                                <a:rPr lang="en-ID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210</m:t>
                              </m:r>
                            </m:den>
                          </m:f>
                        </m:e>
                      </m:d>
                      <m:r>
                        <a:rPr lang="en-ID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d>
                        <m:dPr>
                          <m:ctrlPr>
                            <a:rPr lang="en-ID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ID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∙1∙</m:t>
                          </m:r>
                          <m:f>
                            <m:fPr>
                              <m:ctrlPr>
                                <a:rPr lang="en-ID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ID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  <m:r>
                                <a:rPr lang="en-ID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ID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210</m:t>
                              </m:r>
                            </m:den>
                          </m:f>
                        </m:e>
                      </m:d>
                      <m:r>
                        <a:rPr lang="en-ID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d>
                        <m:dPr>
                          <m:ctrlPr>
                            <a:rPr lang="en-ID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ID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∙2∙</m:t>
                          </m:r>
                          <m:f>
                            <m:fPr>
                              <m:ctrlPr>
                                <a:rPr lang="en-ID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ID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ID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210</m:t>
                              </m:r>
                            </m:den>
                          </m:f>
                        </m:e>
                      </m:d>
                      <m:r>
                        <a:rPr lang="en-ID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d>
                        <m:dPr>
                          <m:ctrlPr>
                            <a:rPr lang="en-ID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  <m:r>
                            <a:rPr lang="en-ID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∙0∙</m:t>
                          </m:r>
                          <m:f>
                            <m:fPr>
                              <m:ctrlPr>
                                <a:rPr lang="en-ID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ID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ID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210</m:t>
                              </m:r>
                            </m:den>
                          </m:f>
                        </m:e>
                      </m:d>
                      <m:r>
                        <a:rPr lang="en-ID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d>
                        <m:dPr>
                          <m:ctrlPr>
                            <a:rPr lang="en-ID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  <m:r>
                            <a:rPr lang="en-ID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∙1∙</m:t>
                          </m:r>
                          <m:f>
                            <m:fPr>
                              <m:ctrlPr>
                                <a:rPr lang="en-ID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ID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ID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210</m:t>
                              </m:r>
                            </m:den>
                          </m:f>
                        </m:e>
                      </m:d>
                      <m:r>
                        <a:rPr lang="en-ID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d>
                        <m:dPr>
                          <m:ctrlPr>
                            <a:rPr lang="en-ID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  <m:r>
                            <a:rPr lang="en-ID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∙2∙</m:t>
                          </m:r>
                          <m:r>
                            <a:rPr lang="en-ID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e>
                      </m:d>
                      <m:r>
                        <a:rPr lang="en-ID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D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168</m:t>
                          </m:r>
                        </m:num>
                        <m:den>
                          <m:r>
                            <a:rPr lang="en-ID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210</m:t>
                          </m:r>
                        </m:den>
                      </m:f>
                    </m:oMath>
                  </m:oMathPara>
                </a14:m>
                <a:endParaRPr lang="en-ID" sz="2000" dirty="0">
                  <a:solidFill>
                    <a:srgbClr val="C00000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25" y="3841432"/>
                <a:ext cx="11582089" cy="25623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17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46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5731" y="1206241"/>
                <a:ext cx="8738931" cy="766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  <m:sup/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d>
                            <m:dPr>
                              <m:ctrlP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ID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D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𝟑𝟓</m:t>
                                  </m:r>
                                </m:num>
                                <m:den>
                                  <m:r>
                                    <a:rPr lang="en-ID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𝟐𝟏𝟎</m:t>
                                  </m:r>
                                </m:den>
                              </m:f>
                            </m:e>
                          </m:d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ID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D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𝟏𝟎𝟓</m:t>
                                  </m:r>
                                </m:num>
                                <m:den>
                                  <m:r>
                                    <a:rPr lang="en-ID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𝟐𝟏𝟎</m:t>
                                  </m:r>
                                </m:den>
                              </m:f>
                            </m:e>
                          </m:d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ID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D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𝟔𝟑</m:t>
                                  </m:r>
                                </m:num>
                                <m:den>
                                  <m:r>
                                    <a:rPr lang="en-ID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𝟐𝟏𝟎</m:t>
                                  </m:r>
                                </m:den>
                              </m:f>
                            </m:e>
                          </m:d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ID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D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ID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𝟐𝟏𝟎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𝟐𝟓𝟐</m:t>
                          </m:r>
                        </m:num>
                        <m:den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𝟐𝟏𝟎</m:t>
                          </m:r>
                        </m:den>
                      </m:f>
                    </m:oMath>
                  </m:oMathPara>
                </a14:m>
                <a:endParaRPr lang="en-ID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31" y="1206241"/>
                <a:ext cx="8738931" cy="7661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5731" y="2155191"/>
                <a:ext cx="7364517" cy="804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ID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  <m:sup/>
                        <m:e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  <m:d>
                            <m:dPr>
                              <m:ctrlP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ID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D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𝟕𝟎</m:t>
                                  </m:r>
                                </m:num>
                                <m:den>
                                  <m:r>
                                    <a:rPr lang="en-ID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𝟐𝟏𝟎</m:t>
                                  </m:r>
                                </m:den>
                              </m:f>
                            </m:e>
                          </m:d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ID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D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ID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𝟏𝟐</m:t>
                                  </m:r>
                                </m:num>
                                <m:den>
                                  <m:r>
                                    <a:rPr lang="en-ID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𝟐𝟏𝟎</m:t>
                                  </m:r>
                                </m:den>
                              </m:f>
                            </m:e>
                          </m:d>
                          <m:r>
                            <a:rPr lang="en-ID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ID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D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𝟐𝟖</m:t>
                                  </m:r>
                                </m:num>
                                <m:den>
                                  <m:r>
                                    <a:rPr lang="en-ID" sz="20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𝟐𝟏𝟎</m:t>
                                  </m:r>
                                </m:den>
                              </m:f>
                            </m:e>
                          </m:d>
                          <m:r>
                            <a:rPr lang="en-ID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D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𝟏𝟔𝟖</m:t>
                              </m:r>
                            </m:num>
                            <m:den>
                              <m:r>
                                <a:rPr lang="en-ID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𝟐𝟏𝟎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ID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31" y="2155191"/>
                <a:ext cx="7364517" cy="8046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45028" y="3169820"/>
                <a:ext cx="9630771" cy="12334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𝑪𝑶𝑽</m:t>
                      </m:r>
                      <m:d>
                        <m:dPr>
                          <m:ctrlPr>
                            <a:rPr lang="en-ID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𝑿</m:t>
                          </m:r>
                          <m:r>
                            <a:rPr lang="en-ID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ID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𝒀</m:t>
                          </m:r>
                        </m:e>
                      </m:d>
                      <m:r>
                        <a:rPr lang="en-ID" sz="2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𝑬</m:t>
                      </m:r>
                      <m:d>
                        <m:dPr>
                          <m:ctrlPr>
                            <a:rPr lang="en-ID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𝑿𝒀</m:t>
                          </m:r>
                        </m:e>
                      </m:d>
                      <m:r>
                        <a:rPr lang="en-ID" sz="2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ID" sz="2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𝑬</m:t>
                      </m:r>
                      <m:d>
                        <m:dPr>
                          <m:ctrlPr>
                            <a:rPr lang="en-ID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𝑿</m:t>
                          </m:r>
                        </m:e>
                      </m:d>
                      <m:r>
                        <a:rPr lang="en-ID" sz="2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𝑬</m:t>
                      </m:r>
                      <m:d>
                        <m:dPr>
                          <m:ctrlPr>
                            <a:rPr lang="en-ID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𝒀</m:t>
                          </m:r>
                        </m:e>
                      </m:d>
                      <m:r>
                        <a:rPr lang="en-ID" sz="2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D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𝟏𝟔𝟖</m:t>
                          </m:r>
                        </m:num>
                        <m:den>
                          <m:r>
                            <a:rPr lang="en-ID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𝟐𝟏𝟎</m:t>
                          </m:r>
                        </m:den>
                      </m:f>
                      <m:r>
                        <a:rPr lang="en-ID" sz="2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d>
                        <m:dPr>
                          <m:ctrlPr>
                            <a:rPr lang="en-ID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D" sz="2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D" sz="2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𝟐𝟓𝟐</m:t>
                              </m:r>
                            </m:num>
                            <m:den>
                              <m:r>
                                <a:rPr lang="en-ID" sz="2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𝟐𝟏𝟎</m:t>
                              </m:r>
                            </m:den>
                          </m:f>
                          <m:r>
                            <a:rPr lang="en-ID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ID" sz="2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D" sz="2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𝟏𝟔𝟖</m:t>
                              </m:r>
                            </m:num>
                            <m:den>
                              <m:r>
                                <a:rPr lang="en-ID" sz="2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𝟐𝟏𝟎</m:t>
                              </m:r>
                            </m:den>
                          </m:f>
                        </m:e>
                      </m:d>
                      <m:r>
                        <a:rPr lang="en-ID" sz="2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ID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ID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𝟕𝟎𝟓𝟔</m:t>
                          </m:r>
                        </m:num>
                        <m:den>
                          <m:r>
                            <a:rPr lang="en-ID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𝟒𝟒𝟏𝟎𝟎</m:t>
                          </m:r>
                        </m:den>
                      </m:f>
                      <m:r>
                        <a:rPr lang="en-ID" sz="2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r>
                        <a:rPr lang="en-ID" sz="2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𝟎</m:t>
                      </m:r>
                      <m:r>
                        <a:rPr lang="en-ID" sz="2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ID" sz="2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𝟏𝟔</m:t>
                      </m:r>
                    </m:oMath>
                  </m:oMathPara>
                </a14:m>
                <a:endParaRPr lang="en-ID" sz="2200" b="1" i="1" dirty="0">
                  <a:solidFill>
                    <a:srgbClr val="C00000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28" y="3169820"/>
                <a:ext cx="9630771" cy="12334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00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47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3716" y="2175765"/>
            <a:ext cx="59309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TERIMAKASIH</a:t>
            </a:r>
          </a:p>
          <a:p>
            <a:pPr algn="ctr"/>
            <a:r>
              <a:rPr lang="en-U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-SELAMAT BELAJAR-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555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5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5575" y="978844"/>
                <a:ext cx="11780980" cy="4890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Jika </a:t>
                </a:r>
                <a14:m>
                  <m:oMath xmlns:m="http://schemas.openxmlformats.org/officeDocument/2006/math">
                    <m:r>
                      <a:rPr lang="en-ID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"</m:t>
                    </m:r>
                    <m:r>
                      <a:rPr lang="en-ID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𝑿</m:t>
                    </m:r>
                    <m:r>
                      <a:rPr lang="en-ID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“</m:t>
                    </m:r>
                  </m:oMath>
                </a14:m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dan</a:t>
                </a:r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"</m:t>
                    </m:r>
                    <m:r>
                      <a:rPr lang="en-ID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𝒀</m:t>
                    </m:r>
                    <m:r>
                      <a:rPr lang="en-ID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“</m:t>
                    </m:r>
                    <m:r>
                      <a:rPr lang="en-ID" sz="22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ialah peubah </a:t>
                </a:r>
                <a:r>
                  <a:rPr lang="en-US" sz="2200" b="1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acak</a:t>
                </a:r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diskrit</a:t>
                </a:r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gabungan</a:t>
                </a:r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(JOINTLY DISCRETE RANDOM VARIABLE) </a:t>
                </a:r>
                <a:r>
                  <a:rPr lang="en-US" sz="2200" b="1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maka</a:t>
                </a:r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:</a:t>
                </a:r>
              </a:p>
              <a:p>
                <a:pPr marL="457200" indent="-457200" algn="just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Probability Mass Function (PMF) </a:t>
                </a:r>
                <a:r>
                  <a:rPr lang="en-US" sz="2200" b="1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Gabungan</a:t>
                </a:r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dari</a:t>
                </a:r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"</m:t>
                    </m:r>
                    <m:r>
                      <a:rPr lang="en-ID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𝑿</m:t>
                    </m:r>
                    <m:r>
                      <a:rPr lang="en-ID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“</m:t>
                    </m:r>
                  </m:oMath>
                </a14:m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dan</a:t>
                </a:r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"</m:t>
                    </m:r>
                    <m:r>
                      <a:rPr lang="en-ID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𝒀</m:t>
                    </m:r>
                    <m:r>
                      <a:rPr lang="en-ID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“</m:t>
                    </m:r>
                    <m:r>
                      <a:rPr lang="en-ID" sz="22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200" b="1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ialah</a:t>
                </a:r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𝒚</m:t>
                          </m:r>
                        </m:sub>
                      </m:sSub>
                      <m:d>
                        <m:dPr>
                          <m:ctrlP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ID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𝒚</m:t>
                          </m:r>
                        </m:e>
                      </m:d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𝑷</m:t>
                      </m:r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𝑿</m:t>
                      </m:r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 </m:t>
                      </m:r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𝒂𝒏𝒅</m:t>
                      </m:r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 </m:t>
                      </m:r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𝒀</m:t>
                      </m:r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𝒚</m:t>
                      </m:r>
                      <m:r>
                        <a:rPr lang="en-ID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 smtClean="0">
                  <a:solidFill>
                    <a:srgbClr val="C00000"/>
                  </a:solidFill>
                  <a:cs typeface="Times New Roman" pitchFamily="18" charset="0"/>
                </a:endParaRPr>
              </a:p>
              <a:p>
                <a:pPr marL="457200" indent="-457200" algn="just">
                  <a:lnSpc>
                    <a:spcPct val="200000"/>
                  </a:lnSpc>
                  <a:buFont typeface="+mj-lt"/>
                  <a:buAutoNum type="arabicPeriod" startAt="2"/>
                </a:pPr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Probability Mass Function (PMF) </a:t>
                </a:r>
                <a:r>
                  <a:rPr lang="en-US" sz="2200" b="1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Gabungan</a:t>
                </a:r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dari</a:t>
                </a:r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"</m:t>
                    </m:r>
                    <m:r>
                      <a:rPr lang="en-ID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𝑿</m:t>
                    </m:r>
                    <m:r>
                      <a:rPr lang="en-ID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“</m:t>
                    </m:r>
                  </m:oMath>
                </a14:m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dan</a:t>
                </a:r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"</m:t>
                    </m:r>
                    <m:r>
                      <a:rPr lang="en-ID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𝒀</m:t>
                    </m:r>
                    <m:r>
                      <a:rPr lang="en-ID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“</m:t>
                    </m:r>
                    <m:r>
                      <a:rPr lang="en-ID" sz="22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200" b="1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memiliki</a:t>
                </a:r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sifat</a:t>
                </a:r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𝒚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ID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𝒙</m:t>
                                  </m:r>
                                  <m:r>
                                    <a:rPr lang="en-ID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a:rPr lang="en-ID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D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𝒙</m:t>
                                  </m:r>
                                  <m:r>
                                    <a:rPr lang="en-ID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a:rPr lang="en-ID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=</m:t>
                              </m:r>
                              <m: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200" b="1" dirty="0" smtClean="0">
                  <a:solidFill>
                    <a:schemeClr val="tx2"/>
                  </a:solidFill>
                  <a:cs typeface="Times New Roman" pitchFamily="18" charset="0"/>
                </a:endParaRPr>
              </a:p>
              <a:p>
                <a:pPr marL="457200" indent="-457200" algn="just">
                  <a:lnSpc>
                    <a:spcPct val="200000"/>
                  </a:lnSpc>
                  <a:buFont typeface="+mj-lt"/>
                  <a:buAutoNum type="arabicPeriod" startAt="3"/>
                </a:pPr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Margin Probability Mass Function (PMF) </a:t>
                </a:r>
                <a:r>
                  <a:rPr lang="en-US" sz="2200" b="1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dari</a:t>
                </a:r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"</m:t>
                    </m:r>
                    <m:r>
                      <a:rPr lang="en-ID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𝑿</m:t>
                    </m:r>
                    <m:r>
                      <a:rPr lang="en-ID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“</m:t>
                    </m:r>
                  </m:oMath>
                </a14:m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dan</a:t>
                </a:r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"</m:t>
                    </m:r>
                    <m:r>
                      <a:rPr lang="en-ID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𝒀</m:t>
                    </m:r>
                    <m:r>
                      <a:rPr lang="en-ID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“</m:t>
                    </m:r>
                    <m:r>
                      <a:rPr lang="en-ID" sz="22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200" b="1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dapat</a:t>
                </a:r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diperoleh</a:t>
                </a:r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dari</a:t>
                </a:r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PMF </a:t>
                </a:r>
                <a:r>
                  <a:rPr lang="en-US" sz="2200" b="1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Gabungan</a:t>
                </a:r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:</a:t>
                </a:r>
              </a:p>
              <a:p>
                <a:pPr algn="just">
                  <a:lnSpc>
                    <a:spcPct val="200000"/>
                  </a:lnSpc>
                </a:pPr>
                <a:endParaRPr lang="en-US" sz="2200" b="1" dirty="0" smtClean="0">
                  <a:solidFill>
                    <a:schemeClr val="tx2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978844"/>
                <a:ext cx="11780980" cy="4890378"/>
              </a:xfrm>
              <a:prstGeom prst="rect">
                <a:avLst/>
              </a:prstGeom>
              <a:blipFill>
                <a:blip r:embed="rId4"/>
                <a:stretch>
                  <a:fillRect l="-72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479250" y="35170"/>
            <a:ext cx="758806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DISCRETE </a:t>
            </a:r>
            <a:r>
              <a:rPr lang="en-US" sz="4400" b="1" cap="none" spc="0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BIVARIATE</a:t>
            </a:r>
            <a:endParaRPr lang="en-US" sz="4400" b="1" cap="none" spc="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0785269"/>
                  </p:ext>
                </p:extLst>
              </p:nvPr>
            </p:nvGraphicFramePr>
            <p:xfrm>
              <a:off x="708165" y="5256726"/>
              <a:ext cx="10933374" cy="94672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466687">
                      <a:extLst>
                        <a:ext uri="{9D8B030D-6E8A-4147-A177-3AD203B41FA5}">
                          <a16:colId xmlns:a16="http://schemas.microsoft.com/office/drawing/2014/main" val="1332039912"/>
                        </a:ext>
                      </a:extLst>
                    </a:gridCol>
                    <a:gridCol w="5466687">
                      <a:extLst>
                        <a:ext uri="{9D8B030D-6E8A-4147-A177-3AD203B41FA5}">
                          <a16:colId xmlns:a16="http://schemas.microsoft.com/office/drawing/2014/main" val="3402619077"/>
                        </a:ext>
                      </a:extLst>
                    </a:gridCol>
                  </a:tblGrid>
                  <a:tr h="79527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ID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𝑿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D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D" sz="2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=</m:t>
                                </m:r>
                                <m:r>
                                  <a:rPr lang="en-ID" sz="2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ID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𝑿</m:t>
                                    </m:r>
                                    <m:r>
                                      <a:rPr lang="en-ID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=</m:t>
                                    </m:r>
                                    <m:r>
                                      <a:rPr lang="en-ID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D" sz="2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ID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𝒚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2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D" sz="22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en-ID" sz="22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ID" sz="22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ID" sz="22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𝒚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ID" sz="22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D" sz="22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ID" sz="22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ID" sz="22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𝒚</m:t>
                                        </m:r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en-ID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ID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𝒀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D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  <m:r>
                                  <a:rPr lang="en-ID" sz="2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=</m:t>
                                </m:r>
                                <m:r>
                                  <a:rPr lang="en-ID" sz="2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ID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𝒀</m:t>
                                    </m:r>
                                    <m:r>
                                      <a:rPr lang="en-ID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=</m:t>
                                    </m:r>
                                    <m:r>
                                      <a:rPr lang="en-ID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  <m:r>
                                  <a:rPr lang="en-ID" sz="2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ID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𝒙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2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D" sz="22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en-ID" sz="22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ID" sz="22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ID" sz="22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𝒚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ID" sz="22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D" sz="22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ID" sz="22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ID" sz="22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𝒚</m:t>
                                        </m:r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en-ID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60562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0785269"/>
                  </p:ext>
                </p:extLst>
              </p:nvPr>
            </p:nvGraphicFramePr>
            <p:xfrm>
              <a:off x="708165" y="5256726"/>
              <a:ext cx="10933374" cy="94672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466687">
                      <a:extLst>
                        <a:ext uri="{9D8B030D-6E8A-4147-A177-3AD203B41FA5}">
                          <a16:colId xmlns:a16="http://schemas.microsoft.com/office/drawing/2014/main" val="1332039912"/>
                        </a:ext>
                      </a:extLst>
                    </a:gridCol>
                    <a:gridCol w="5466687">
                      <a:extLst>
                        <a:ext uri="{9D8B030D-6E8A-4147-A177-3AD203B41FA5}">
                          <a16:colId xmlns:a16="http://schemas.microsoft.com/office/drawing/2014/main" val="3402619077"/>
                        </a:ext>
                      </a:extLst>
                    </a:gridCol>
                  </a:tblGrid>
                  <a:tr h="9467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1" t="-641" r="-100223" b="-12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111" t="-641" r="-223" b="-12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60562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551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6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8686" y="725004"/>
                <a:ext cx="11780980" cy="543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20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Jika </a:t>
                </a:r>
                <a14:m>
                  <m:oMath xmlns:m="http://schemas.openxmlformats.org/officeDocument/2006/math"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"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𝑿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“</m:t>
                    </m:r>
                  </m:oMath>
                </a14:m>
                <a:r>
                  <a:rPr lang="en-US" sz="20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dan</a:t>
                </a:r>
                <a:r>
                  <a:rPr lang="en-US" sz="20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"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𝒀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“</m:t>
                    </m:r>
                    <m:r>
                      <a:rPr lang="en-ID" sz="20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0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ialah peubah </a:t>
                </a:r>
                <a:r>
                  <a:rPr lang="en-US" sz="2000" b="1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acak</a:t>
                </a:r>
                <a:r>
                  <a:rPr lang="en-US" sz="20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kontinu</a:t>
                </a:r>
                <a:r>
                  <a:rPr lang="en-US" sz="2000" b="1" dirty="0">
                    <a:solidFill>
                      <a:schemeClr val="tx2"/>
                    </a:solidFill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gabungan</a:t>
                </a:r>
                <a:r>
                  <a:rPr lang="en-US" sz="20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(JOINTLY CONTINUOUS RANDOM VARIABLE) </a:t>
                </a:r>
                <a:r>
                  <a:rPr lang="en-US" sz="2000" b="1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dengan</a:t>
                </a:r>
                <a:r>
                  <a:rPr lang="en-US" sz="20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batas</a:t>
                </a:r>
                <a:r>
                  <a:rPr lang="en-US" sz="20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𝑿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𝒃</m:t>
                    </m:r>
                  </m:oMath>
                </a14:m>
                <a:r>
                  <a:rPr lang="en-US" sz="20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ID" sz="20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𝐜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𝒀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ID" sz="20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𝒅</m:t>
                    </m:r>
                  </m:oMath>
                </a14:m>
                <a:r>
                  <a:rPr lang="en-US" sz="20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Probability Density Function (PDF) </a:t>
                </a:r>
                <a:r>
                  <a:rPr lang="en-US" sz="2200" b="1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Gabungan</a:t>
                </a:r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dari</a:t>
                </a:r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"</m:t>
                    </m:r>
                    <m:r>
                      <a:rPr lang="en-ID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𝑿</m:t>
                    </m:r>
                    <m:r>
                      <a:rPr lang="en-ID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“</m:t>
                    </m:r>
                  </m:oMath>
                </a14:m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dan</a:t>
                </a:r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"</m:t>
                    </m:r>
                    <m:r>
                      <a:rPr lang="en-ID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𝒀</m:t>
                    </m:r>
                    <m:r>
                      <a:rPr lang="en-ID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“</m:t>
                    </m:r>
                    <m:r>
                      <a:rPr lang="en-ID" sz="22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200" b="1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ialah</a:t>
                </a:r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𝒃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𝒄</m:t>
                              </m:r>
                            </m:sub>
                            <m:sup>
                              <m: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𝒅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ID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𝒙</m:t>
                                  </m:r>
                                  <m:r>
                                    <a:rPr lang="en-ID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a:rPr lang="en-ID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D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𝒙</m:t>
                                  </m:r>
                                  <m:r>
                                    <a:rPr lang="en-ID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a:rPr lang="en-ID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𝒚</m:t>
                                  </m:r>
                                </m:e>
                              </m:d>
                            </m:e>
                          </m:nary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𝒅𝒙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𝒅𝒚</m:t>
                          </m:r>
                        </m:e>
                      </m:nary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𝑷</m:t>
                      </m:r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𝒂</m:t>
                      </m:r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𝑿</m:t>
                      </m:r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𝒃</m:t>
                      </m:r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𝒂𝒏𝒅</m:t>
                      </m:r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 </m:t>
                      </m:r>
                      <m:r>
                        <a:rPr lang="en-ID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𝐜</m:t>
                      </m:r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𝒀</m:t>
                      </m:r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𝒅</m:t>
                      </m:r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 smtClean="0">
                  <a:solidFill>
                    <a:srgbClr val="C00000"/>
                  </a:solidFill>
                  <a:cs typeface="Times New Roman" pitchFamily="18" charset="0"/>
                </a:endParaRPr>
              </a:p>
              <a:p>
                <a:pPr marL="457200" indent="-457200" algn="just">
                  <a:buFont typeface="+mj-lt"/>
                  <a:buAutoNum type="arabicPeriod" startAt="2"/>
                </a:pPr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Probability Density Function (PDF) </a:t>
                </a:r>
                <a:r>
                  <a:rPr lang="en-US" sz="2200" b="1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Gabungan</a:t>
                </a:r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dari</a:t>
                </a:r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"</m:t>
                    </m:r>
                    <m:r>
                      <a:rPr lang="en-ID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𝑿</m:t>
                    </m:r>
                    <m:r>
                      <a:rPr lang="en-ID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“</m:t>
                    </m:r>
                  </m:oMath>
                </a14:m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dan</a:t>
                </a:r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"</m:t>
                    </m:r>
                    <m:r>
                      <a:rPr lang="en-ID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𝒀</m:t>
                    </m:r>
                    <m:r>
                      <a:rPr lang="en-ID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“</m:t>
                    </m:r>
                    <m:r>
                      <a:rPr lang="en-ID" sz="22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200" b="1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memiliki</a:t>
                </a:r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sifat</a:t>
                </a:r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/>
                                </m:rP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ID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ID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𝒙</m:t>
                                  </m:r>
                                  <m:r>
                                    <a:rPr lang="en-ID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a:rPr lang="en-ID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D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𝒙</m:t>
                                  </m:r>
                                  <m:r>
                                    <a:rPr lang="en-ID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a:rPr lang="en-ID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𝒚</m:t>
                                  </m:r>
                                </m:e>
                              </m:d>
                            </m:e>
                          </m:nary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𝒅𝒙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ID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𝒅𝒚</m:t>
                          </m:r>
                        </m:e>
                      </m:nary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ID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2200" b="1" dirty="0" smtClean="0">
                  <a:solidFill>
                    <a:schemeClr val="tx2"/>
                  </a:solidFill>
                  <a:cs typeface="Times New Roman" pitchFamily="18" charset="0"/>
                </a:endParaRPr>
              </a:p>
              <a:p>
                <a:pPr marL="457200" indent="-457200" algn="just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Margin Probability Mass Function (PMF) </a:t>
                </a:r>
                <a:r>
                  <a:rPr lang="en-US" sz="2200" b="1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dari</a:t>
                </a:r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"</m:t>
                    </m:r>
                    <m:r>
                      <a:rPr lang="en-ID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𝑿</m:t>
                    </m:r>
                    <m:r>
                      <a:rPr lang="en-ID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“</m:t>
                    </m:r>
                  </m:oMath>
                </a14:m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dan</a:t>
                </a:r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D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"</m:t>
                    </m:r>
                    <m:r>
                      <a:rPr lang="en-ID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𝒀</m:t>
                    </m:r>
                    <m:r>
                      <a:rPr lang="en-ID" sz="2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“</m:t>
                    </m:r>
                    <m:r>
                      <a:rPr lang="en-ID" sz="22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200" b="1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dapat</a:t>
                </a:r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diperoleh</a:t>
                </a:r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dari</a:t>
                </a:r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 PMF </a:t>
                </a:r>
                <a:r>
                  <a:rPr lang="en-US" sz="2200" b="1" dirty="0" err="1" smtClean="0">
                    <a:solidFill>
                      <a:schemeClr val="tx2"/>
                    </a:solidFill>
                    <a:cs typeface="Times New Roman" pitchFamily="18" charset="0"/>
                  </a:rPr>
                  <a:t>Gabungan</a:t>
                </a:r>
                <a:r>
                  <a:rPr lang="en-US" sz="2200" b="1" dirty="0" smtClean="0">
                    <a:solidFill>
                      <a:schemeClr val="tx2"/>
                    </a:solidFill>
                    <a:cs typeface="Times New Roman" pitchFamily="18" charset="0"/>
                  </a:rPr>
                  <a:t>:</a:t>
                </a:r>
              </a:p>
              <a:p>
                <a:pPr algn="just">
                  <a:lnSpc>
                    <a:spcPct val="200000"/>
                  </a:lnSpc>
                </a:pPr>
                <a:endParaRPr lang="en-US" sz="2200" b="1" dirty="0" smtClean="0">
                  <a:solidFill>
                    <a:schemeClr val="tx2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86" y="725004"/>
                <a:ext cx="11780980" cy="5439310"/>
              </a:xfrm>
              <a:prstGeom prst="rect">
                <a:avLst/>
              </a:prstGeom>
              <a:blipFill>
                <a:blip r:embed="rId4"/>
                <a:stretch>
                  <a:fillRect l="-725" r="-51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479250" y="35170"/>
            <a:ext cx="758806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CONTINUOUS </a:t>
            </a:r>
            <a:r>
              <a:rPr lang="en-US" sz="4400" b="1" cap="none" spc="0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BIVARIATE</a:t>
            </a:r>
            <a:endParaRPr lang="en-US" sz="4400" b="1" cap="none" spc="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4105493"/>
                  </p:ext>
                </p:extLst>
              </p:nvPr>
            </p:nvGraphicFramePr>
            <p:xfrm>
              <a:off x="622489" y="5293459"/>
              <a:ext cx="10933374" cy="10713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466687">
                      <a:extLst>
                        <a:ext uri="{9D8B030D-6E8A-4147-A177-3AD203B41FA5}">
                          <a16:colId xmlns:a16="http://schemas.microsoft.com/office/drawing/2014/main" val="1332039912"/>
                        </a:ext>
                      </a:extLst>
                    </a:gridCol>
                    <a:gridCol w="5466687">
                      <a:extLst>
                        <a:ext uri="{9D8B030D-6E8A-4147-A177-3AD203B41FA5}">
                          <a16:colId xmlns:a16="http://schemas.microsoft.com/office/drawing/2014/main" val="3402619077"/>
                        </a:ext>
                      </a:extLst>
                    </a:gridCol>
                  </a:tblGrid>
                  <a:tr h="79527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ID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𝑿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D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D" sz="2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limLoc m:val="undOvr"/>
                                    <m:ctrlPr>
                                      <a:rPr lang="en-ID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4"/>
                                      </m:rPr>
                                      <a:rPr lang="en-ID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ID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ID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2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D" sz="22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𝒇</m:t>
                                        </m:r>
                                      </m:e>
                                      <m:sub>
                                        <m:r>
                                          <a:rPr lang="en-ID" sz="22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ID" sz="22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ID" sz="22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𝒚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ID" sz="22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D" sz="22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ID" sz="22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ID" sz="22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𝒚</m:t>
                                        </m:r>
                                      </m:e>
                                    </m:d>
                                    <m:r>
                                      <a:rPr lang="en-ID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 </m:t>
                                    </m:r>
                                    <m:r>
                                      <a:rPr lang="en-ID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𝒅𝒚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ID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D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ID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𝒀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ID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D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D" sz="2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limLoc m:val="undOvr"/>
                                    <m:ctrlPr>
                                      <a:rPr lang="en-ID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4"/>
                                      </m:rPr>
                                      <a:rPr lang="en-ID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ID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ID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2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D" sz="22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𝒇</m:t>
                                        </m:r>
                                      </m:e>
                                      <m:sub>
                                        <m:r>
                                          <a:rPr lang="en-ID" sz="22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ID" sz="22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ID" sz="22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𝒚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ID" sz="22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ID" sz="22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ID" sz="22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ID" sz="22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𝒚</m:t>
                                        </m:r>
                                      </m:e>
                                    </m:d>
                                    <m:r>
                                      <a:rPr lang="en-ID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 </m:t>
                                    </m:r>
                                    <m:r>
                                      <a:rPr lang="en-ID" sz="2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𝒅𝒙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ID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60562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4105493"/>
                  </p:ext>
                </p:extLst>
              </p:nvPr>
            </p:nvGraphicFramePr>
            <p:xfrm>
              <a:off x="622489" y="5293459"/>
              <a:ext cx="10933374" cy="10713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466687">
                      <a:extLst>
                        <a:ext uri="{9D8B030D-6E8A-4147-A177-3AD203B41FA5}">
                          <a16:colId xmlns:a16="http://schemas.microsoft.com/office/drawing/2014/main" val="1332039912"/>
                        </a:ext>
                      </a:extLst>
                    </a:gridCol>
                    <a:gridCol w="5466687">
                      <a:extLst>
                        <a:ext uri="{9D8B030D-6E8A-4147-A177-3AD203B41FA5}">
                          <a16:colId xmlns:a16="http://schemas.microsoft.com/office/drawing/2014/main" val="3402619077"/>
                        </a:ext>
                      </a:extLst>
                    </a:gridCol>
                  </a:tblGrid>
                  <a:tr h="10713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1" t="-565" r="-100223" b="-1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111" t="-565" r="-223" b="-11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60562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9955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7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79250" y="35170"/>
            <a:ext cx="758806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FUNGSI DISTRIBUSI GABUNGAN </a:t>
            </a:r>
          </a:p>
          <a:p>
            <a:pPr algn="ctr"/>
            <a:r>
              <a:rPr lang="en-US" sz="3000" b="1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(JOINT DISTRIBUTION FUNCTIONS)</a:t>
            </a:r>
            <a:endParaRPr lang="en-US" sz="3000" b="1" cap="none" spc="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0374" y="1629784"/>
                <a:ext cx="11331291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Definisi: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24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distribusi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gabungan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atau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JOINT CUMULATIVE DISTRIBUTION FUNCTION 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(Joint CDF)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dari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dua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buah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peubah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acak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X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Y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dinotasikan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dengan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𝑋𝑌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200000"/>
                  </a:lnSpc>
                </a:pPr>
                <a:endParaRPr lang="en-US" sz="24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4" y="1629784"/>
                <a:ext cx="11331291" cy="3046988"/>
              </a:xfrm>
              <a:prstGeom prst="rect">
                <a:avLst/>
              </a:prstGeom>
              <a:blipFill>
                <a:blip r:embed="rId4"/>
                <a:stretch>
                  <a:fillRect l="-861" r="-86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79402" y="4181801"/>
                <a:ext cx="689323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𝑿𝒀</m:t>
                          </m:r>
                        </m:sub>
                      </m:sSub>
                      <m:d>
                        <m:dPr>
                          <m:ctrlPr>
                            <a:rPr lang="en-US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𝑿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𝒅𝒂𝒏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𝒀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3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402" y="4181801"/>
                <a:ext cx="6893234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234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8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79250" y="35170"/>
            <a:ext cx="758806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EKPEKTASI DUA BUAH PEUBAH ACAK GABUNGAN</a:t>
            </a:r>
            <a:endParaRPr lang="en-US" sz="3000" b="1" cap="none" spc="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5575" y="1050833"/>
                <a:ext cx="1179986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Misalkan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ialah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sebuah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dari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peubah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acak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“X”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“Y”.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Jika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peubah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acak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“X”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“Y”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memiliki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distribusi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gabungan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D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𝑋𝑌</m:t>
                        </m:r>
                      </m:sub>
                    </m:sSub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atau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𝑋𝑌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maka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nilai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ekpektasi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  <a:cs typeface="Times New Roman" pitchFamily="18" charset="0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dapat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di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cari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dengan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persamaan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1050833"/>
                <a:ext cx="11799864" cy="2308324"/>
              </a:xfrm>
              <a:prstGeom prst="rect">
                <a:avLst/>
              </a:prstGeom>
              <a:blipFill>
                <a:blip r:embed="rId4"/>
                <a:stretch>
                  <a:fillRect l="-827" r="-775" b="-26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4972354"/>
                  </p:ext>
                </p:extLst>
              </p:nvPr>
            </p:nvGraphicFramePr>
            <p:xfrm>
              <a:off x="323897" y="3569142"/>
              <a:ext cx="11495064" cy="2184845"/>
            </p:xfrm>
            <a:graphic>
              <a:graphicData uri="http://schemas.openxmlformats.org/drawingml/2006/table">
                <a:tbl>
                  <a:tblPr firstRow="1" bandRow="1">
                    <a:tableStyleId>{ED083AE6-46FA-4A59-8FB0-9F97EB10719F}</a:tableStyleId>
                  </a:tblPr>
                  <a:tblGrid>
                    <a:gridCol w="1818802">
                      <a:extLst>
                        <a:ext uri="{9D8B030D-6E8A-4147-A177-3AD203B41FA5}">
                          <a16:colId xmlns:a16="http://schemas.microsoft.com/office/drawing/2014/main" val="2394714153"/>
                        </a:ext>
                      </a:extLst>
                    </a:gridCol>
                    <a:gridCol w="9676262">
                      <a:extLst>
                        <a:ext uri="{9D8B030D-6E8A-4147-A177-3AD203B41FA5}">
                          <a16:colId xmlns:a16="http://schemas.microsoft.com/office/drawing/2014/main" val="3204372742"/>
                        </a:ext>
                      </a:extLst>
                    </a:gridCol>
                  </a:tblGrid>
                  <a:tr h="879966">
                    <a:tc>
                      <a:txBody>
                        <a:bodyPr/>
                        <a:lstStyle/>
                        <a:p>
                          <a:r>
                            <a:rPr lang="en-ID" b="1" dirty="0" smtClean="0">
                              <a:solidFill>
                                <a:schemeClr val="tx2"/>
                              </a:solidFill>
                              <a:latin typeface="+mn-lt"/>
                            </a:rPr>
                            <a:t>DISKRIT</a:t>
                          </a:r>
                          <a:endParaRPr lang="en-ID" b="1" dirty="0">
                            <a:solidFill>
                              <a:schemeClr val="tx2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𝒙</m:t>
                                    </m:r>
                                  </m:sub>
                                  <m:sup/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sz="24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𝒚</m:t>
                                        </m:r>
                                      </m:sub>
                                      <m:sup/>
                                      <m:e>
                                        <m:r>
                                          <a:rPr lang="en-ID" sz="24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𝒉</m:t>
                                        </m:r>
                                        <m:d>
                                          <m:dPr>
                                            <m:ctrlPr>
                                              <a:rPr lang="en-ID" sz="24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ID" sz="24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  <m:t>𝒙</m:t>
                                            </m:r>
                                            <m:r>
                                              <a:rPr lang="en-ID" sz="24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ID" sz="24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</m:d>
                                        <m:r>
                                          <a:rPr lang="en-ID" sz="24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𝒇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𝑿</m:t>
                                            </m:r>
                                            <m:r>
                                              <a:rPr lang="en-US" sz="24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4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𝒀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24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𝒙</m:t>
                                            </m:r>
                                            <m:r>
                                              <a:rPr lang="en-US" sz="24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4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</m:d>
                                        <m:r>
                                          <a:rPr lang="en-US" sz="24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=</m:t>
                                        </m:r>
                                      </m:e>
                                    </m:nary>
                                  </m:e>
                                </m:nary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ID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𝒚</m:t>
                                    </m:r>
                                  </m:sub>
                                  <m:sup/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sz="24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ID" sz="24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𝒙</m:t>
                                        </m:r>
                                      </m:sub>
                                      <m:sup/>
                                      <m:e>
                                        <m:r>
                                          <a:rPr lang="en-ID" sz="24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𝒉</m:t>
                                        </m:r>
                                        <m:d>
                                          <m:dPr>
                                            <m:ctrlPr>
                                              <a:rPr lang="en-ID" sz="24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ID" sz="24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  <m:t>𝒙</m:t>
                                            </m:r>
                                            <m:r>
                                              <a:rPr lang="en-ID" sz="24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ID" sz="24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</m:d>
                                        <m:r>
                                          <a:rPr lang="en-ID" sz="24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𝒇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𝑿</m:t>
                                            </m:r>
                                            <m:r>
                                              <a:rPr lang="en-US" sz="24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4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𝒀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24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𝒙</m:t>
                                            </m:r>
                                            <m:r>
                                              <a:rPr lang="en-US" sz="24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4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</m:d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n-ID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5650895"/>
                      </a:ext>
                    </a:extLst>
                  </a:tr>
                  <a:tr h="879966">
                    <a:tc>
                      <a:txBody>
                        <a:bodyPr/>
                        <a:lstStyle/>
                        <a:p>
                          <a:r>
                            <a:rPr lang="en-ID" b="1" dirty="0" smtClean="0">
                              <a:solidFill>
                                <a:schemeClr val="tx2"/>
                              </a:solidFill>
                              <a:latin typeface="+mn-lt"/>
                            </a:rPr>
                            <a:t>KONTINU</a:t>
                          </a:r>
                          <a:endParaRPr lang="en-ID" b="1" dirty="0">
                            <a:solidFill>
                              <a:schemeClr val="tx2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ctrlPr>
                                      <a:rPr lang="en-US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4"/>
                                      </m:rPr>
                                      <a:rPr lang="en-ID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ID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ID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nary>
                                      <m:naryPr>
                                        <m:limLoc m:val="undOvr"/>
                                        <m:ctrlPr>
                                          <a:rPr lang="en-US" sz="24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/>
                                          </m:rPr>
                                          <a:rPr lang="en-ID" sz="24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ID" sz="24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∞</m:t>
                                        </m:r>
                                      </m:sub>
                                      <m:sup>
                                        <m:r>
                                          <a:rPr lang="en-ID" sz="24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∞</m:t>
                                        </m:r>
                                      </m:sup>
                                      <m:e>
                                        <m:r>
                                          <a:rPr lang="en-ID" sz="24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𝒉</m:t>
                                        </m:r>
                                        <m:d>
                                          <m:dPr>
                                            <m:ctrlPr>
                                              <a:rPr lang="en-ID" sz="24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ID" sz="24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  <m:t>𝒙</m:t>
                                            </m:r>
                                            <m:r>
                                              <a:rPr lang="en-ID" sz="24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ID" sz="24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</m:d>
                                        <m:r>
                                          <a:rPr lang="en-ID" sz="24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D" sz="24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  <m:t>𝒇</m:t>
                                            </m:r>
                                          </m:e>
                                          <m:sub>
                                            <m:r>
                                              <a:rPr lang="en-ID" sz="24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  <m:t>𝒙</m:t>
                                            </m:r>
                                            <m:r>
                                              <a:rPr lang="en-ID" sz="24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ID" sz="24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  <m:t>𝒚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ID" sz="24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ID" sz="24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  <m:t>𝒙</m:t>
                                            </m:r>
                                            <m:r>
                                              <a:rPr lang="en-ID" sz="24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ID" sz="24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</m:d>
                                      </m:e>
                                    </m:nary>
                                    <m:r>
                                      <a:rPr lang="en-ID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 </m:t>
                                    </m:r>
                                    <m:r>
                                      <a:rPr lang="en-ID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𝒅𝒙</m:t>
                                    </m:r>
                                    <m:r>
                                      <a:rPr lang="en-ID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 </m:t>
                                    </m:r>
                                    <m:r>
                                      <a:rPr lang="en-ID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𝒅𝒚</m:t>
                                    </m:r>
                                  </m:e>
                                </m:nary>
                                <m:r>
                                  <a:rPr lang="en-ID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limLoc m:val="undOvr"/>
                                    <m:ctrlPr>
                                      <a:rPr lang="en-US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4"/>
                                      </m:rPr>
                                      <a:rPr lang="en-ID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ID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ID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nary>
                                      <m:naryPr>
                                        <m:limLoc m:val="undOvr"/>
                                        <m:ctrlPr>
                                          <a:rPr lang="en-US" sz="24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/>
                                          </m:rPr>
                                          <a:rPr lang="en-ID" sz="24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ID" sz="24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∞</m:t>
                                        </m:r>
                                      </m:sub>
                                      <m:sup>
                                        <m:r>
                                          <a:rPr lang="en-ID" sz="24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∞</m:t>
                                        </m:r>
                                      </m:sup>
                                      <m:e>
                                        <m:r>
                                          <a:rPr lang="en-ID" sz="24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𝒉</m:t>
                                        </m:r>
                                        <m:d>
                                          <m:dPr>
                                            <m:ctrlPr>
                                              <a:rPr lang="en-ID" sz="24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ID" sz="24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  <m:t>𝒙</m:t>
                                            </m:r>
                                            <m:r>
                                              <a:rPr lang="en-ID" sz="24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ID" sz="24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</m:d>
                                        <m:r>
                                          <a:rPr lang="en-ID" sz="24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D" sz="24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  <m:t>𝒇</m:t>
                                            </m:r>
                                          </m:e>
                                          <m:sub>
                                            <m:r>
                                              <a:rPr lang="en-ID" sz="24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  <m:t>𝒙</m:t>
                                            </m:r>
                                            <m:r>
                                              <a:rPr lang="en-ID" sz="24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ID" sz="24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  <m:t>𝒚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ID" sz="24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ID" sz="24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  <m:t>𝒙</m:t>
                                            </m:r>
                                            <m:r>
                                              <a:rPr lang="en-ID" sz="24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ID" sz="24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</m:d>
                                      </m:e>
                                    </m:nary>
                                    <m:r>
                                      <a:rPr lang="en-ID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 </m:t>
                                    </m:r>
                                    <m:r>
                                      <a:rPr lang="en-ID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𝒅𝒚</m:t>
                                    </m:r>
                                    <m:r>
                                      <a:rPr lang="en-ID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 </m:t>
                                    </m:r>
                                    <m:r>
                                      <a:rPr lang="en-ID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𝒅𝒙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ID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21496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4972354"/>
                  </p:ext>
                </p:extLst>
              </p:nvPr>
            </p:nvGraphicFramePr>
            <p:xfrm>
              <a:off x="323897" y="3569142"/>
              <a:ext cx="11495064" cy="2184845"/>
            </p:xfrm>
            <a:graphic>
              <a:graphicData uri="http://schemas.openxmlformats.org/drawingml/2006/table">
                <a:tbl>
                  <a:tblPr firstRow="1" bandRow="1">
                    <a:tableStyleId>{ED083AE6-46FA-4A59-8FB0-9F97EB10719F}</a:tableStyleId>
                  </a:tblPr>
                  <a:tblGrid>
                    <a:gridCol w="1818802">
                      <a:extLst>
                        <a:ext uri="{9D8B030D-6E8A-4147-A177-3AD203B41FA5}">
                          <a16:colId xmlns:a16="http://schemas.microsoft.com/office/drawing/2014/main" val="2394714153"/>
                        </a:ext>
                      </a:extLst>
                    </a:gridCol>
                    <a:gridCol w="9676262">
                      <a:extLst>
                        <a:ext uri="{9D8B030D-6E8A-4147-A177-3AD203B41FA5}">
                          <a16:colId xmlns:a16="http://schemas.microsoft.com/office/drawing/2014/main" val="3204372742"/>
                        </a:ext>
                      </a:extLst>
                    </a:gridCol>
                  </a:tblGrid>
                  <a:tr h="1024446">
                    <a:tc>
                      <a:txBody>
                        <a:bodyPr/>
                        <a:lstStyle/>
                        <a:p>
                          <a:r>
                            <a:rPr lang="en-ID" b="1" dirty="0" smtClean="0">
                              <a:solidFill>
                                <a:schemeClr val="tx2"/>
                              </a:solidFill>
                              <a:latin typeface="+mn-lt"/>
                            </a:rPr>
                            <a:t>DISKRIT</a:t>
                          </a:r>
                          <a:endParaRPr lang="en-ID" b="1" dirty="0">
                            <a:solidFill>
                              <a:schemeClr val="tx2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8829" t="-595" r="-189" b="-114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5650895"/>
                      </a:ext>
                    </a:extLst>
                  </a:tr>
                  <a:tr h="1160399">
                    <a:tc>
                      <a:txBody>
                        <a:bodyPr/>
                        <a:lstStyle/>
                        <a:p>
                          <a:r>
                            <a:rPr lang="en-ID" b="1" dirty="0" smtClean="0">
                              <a:solidFill>
                                <a:schemeClr val="tx2"/>
                              </a:solidFill>
                              <a:latin typeface="+mn-lt"/>
                            </a:rPr>
                            <a:t>KONTINU</a:t>
                          </a:r>
                          <a:endParaRPr lang="en-ID" b="1" dirty="0">
                            <a:solidFill>
                              <a:schemeClr val="tx2"/>
                            </a:solidFill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8829" t="-88482" r="-189" b="-10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214964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8519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38" y="6287045"/>
            <a:ext cx="11956276" cy="55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203" t="42125" r="47786" b="48031"/>
          <a:stretch/>
        </p:blipFill>
        <p:spPr>
          <a:xfrm>
            <a:off x="52753" y="35170"/>
            <a:ext cx="4399201" cy="936000"/>
          </a:xfrm>
          <a:prstGeom prst="rect">
            <a:avLst/>
          </a:prstGeom>
        </p:spPr>
      </p:pic>
      <p:sp>
        <p:nvSpPr>
          <p:cNvPr id="7" name="AutoShape 2" descr="Image result for modern telecommunication tower transpara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9313984" y="6497030"/>
            <a:ext cx="2743200" cy="365125"/>
          </a:xfrm>
        </p:spPr>
        <p:txBody>
          <a:bodyPr/>
          <a:lstStyle/>
          <a:p>
            <a:fld id="{D219ED83-88B6-4A4C-9907-456FD1EA74C2}" type="slidenum">
              <a:rPr lang="en-ID" sz="1400" smtClean="0">
                <a:solidFill>
                  <a:schemeClr val="bg1"/>
                </a:solidFill>
                <a:latin typeface="Microsoft PhagsPa" panose="020B0502040204020203" pitchFamily="34" charset="0"/>
              </a:rPr>
              <a:t>9</a:t>
            </a:fld>
            <a:endParaRPr lang="en-ID" sz="14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24" name="Slide Number Placeholder 22"/>
          <p:cNvSpPr txBox="1">
            <a:spLocks/>
          </p:cNvSpPr>
          <p:nvPr/>
        </p:nvSpPr>
        <p:spPr>
          <a:xfrm>
            <a:off x="93193" y="6469823"/>
            <a:ext cx="6525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300" dirty="0" smtClean="0">
                <a:solidFill>
                  <a:schemeClr val="bg1"/>
                </a:solidFill>
                <a:latin typeface="Microsoft PhagsPa" panose="020B0502040204020203" pitchFamily="34" charset="0"/>
              </a:rPr>
              <a:t>KODE DOSEN : NKC  / MATA KULIAH : PROBABILITAS &amp; STATISTIKA (MUH1F3)</a:t>
            </a:r>
            <a:endParaRPr lang="en-ID" sz="1300" dirty="0">
              <a:solidFill>
                <a:schemeClr val="bg1"/>
              </a:solidFill>
              <a:latin typeface="Microsoft PhagsPa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250" y="35170"/>
            <a:ext cx="75880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DISTRIBUSI BERSYARAT</a:t>
            </a:r>
            <a:endParaRPr lang="en-US" sz="5400" b="1" cap="none" spc="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8599" y="850786"/>
                <a:ext cx="11789391" cy="2720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Definisi: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Misalkan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“X”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“Y”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ialah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peubah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acak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diskrit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dengan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masa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peluang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gabungan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/ Joint PMF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ialah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PMF Marginal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untuk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peubah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acak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“X”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ialah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D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Maka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distribusi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peluang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variabel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random “Y”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bersyarat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ialah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ID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𝒀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|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𝑿𝒀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,</m:t>
                              </m:r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𝒚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9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850786"/>
                <a:ext cx="11789391" cy="2720488"/>
              </a:xfrm>
              <a:prstGeom prst="rect">
                <a:avLst/>
              </a:prstGeom>
              <a:blipFill>
                <a:blip r:embed="rId4"/>
                <a:stretch>
                  <a:fillRect l="-517" r="-56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8599" y="3505200"/>
                <a:ext cx="11789391" cy="2720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Definisi: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Misalkan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“X”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“Y”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ialah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peubah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acak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kontinu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dengan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padat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peluang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gabungan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/ Joint PDF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ialah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PDF Marginal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untuk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peubah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acak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“X”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ialah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Maka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distribusi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peluang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variabel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random “Y”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bersyarat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ialah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𝒀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|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𝑿𝒀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,</m:t>
                              </m:r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𝒚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3505200"/>
                <a:ext cx="11789391" cy="2720488"/>
              </a:xfrm>
              <a:prstGeom prst="rect">
                <a:avLst/>
              </a:prstGeom>
              <a:blipFill>
                <a:blip r:embed="rId5"/>
                <a:stretch>
                  <a:fillRect l="-517" r="-56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35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2175</Words>
  <Application>Microsoft Office PowerPoint</Application>
  <PresentationFormat>Widescreen</PresentationFormat>
  <Paragraphs>652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Microsoft PhagsPa</vt:lpstr>
      <vt:lpstr>OCR A Extended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320S</dc:creator>
  <cp:lastModifiedBy>320S</cp:lastModifiedBy>
  <cp:revision>73</cp:revision>
  <dcterms:created xsi:type="dcterms:W3CDTF">2018-01-05T12:06:19Z</dcterms:created>
  <dcterms:modified xsi:type="dcterms:W3CDTF">2018-03-28T05:22:59Z</dcterms:modified>
</cp:coreProperties>
</file>