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9" r:id="rId6"/>
    <p:sldId id="30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0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0S" initials="3" lastIdx="2" clrIdx="0">
    <p:extLst>
      <p:ext uri="{19B8F6BF-5375-455C-9EA6-DF929625EA0E}">
        <p15:presenceInfo xmlns:p15="http://schemas.microsoft.com/office/powerpoint/2012/main" userId="320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451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5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015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3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9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183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4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93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66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80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2F78-2DCC-439C-B54F-4F16E5D801EA}" type="datetimeFigureOut">
              <a:rPr lang="en-ID" smtClean="0"/>
              <a:t>22/03/2018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6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3.png"/><Relationship Id="rId10" Type="http://schemas.openxmlformats.org/officeDocument/2006/relationships/image" Target="../media/image15.png"/><Relationship Id="rId4" Type="http://schemas.openxmlformats.org/officeDocument/2006/relationships/image" Target="../media/image9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1348" y="2597871"/>
            <a:ext cx="10536071" cy="1742117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PROBABILITY &amp; STATISTICS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1349" y="4549973"/>
            <a:ext cx="10536071" cy="918912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42820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ZW" sz="2400" dirty="0" smtClean="0"/>
                  <a:t>Dari </a:t>
                </a:r>
                <a:r>
                  <a:rPr lang="en-ZW" sz="2400" dirty="0" err="1"/>
                  <a:t>sebuah</a:t>
                </a:r>
                <a:r>
                  <a:rPr lang="en-ZW" sz="2400" dirty="0"/>
                  <a:t> </a:t>
                </a:r>
                <a:r>
                  <a:rPr lang="en-ZW" sz="2400" dirty="0" err="1"/>
                  <a:t>kotak</a:t>
                </a:r>
                <a:r>
                  <a:rPr lang="en-ZW" sz="2400" dirty="0"/>
                  <a:t> yang </a:t>
                </a:r>
                <a:r>
                  <a:rPr lang="en-ZW" sz="2400" dirty="0" err="1" smtClean="0"/>
                  <a:t>berisi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empat</a:t>
                </a:r>
                <a:r>
                  <a:rPr lang="en-ZW" sz="2400" dirty="0" smtClean="0"/>
                  <a:t> </a:t>
                </a:r>
                <a:r>
                  <a:rPr lang="en-ZW" sz="2400" dirty="0" err="1"/>
                  <a:t>uang</a:t>
                </a:r>
                <a:r>
                  <a:rPr lang="en-ZW" sz="2400" dirty="0"/>
                  <a:t> </a:t>
                </a:r>
                <a:r>
                  <a:rPr lang="en-ZW" sz="2400" dirty="0" err="1"/>
                  <a:t>logam</a:t>
                </a:r>
                <a:r>
                  <a:rPr lang="en-ZW" sz="2400" dirty="0"/>
                  <a:t> </a:t>
                </a:r>
                <a:r>
                  <a:rPr lang="en-ZW" sz="2400" dirty="0" err="1"/>
                  <a:t>bernilai</a:t>
                </a:r>
                <a:r>
                  <a:rPr lang="en-ZW" sz="2400" dirty="0"/>
                  <a:t> Rp.100 </a:t>
                </a:r>
                <a:r>
                  <a:rPr lang="en-ZW" sz="2400" dirty="0" err="1"/>
                  <a:t>dan</a:t>
                </a:r>
                <a:r>
                  <a:rPr lang="en-ZW" sz="2400" dirty="0"/>
                  <a:t> </a:t>
                </a:r>
                <a:r>
                  <a:rPr lang="en-ZW" sz="2400" dirty="0" err="1" smtClean="0"/>
                  <a:t>dua</a:t>
                </a:r>
                <a:r>
                  <a:rPr lang="en-ZW" sz="2400" dirty="0" smtClean="0"/>
                  <a:t> </a:t>
                </a:r>
                <a:r>
                  <a:rPr lang="en-ZW" sz="2400" dirty="0" err="1"/>
                  <a:t>uang</a:t>
                </a:r>
                <a:r>
                  <a:rPr lang="en-ZW" sz="2400" dirty="0"/>
                  <a:t> </a:t>
                </a:r>
                <a:r>
                  <a:rPr lang="en-ZW" sz="2400" dirty="0" err="1"/>
                  <a:t>logam</a:t>
                </a:r>
                <a:r>
                  <a:rPr lang="en-ZW" sz="2400" dirty="0"/>
                  <a:t> </a:t>
                </a:r>
                <a:r>
                  <a:rPr lang="en-ZW" sz="2400" dirty="0" err="1"/>
                  <a:t>bernilai</a:t>
                </a:r>
                <a:r>
                  <a:rPr lang="en-ZW" sz="2400" dirty="0"/>
                  <a:t> Rp.50, </a:t>
                </a:r>
                <a:r>
                  <a:rPr lang="en-ZW" sz="2400" dirty="0" err="1"/>
                  <a:t>akan</a:t>
                </a:r>
                <a:r>
                  <a:rPr lang="en-ZW" sz="2400" dirty="0"/>
                  <a:t> </a:t>
                </a:r>
                <a:r>
                  <a:rPr lang="en-ZW" sz="2400" dirty="0" err="1"/>
                  <a:t>diambil</a:t>
                </a:r>
                <a:r>
                  <a:rPr lang="en-ZW" sz="2400" dirty="0"/>
                  <a:t> </a:t>
                </a:r>
                <a:r>
                  <a:rPr lang="en-ZW" sz="2400" dirty="0" err="1" smtClean="0"/>
                  <a:t>tiga</a:t>
                </a:r>
                <a:r>
                  <a:rPr lang="en-ZW" sz="2400" dirty="0" smtClean="0"/>
                  <a:t> </a:t>
                </a:r>
                <a:r>
                  <a:rPr lang="en-ZW" sz="2400" dirty="0" err="1"/>
                  <a:t>uang</a:t>
                </a:r>
                <a:r>
                  <a:rPr lang="en-ZW" sz="2400" dirty="0"/>
                  <a:t> </a:t>
                </a:r>
                <a:r>
                  <a:rPr lang="en-ZW" sz="2400" dirty="0" err="1"/>
                  <a:t>logam</a:t>
                </a:r>
                <a:r>
                  <a:rPr lang="en-ZW" sz="2400" dirty="0"/>
                  <a:t> </a:t>
                </a:r>
                <a:r>
                  <a:rPr lang="en-ZW" sz="2400" dirty="0" err="1"/>
                  <a:t>sekaligus</a:t>
                </a:r>
                <a:r>
                  <a:rPr lang="en-ZW" sz="2400" dirty="0"/>
                  <a:t> </a:t>
                </a:r>
                <a:r>
                  <a:rPr lang="en-ZW" sz="2400" dirty="0" err="1"/>
                  <a:t>secara</a:t>
                </a:r>
                <a:r>
                  <a:rPr lang="en-ZW" sz="2400" dirty="0"/>
                  <a:t> </a:t>
                </a:r>
                <a:r>
                  <a:rPr lang="en-ZW" sz="2400" dirty="0" err="1"/>
                  <a:t>acak</a:t>
                </a:r>
                <a:r>
                  <a:rPr lang="en-ZW" sz="2400" dirty="0"/>
                  <a:t>.  </a:t>
                </a:r>
                <a:r>
                  <a:rPr lang="en-ZW" sz="2400" dirty="0" err="1"/>
                  <a:t>Apabila</a:t>
                </a:r>
                <a:r>
                  <a:rPr lang="en-ZW" sz="2400" dirty="0"/>
                  <a:t> T </a:t>
                </a:r>
                <a:r>
                  <a:rPr lang="en-ZW" sz="2400" dirty="0" err="1" smtClean="0"/>
                  <a:t>adalah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peubah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acak</a:t>
                </a:r>
                <a:r>
                  <a:rPr lang="en-ZW" sz="2400" dirty="0" smtClean="0"/>
                  <a:t> yang </a:t>
                </a:r>
                <a:r>
                  <a:rPr lang="en-ZW" sz="2400" dirty="0" err="1" smtClean="0"/>
                  <a:t>menyatakan</a:t>
                </a:r>
                <a:r>
                  <a:rPr lang="en-ZW" sz="2400" dirty="0" smtClean="0"/>
                  <a:t> “JUMLAH (TOTAL) NILAI DARI 3 UANG LOGAM YANG TERAMBIL”, </a:t>
                </a:r>
                <a:r>
                  <a:rPr lang="en-ZW" sz="2400" dirty="0" err="1"/>
                  <a:t>maka</a:t>
                </a:r>
                <a:r>
                  <a:rPr lang="en-ZW" sz="2400" dirty="0"/>
                  <a:t> </a:t>
                </a:r>
                <a:r>
                  <a:rPr lang="en-ZW" sz="2400" dirty="0" err="1"/>
                  <a:t>tentukan</a:t>
                </a:r>
                <a:r>
                  <a:rPr lang="en-ZW" sz="2400" dirty="0"/>
                  <a:t> :</a:t>
                </a:r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 Daerah </a:t>
                </a:r>
                <a:r>
                  <a:rPr lang="en-US" sz="2400" dirty="0" err="1" smtClean="0"/>
                  <a:t>Hasil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Peubah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Acak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 </a:t>
                </a:r>
                <a:r>
                  <a:rPr lang="en-US" sz="2400" i="1" dirty="0" smtClean="0"/>
                  <a:t>Probability Mass Function </a:t>
                </a:r>
                <a:r>
                  <a:rPr lang="en-US" sz="2400" dirty="0" smtClean="0"/>
                  <a:t>(PMF) </a:t>
                </a:r>
                <a:r>
                  <a:rPr lang="en-US" sz="2400" dirty="0" err="1" smtClean="0"/>
                  <a:t>Peubah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i="1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Fungsi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Distribusi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Peubah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D" sz="24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ZW" sz="2400" dirty="0" smtClean="0"/>
                  <a:t> </a:t>
                </a:r>
                <a14:m>
                  <m:oMath xmlns:m="http://schemas.openxmlformats.org/officeDocument/2006/math">
                    <m:r>
                      <a:rPr lang="en-Z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ZW" sz="2400" dirty="0" smtClean="0"/>
                  <a:t> </a:t>
                </a:r>
                <a:r>
                  <a:rPr lang="en-ZW" sz="2400" dirty="0" err="1" smtClean="0"/>
                  <a:t>dan</a:t>
                </a:r>
                <a:r>
                  <a:rPr lang="en-ZW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Peubah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D" sz="24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 r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55576" y="1072587"/>
                <a:ext cx="11622442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ZW" sz="2400" dirty="0" smtClean="0"/>
                  <a:t>Misalkan X </a:t>
                </a:r>
                <a:r>
                  <a:rPr lang="en-ZW" sz="2400" dirty="0" err="1" smtClean="0"/>
                  <a:t>adalah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peubah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acak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diskrit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dengan</a:t>
                </a:r>
                <a:r>
                  <a:rPr lang="en-ZW" sz="2400" dirty="0" smtClean="0"/>
                  <a:t> probability mass function (PMF) </a:t>
                </a:r>
                <a:r>
                  <a:rPr lang="en-ZW" sz="2400" dirty="0" err="1" smtClean="0"/>
                  <a:t>sebagai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berikut</a:t>
                </a:r>
                <a:r>
                  <a:rPr lang="en-ZW" sz="2400" dirty="0" smtClean="0"/>
                  <a:t>:</a:t>
                </a:r>
              </a:p>
              <a:p>
                <a:pPr marL="2155825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D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ZW" sz="2400" dirty="0" smtClean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ZW" sz="220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/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=2,4</m:t>
                              </m:r>
                            </m:e>
                            <m:e/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ID" sz="2200" b="0" i="1" dirty="0" smtClean="0">
                                  <a:latin typeface="Cambria Math" panose="02040503050406030204" pitchFamily="18" charset="0"/>
                                </a:rPr>
                                <m:t>   ;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200" i="1" dirty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ZW" sz="22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6" y="1072587"/>
                <a:ext cx="11622442" cy="5265254"/>
              </a:xfrm>
              <a:prstGeom prst="rect">
                <a:avLst/>
              </a:prstGeom>
              <a:blipFill>
                <a:blip r:embed="rId4"/>
                <a:stretch>
                  <a:fillRect l="-839" r="-8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7974" y="4088568"/>
                <a:ext cx="11272699" cy="226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Tentukan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(1&lt;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&lt;5)</m:t>
                    </m:r>
                  </m:oMath>
                </a14:m>
                <a:endParaRPr lang="en-US" sz="22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err="1" smtClean="0"/>
                  <a:t>Jika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200" dirty="0" smtClean="0"/>
                  <a:t> , </a:t>
                </a:r>
                <a:r>
                  <a:rPr lang="en-US" sz="2200" dirty="0" err="1" smtClean="0"/>
                  <a:t>tentukan</a:t>
                </a:r>
                <a:r>
                  <a:rPr lang="en-US" sz="2200" dirty="0" smtClean="0"/>
                  <a:t> PMF </a:t>
                </a:r>
                <a:r>
                  <a:rPr lang="en-US" sz="2200" dirty="0" err="1" smtClean="0"/>
                  <a:t>dari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200" dirty="0" smtClean="0"/>
                  <a:t> ,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dan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4088568"/>
                <a:ext cx="11272699" cy="2262158"/>
              </a:xfrm>
              <a:prstGeom prst="rect">
                <a:avLst/>
              </a:prstGeom>
              <a:blipFill>
                <a:blip r:embed="rId5"/>
                <a:stretch>
                  <a:fillRect b="-2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6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ZW" sz="2400" dirty="0" smtClean="0"/>
                  <a:t>Misalkan X </a:t>
                </a:r>
                <a:r>
                  <a:rPr lang="en-ZW" sz="2400" dirty="0" err="1" smtClean="0"/>
                  <a:t>adalah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peubah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acak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diskrit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dengan</a:t>
                </a:r>
                <a:r>
                  <a:rPr lang="en-ZW" sz="2400" dirty="0" smtClean="0"/>
                  <a:t> probability mass function (PMF) </a:t>
                </a:r>
                <a:r>
                  <a:rPr lang="en-ZW" sz="2400" dirty="0" err="1" smtClean="0"/>
                  <a:t>sebagai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berikut</a:t>
                </a:r>
                <a:r>
                  <a:rPr lang="en-ZW" sz="2400" dirty="0" smtClean="0"/>
                  <a:t>:</a:t>
                </a:r>
              </a:p>
              <a:p>
                <a:pPr marL="2155825" indent="0" defTabSz="854075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(6−</m:t>
                            </m:r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ZW" sz="2200" dirty="0" smtClean="0"/>
                  <a:t>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=−2,−1,0,1,2</m:t>
                        </m:r>
                      </m:e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𝑙𝑎𝑖𝑛𝑛𝑦𝑎</m:t>
                        </m:r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</m:e>
                    </m:eqArr>
                  </m:oMath>
                </a14:m>
                <a:endParaRPr lang="en-ZW" sz="22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 r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318" y="3494817"/>
                <a:ext cx="11272699" cy="226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Tentukan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grafiknya</a:t>
                </a:r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&lt;5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(1&lt;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&lt;5)</m:t>
                    </m:r>
                  </m:oMath>
                </a14:m>
                <a:endParaRPr lang="en-US" sz="22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err="1" smtClean="0"/>
                  <a:t>Jika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D" sz="2200" b="0" i="0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2200" dirty="0" err="1" smtClean="0"/>
                  <a:t>Tentukan</a:t>
                </a:r>
                <a:r>
                  <a:rPr lang="en-US" sz="2200" dirty="0" smtClean="0"/>
                  <a:t> PMF </a:t>
                </a:r>
                <a:r>
                  <a:rPr lang="en-US" sz="2200" dirty="0" err="1" smtClean="0"/>
                  <a:t>dari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200" dirty="0" smtClean="0"/>
                  <a:t> ,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dan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18" y="3494817"/>
                <a:ext cx="11272699" cy="2262158"/>
              </a:xfrm>
              <a:prstGeom prst="rect">
                <a:avLst/>
              </a:prstGeom>
              <a:blipFill>
                <a:blip r:embed="rId5"/>
                <a:stretch>
                  <a:fillRect b="-2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ZW" sz="2400" dirty="0" smtClean="0"/>
                  <a:t>Misalkan X </a:t>
                </a:r>
                <a:r>
                  <a:rPr lang="en-ZW" sz="2400" dirty="0" err="1" smtClean="0"/>
                  <a:t>adalah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peubah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acak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diskrit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dengan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fungsi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distribusi</a:t>
                </a:r>
                <a:r>
                  <a:rPr lang="en-ZW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W" sz="2400" dirty="0" smtClean="0"/>
                  <a:t> </a:t>
                </a:r>
                <a:r>
                  <a:rPr lang="en-ZW" sz="2400" dirty="0" err="1" smtClean="0"/>
                  <a:t>sebagai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berikut</a:t>
                </a:r>
                <a:r>
                  <a:rPr lang="en-ZW" sz="2400" dirty="0" smtClean="0"/>
                  <a:t>:</a:t>
                </a:r>
              </a:p>
              <a:p>
                <a:pPr marL="2155825" indent="0" defTabSz="854075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;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&lt;−2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      ;−2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         ;2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&lt;4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          ;4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&lt;6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1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ZW" sz="22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75" y="4610505"/>
                <a:ext cx="1127269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</a:t>
                </a:r>
                <a:r>
                  <a:rPr lang="en-ID" sz="2400" dirty="0" smtClean="0"/>
                  <a:t>Probability Mass Function (PMF) </a:t>
                </a:r>
                <a:r>
                  <a:rPr lang="en-ID" sz="2400" dirty="0" err="1" smtClean="0"/>
                  <a:t>untuk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peubah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acak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&gt;2)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&lt;6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≤6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≤6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&lt;6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4610505"/>
                <a:ext cx="11272699" cy="1754326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1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ZW" sz="2400" dirty="0" smtClean="0"/>
                  <a:t>Misalkan X </a:t>
                </a:r>
                <a:r>
                  <a:rPr lang="en-ZW" sz="2400" dirty="0" err="1" smtClean="0"/>
                  <a:t>adalah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peubah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acak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diskrit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dengan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fungsi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distribusi</a:t>
                </a:r>
                <a:r>
                  <a:rPr lang="en-ZW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W" sz="2400" dirty="0" smtClean="0"/>
                  <a:t> </a:t>
                </a:r>
                <a:r>
                  <a:rPr lang="en-ZW" sz="2400" dirty="0" err="1" smtClean="0"/>
                  <a:t>sebagai</a:t>
                </a:r>
                <a:r>
                  <a:rPr lang="en-ZW" sz="2400" dirty="0" smtClean="0"/>
                  <a:t> </a:t>
                </a:r>
                <a:r>
                  <a:rPr lang="en-ZW" sz="2400" dirty="0" err="1" smtClean="0"/>
                  <a:t>berikut</a:t>
                </a:r>
                <a:r>
                  <a:rPr lang="en-ZW" sz="2400" dirty="0" smtClean="0"/>
                  <a:t>:</a:t>
                </a:r>
              </a:p>
              <a:p>
                <a:pPr marL="2155825" indent="0" defTabSz="854075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;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0.2       ;−1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0.5          ;0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0.8           ;1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1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ZW" sz="22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1072587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75" y="3733342"/>
                <a:ext cx="1127269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</a:t>
                </a:r>
                <a:r>
                  <a:rPr lang="en-ID" sz="2400" dirty="0" smtClean="0"/>
                  <a:t>Probability Mass Function (PMF) </a:t>
                </a:r>
                <a:r>
                  <a:rPr lang="en-ID" sz="2400" dirty="0" err="1" smtClean="0"/>
                  <a:t>untuk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peubah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acak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/>
                  <a:t>Hitung nilai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0≤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0&lt;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733342"/>
                <a:ext cx="11272699" cy="1754326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4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375" y="1204744"/>
                <a:ext cx="11272699" cy="481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 smtClean="0"/>
                  <a:t>Andaikan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acak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maka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kontinu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terdapat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fungsi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nonnegatif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yang </a:t>
                </a:r>
                <a:r>
                  <a:rPr lang="en-US" sz="2400" dirty="0" err="1"/>
                  <a:t>terdefinisi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Є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err="1">
                    <a:cs typeface="Arial" charset="0"/>
                  </a:rPr>
                  <a:t>dan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mempunyai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sifat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bahwa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untuk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suatu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gugus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 smtClean="0">
                    <a:cs typeface="Arial" charset="0"/>
                  </a:rPr>
                  <a:t>bilangan</a:t>
                </a:r>
                <a:r>
                  <a:rPr lang="en-US" sz="2400" dirty="0" smtClean="0">
                    <a:cs typeface="Arial" charset="0"/>
                  </a:rPr>
                  <a:t> </a:t>
                </a:r>
                <a:r>
                  <a:rPr lang="en-US" sz="2400" dirty="0">
                    <a:cs typeface="Arial" charset="0"/>
                  </a:rPr>
                  <a:t>Real A </a:t>
                </a:r>
                <a:r>
                  <a:rPr lang="en-US" sz="2400" dirty="0" err="1">
                    <a:cs typeface="Arial" charset="0"/>
                  </a:rPr>
                  <a:t>berlaku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smtClean="0">
                    <a:cs typeface="Arial" charset="0"/>
                  </a:rPr>
                  <a:t>:</a:t>
                </a:r>
              </a:p>
              <a:p>
                <a:pPr marL="1077913" indent="-273050" algn="just">
                  <a:lnSpc>
                    <a:spcPct val="200000"/>
                  </a:lnSpc>
                  <a:buFont typeface="+mj-lt"/>
                  <a:buAutoNum type="romanL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ID" sz="2000" dirty="0">
                  <a:ea typeface="Cambria Math" panose="02040503050406030204" pitchFamily="18" charset="0"/>
                </a:endParaRPr>
              </a:p>
              <a:p>
                <a:pPr marL="1077913" indent="-273050" algn="just">
                  <a:lnSpc>
                    <a:spcPct val="200000"/>
                  </a:lnSpc>
                  <a:buFont typeface="+mj-lt"/>
                  <a:buAutoNum type="romanLcPeriod"/>
                </a:pP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D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D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ID" sz="2400" dirty="0" err="1" smtClean="0">
                    <a:cs typeface="Arial" charset="0"/>
                  </a:rPr>
                  <a:t>Fungsi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D" sz="2400" dirty="0" err="1" smtClean="0">
                    <a:cs typeface="Arial" charset="0"/>
                  </a:rPr>
                  <a:t>disebut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b="1" dirty="0" smtClean="0">
                    <a:solidFill>
                      <a:schemeClr val="tx2"/>
                    </a:solidFill>
                    <a:cs typeface="Arial" charset="0"/>
                  </a:rPr>
                  <a:t>FUNGSI KEPADATAN PELUANG (FKP) / PROBABILITY DENSITY FUNCTION (PDF) </a:t>
                </a:r>
                <a:endParaRPr lang="ru-RU" sz="2400" b="1" dirty="0">
                  <a:solidFill>
                    <a:schemeClr val="tx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204744"/>
                <a:ext cx="11272699" cy="4811958"/>
              </a:xfrm>
              <a:prstGeom prst="rect">
                <a:avLst/>
              </a:prstGeom>
              <a:blipFill>
                <a:blip r:embed="rId4"/>
                <a:stretch>
                  <a:fillRect l="-865" r="-811" b="-76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8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375" y="1204744"/>
                <a:ext cx="11272699" cy="481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 smtClean="0"/>
                  <a:t>Andaikan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acak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maka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kontinu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terdapat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fungsi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nonnegatif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yang </a:t>
                </a:r>
                <a:r>
                  <a:rPr lang="en-US" sz="2400" dirty="0" err="1"/>
                  <a:t>terdefinisi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Є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 err="1">
                    <a:cs typeface="Arial" charset="0"/>
                  </a:rPr>
                  <a:t>dan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mempunyai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sifat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bahwa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untuk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suatu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>
                    <a:cs typeface="Arial" charset="0"/>
                  </a:rPr>
                  <a:t>gugus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err="1" smtClean="0">
                    <a:cs typeface="Arial" charset="0"/>
                  </a:rPr>
                  <a:t>bilangan</a:t>
                </a:r>
                <a:r>
                  <a:rPr lang="en-US" sz="2400" dirty="0" smtClean="0">
                    <a:cs typeface="Arial" charset="0"/>
                  </a:rPr>
                  <a:t> </a:t>
                </a:r>
                <a:r>
                  <a:rPr lang="en-US" sz="2400" dirty="0">
                    <a:cs typeface="Arial" charset="0"/>
                  </a:rPr>
                  <a:t>Real A </a:t>
                </a:r>
                <a:r>
                  <a:rPr lang="en-US" sz="2400" dirty="0" err="1">
                    <a:cs typeface="Arial" charset="0"/>
                  </a:rPr>
                  <a:t>berlaku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 smtClean="0">
                    <a:cs typeface="Arial" charset="0"/>
                  </a:rPr>
                  <a:t>:</a:t>
                </a:r>
              </a:p>
              <a:p>
                <a:pPr marL="1077913" indent="-273050" algn="just">
                  <a:lnSpc>
                    <a:spcPct val="200000"/>
                  </a:lnSpc>
                  <a:buFont typeface="+mj-lt"/>
                  <a:buAutoNum type="romanL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ID" sz="2000" dirty="0">
                  <a:ea typeface="Cambria Math" panose="02040503050406030204" pitchFamily="18" charset="0"/>
                </a:endParaRPr>
              </a:p>
              <a:p>
                <a:pPr marL="1077913" indent="-273050" algn="just">
                  <a:lnSpc>
                    <a:spcPct val="200000"/>
                  </a:lnSpc>
                  <a:buFont typeface="+mj-lt"/>
                  <a:buAutoNum type="romanLcPeriod"/>
                </a:pPr>
                <a:r>
                  <a:rPr lang="en-ID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D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D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ID" sz="2400" dirty="0" err="1" smtClean="0">
                    <a:cs typeface="Arial" charset="0"/>
                  </a:rPr>
                  <a:t>Fungsi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D" sz="2400" dirty="0" err="1" smtClean="0">
                    <a:cs typeface="Arial" charset="0"/>
                  </a:rPr>
                  <a:t>disebut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b="1" dirty="0" smtClean="0">
                    <a:solidFill>
                      <a:schemeClr val="tx2"/>
                    </a:solidFill>
                    <a:cs typeface="Arial" charset="0"/>
                  </a:rPr>
                  <a:t>FUNGSI KEPADATAN PELUANG (FKP) / PROBABILITY DENSITY FUNCTION (PDF) </a:t>
                </a:r>
                <a:endParaRPr lang="ru-RU" sz="2400" b="1" dirty="0">
                  <a:solidFill>
                    <a:schemeClr val="tx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204744"/>
                <a:ext cx="11272699" cy="4811958"/>
              </a:xfrm>
              <a:prstGeom prst="rect">
                <a:avLst/>
              </a:prstGeom>
              <a:blipFill>
                <a:blip r:embed="rId4"/>
                <a:stretch>
                  <a:fillRect l="-865" r="-811" b="-76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7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375" y="1204744"/>
                <a:ext cx="11272699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400" dirty="0" smtClean="0">
                    <a:cs typeface="Arial" charset="0"/>
                  </a:rPr>
                  <a:t>Fungsi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D" sz="2400" dirty="0" err="1" smtClean="0">
                    <a:cs typeface="Arial" charset="0"/>
                  </a:rPr>
                  <a:t>didefiniskan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sebagai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turunan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pertama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dari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fungsi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b="1" dirty="0" smtClean="0">
                    <a:solidFill>
                      <a:schemeClr val="tx2"/>
                    </a:solidFill>
                    <a:cs typeface="Arial" charset="0"/>
                  </a:rPr>
                  <a:t>CUMULATIVE DISTRIBUTION FUNCTION (CDF)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204744"/>
                <a:ext cx="11272699" cy="1143070"/>
              </a:xfrm>
              <a:prstGeom prst="rect">
                <a:avLst/>
              </a:prstGeom>
              <a:blipFill>
                <a:blip r:embed="rId4"/>
                <a:stretch>
                  <a:fillRect l="-865" r="-811" b="-117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618412" y="2581388"/>
                <a:ext cx="4449170" cy="1487606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b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ID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𝒅</m:t>
                          </m:r>
                        </m:num>
                        <m:den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𝒅𝒙</m:t>
                          </m:r>
                        </m:den>
                      </m:f>
                      <m:sSub>
                        <m:sSubPr>
                          <m:ctrlP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𝑭</m:t>
                          </m:r>
                        </m:e>
                        <m:sub>
                          <m:r>
                            <a:rPr lang="en-ID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</m:sub>
                      </m:sSub>
                      <m:r>
                        <a:rPr lang="en-ID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ID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en-ID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12" y="2581388"/>
                <a:ext cx="4449170" cy="14876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12781" y="4302568"/>
                <a:ext cx="5260431" cy="1474553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ID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ID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d>
                    <m:r>
                      <a:rPr lang="en-ID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sup>
                      <m:e>
                        <m:sSub>
                          <m:sSubPr>
                            <m:ctrlPr>
                              <a:rPr lang="en-ID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ID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ID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𝑿</m:t>
                            </m:r>
                          </m:sub>
                        </m:sSub>
                        <m:r>
                          <a:rPr lang="en-ID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ID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  <m:r>
                          <a:rPr lang="en-ID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)</m:t>
                        </m:r>
                      </m:e>
                    </m:nary>
                    <m:r>
                      <a:rPr lang="en-ID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ID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𝒅𝒖</m:t>
                    </m:r>
                  </m:oMath>
                </a14:m>
                <a:r>
                  <a:rPr lang="en-ID" sz="2800" b="1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endParaRPr lang="ru-RU" sz="28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81" y="4302568"/>
                <a:ext cx="5260431" cy="147455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5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62" y="443171"/>
            <a:ext cx="83820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CUMULATIVE DISTIBUTION FUNCTION (CDF)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826" y="1321643"/>
                <a:ext cx="1160435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400" dirty="0" smtClean="0">
                    <a:cs typeface="Arial" charset="0"/>
                  </a:rPr>
                  <a:t>Fungsi </a:t>
                </a:r>
                <a:r>
                  <a:rPr lang="en-ID" sz="2400" dirty="0" err="1" smtClean="0">
                    <a:cs typeface="Arial" charset="0"/>
                  </a:rPr>
                  <a:t>Distribusi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Kumulatif</a:t>
                </a:r>
                <a:r>
                  <a:rPr lang="en-ID" sz="2400" dirty="0" smtClean="0">
                    <a:cs typeface="Arial" charset="0"/>
                  </a:rPr>
                  <a:t> / CUMULATIVE DISTIBUTION FUNCTION (CDF) </a:t>
                </a:r>
                <a:r>
                  <a:rPr lang="en-ID" sz="2400" dirty="0" err="1" smtClean="0">
                    <a:cs typeface="Arial" charset="0"/>
                  </a:rPr>
                  <a:t>dari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peubah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acak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Arial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dinotasikan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dengan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D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D" sz="2400" dirty="0" smtClean="0">
                    <a:cs typeface="Arial" charset="0"/>
                  </a:rPr>
                  <a:t>. </a:t>
                </a:r>
                <a:r>
                  <a:rPr lang="en-ID" sz="2400" dirty="0" err="1" smtClean="0">
                    <a:cs typeface="Arial" charset="0"/>
                  </a:rPr>
                  <a:t>Didefiniskan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sebagai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peluang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dari</a:t>
                </a:r>
                <a:r>
                  <a:rPr lang="en-ID" sz="2400" dirty="0" smtClean="0">
                    <a:cs typeface="Arial" charset="0"/>
                  </a:rPr>
                  <a:t> </a:t>
                </a:r>
                <a:r>
                  <a:rPr lang="en-ID" sz="2400" dirty="0" err="1" smtClean="0">
                    <a:cs typeface="Arial" charset="0"/>
                  </a:rPr>
                  <a:t>kejadian</a:t>
                </a:r>
                <a:r>
                  <a:rPr lang="en-ID" sz="2400" dirty="0" smtClean="0"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D" sz="24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&lt;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D" sz="24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ID" sz="2400" dirty="0" smtClean="0">
                    <a:solidFill>
                      <a:schemeClr val="tx1"/>
                    </a:solidFill>
                    <a:cs typeface="Arial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𝑃</m:t>
                    </m:r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𝑋</m:t>
                    </m:r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&lt;</m:t>
                    </m:r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ID" sz="2400" dirty="0" smtClean="0">
                    <a:solidFill>
                      <a:schemeClr val="tx2"/>
                    </a:solidFill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26" y="1321643"/>
                <a:ext cx="11604358" cy="1754326"/>
              </a:xfrm>
              <a:prstGeom prst="rect">
                <a:avLst/>
              </a:prstGeom>
              <a:blipFill>
                <a:blip r:embed="rId4"/>
                <a:stretch>
                  <a:fillRect l="-788" r="-788" b="-381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451954" y="3075969"/>
                <a:ext cx="6452607" cy="1400497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𝑭</m:t>
                          </m:r>
                        </m:e>
                        <m:sub>
                          <m:r>
                            <a:rPr lang="en-ID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ru-RU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ID" sz="3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𝑷</m:t>
                      </m:r>
                      <m:d>
                        <m:dPr>
                          <m:ctrl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sup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𝑷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30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4" y="3075969"/>
                <a:ext cx="6452607" cy="14004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451954" y="4781555"/>
                <a:ext cx="6452607" cy="1400497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𝑭</m:t>
                          </m:r>
                        </m:e>
                        <m:sub>
                          <m:r>
                            <a:rPr lang="en-ID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ru-RU" sz="3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ID" sz="3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𝑷</m:t>
                      </m:r>
                      <m:d>
                        <m:dPr>
                          <m:ctrl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𝑿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nary>
                        <m:naryPr>
                          <m:ctrl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𝒊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3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𝑿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ID" sz="3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ID" sz="3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𝒅𝒙</m:t>
                      </m:r>
                    </m:oMath>
                  </m:oMathPara>
                </a14:m>
                <a:endParaRPr lang="ru-RU" sz="30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4" y="4781555"/>
                <a:ext cx="6452607" cy="14004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2965" y="3453052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 smtClean="0">
                <a:solidFill>
                  <a:schemeClr val="tx2"/>
                </a:solidFill>
              </a:rPr>
              <a:t>KASUS DISKRIT</a:t>
            </a:r>
            <a:endParaRPr lang="en-ID" sz="3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964" y="5158637"/>
            <a:ext cx="336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 smtClean="0">
                <a:solidFill>
                  <a:schemeClr val="tx2"/>
                </a:solidFill>
              </a:rPr>
              <a:t>KASUS KONTINU</a:t>
            </a:r>
            <a:endParaRPr lang="en-ID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62" y="443171"/>
            <a:ext cx="83820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CUMULATIVE DISTIBUTION FUNCTION (CDF)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04" y="1534988"/>
            <a:ext cx="4202280" cy="3600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002" y="1593506"/>
            <a:ext cx="4068186" cy="360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9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4266304" y="314080"/>
            <a:ext cx="7925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(RANDOM VARIABLE)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9883" y="1042840"/>
                <a:ext cx="11358585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1900" dirty="0" smtClean="0">
                    <a:solidFill>
                      <a:srgbClr val="CC0000"/>
                    </a:solidFill>
                    <a:latin typeface="Berlin Sans FB Demi" panose="020E0802020502020306" pitchFamily="34" charset="0"/>
                  </a:rPr>
                  <a:t>DEFINISI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1900" dirty="0" err="1" smtClean="0">
                    <a:latin typeface="Berlin Sans FB Demi" panose="020E0802020502020306" pitchFamily="34" charset="0"/>
                  </a:rPr>
                  <a:t>Suatu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chemeClr val="tx2"/>
                    </a:solidFill>
                    <a:latin typeface="Berlin Sans FB Demi" panose="020E0802020502020306" pitchFamily="34" charset="0"/>
                  </a:rPr>
                  <a:t>PEUBAH ACAK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adalah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fungsi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dari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ruang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sampel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sebuah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eksperimen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ke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himpunan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bilangan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real. </a:t>
                </a:r>
                <a:r>
                  <a:rPr lang="en-US" sz="1900" dirty="0" smtClean="0">
                    <a:solidFill>
                      <a:schemeClr val="tx2"/>
                    </a:solidFill>
                    <a:latin typeface="Berlin Sans FB Demi" panose="020E0802020502020306" pitchFamily="34" charset="0"/>
                  </a:rPr>
                  <a:t>PEUBAH ACAK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memadankan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suatu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bilangan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real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tertentu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pada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setiap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keluaran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yang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mungkin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endParaRPr lang="en-US" sz="1900" dirty="0" smtClean="0">
                  <a:latin typeface="Berlin Sans FB Demi" panose="020E0802020502020306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1900" dirty="0" err="1" smtClean="0">
                    <a:latin typeface="Berlin Sans FB Demi" panose="020E0802020502020306" pitchFamily="34" charset="0"/>
                  </a:rPr>
                  <a:t>Jika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E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adalah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suatu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eksperimen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yang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mempunyai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Ruang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l-GR" sz="1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adalah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suatu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fungsi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yang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memadankan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bilangan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real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i="1" baseline="-25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baseline="-25000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 baseline="-250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pada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tiap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outcome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dari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9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ID" sz="1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maka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disebut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chemeClr val="tx2"/>
                    </a:solidFill>
                    <a:latin typeface="Berlin Sans FB Demi" panose="020E0802020502020306" pitchFamily="34" charset="0"/>
                  </a:rPr>
                  <a:t>PEUBAH ACAK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,  </a:t>
                </a:r>
                <a:r>
                  <a:rPr lang="en-US" sz="1900" dirty="0" err="1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sedangkan</a:t>
                </a:r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 range </a:t>
                </a:r>
                <a:r>
                  <a:rPr lang="en-US" sz="1900" dirty="0" err="1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spacenya</a:t>
                </a:r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𝑅𝑥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 subset </a:t>
                </a:r>
                <a:r>
                  <a:rPr lang="en-US" sz="1900" dirty="0" err="1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dari</a:t>
                </a:r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gugus</a:t>
                </a:r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bilangan</a:t>
                </a:r>
                <a:r>
                  <a:rPr lang="en-US" sz="1900" dirty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 real</a:t>
                </a:r>
                <a:r>
                  <a:rPr lang="en-US" sz="1900" dirty="0" smtClean="0">
                    <a:solidFill>
                      <a:srgbClr val="000000"/>
                    </a:solidFill>
                    <a:latin typeface="Berlin Sans FB Demi" panose="020E0802020502020306" pitchFamily="34" charset="0"/>
                    <a:sym typeface="Symbol" pitchFamily="18" charset="2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endParaRPr lang="en-US" sz="1900" dirty="0">
                  <a:solidFill>
                    <a:srgbClr val="000000"/>
                  </a:solidFill>
                  <a:latin typeface="Berlin Sans FB Demi" panose="020E0802020502020306" pitchFamily="34" charset="0"/>
                  <a:sym typeface="Symbol" pitchFamily="18" charset="2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19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CATATAN</a:t>
                </a:r>
              </a:p>
              <a:p>
                <a:pPr marL="273050" lvl="1" indent="-273050" algn="just" fontAlgn="auto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 2"/>
                  <a:buChar char=""/>
                  <a:defRPr/>
                </a:pPr>
                <a:r>
                  <a:rPr lang="en-US" sz="19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PEUBAH ACAK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adalah</a:t>
                </a:r>
                <a:r>
                  <a:rPr lang="en-US" sz="1900" dirty="0" smtClean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 FUNGSI,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bukan</a:t>
                </a:r>
                <a:r>
                  <a:rPr lang="en-US" sz="1900" dirty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VARIABEL.</a:t>
                </a:r>
                <a:endParaRPr lang="en-US" sz="1900" dirty="0">
                  <a:solidFill>
                    <a:srgbClr val="A71515"/>
                  </a:solidFill>
                  <a:latin typeface="Berlin Sans FB Demi" panose="020E0802020502020306" pitchFamily="34" charset="0"/>
                </a:endParaRPr>
              </a:p>
              <a:p>
                <a:pPr marL="273050" lvl="1" indent="-273050" algn="just" fontAlgn="auto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 2"/>
                  <a:buChar char=""/>
                  <a:defRPr/>
                </a:pPr>
                <a:r>
                  <a:rPr lang="en-US" sz="1900" dirty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PEUBAH ACAK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tidak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dilakukan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secara</a:t>
                </a:r>
                <a:r>
                  <a:rPr lang="en-US" sz="1900" dirty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ACAK,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tetapi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memetakan</a:t>
                </a:r>
                <a:r>
                  <a:rPr lang="en-US" sz="1900" dirty="0" smtClean="0">
                    <a:solidFill>
                      <a:srgbClr val="A71515"/>
                    </a:solidFill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HASIL EKSPERIMEN YANG ACAK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ke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C00000"/>
                    </a:solidFill>
                    <a:latin typeface="Berlin Sans FB Demi" panose="020E0802020502020306" pitchFamily="34" charset="0"/>
                  </a:rPr>
                  <a:t>BILANGAN REAL </a:t>
                </a:r>
                <a:r>
                  <a:rPr lang="en-US" sz="1900" dirty="0" err="1" smtClean="0">
                    <a:latin typeface="Berlin Sans FB Demi" panose="020E0802020502020306" pitchFamily="34" charset="0"/>
                  </a:rPr>
                  <a:t>secara</a:t>
                </a:r>
                <a:r>
                  <a:rPr lang="en-US" sz="19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terdefinisi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dengan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 </a:t>
                </a:r>
                <a:r>
                  <a:rPr lang="en-US" sz="1900" dirty="0" err="1">
                    <a:latin typeface="Berlin Sans FB Demi" panose="020E0802020502020306" pitchFamily="34" charset="0"/>
                  </a:rPr>
                  <a:t>baik</a:t>
                </a:r>
                <a:r>
                  <a:rPr lang="en-US" sz="1900" dirty="0">
                    <a:latin typeface="Berlin Sans FB Demi" panose="020E0802020502020306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83" y="1042840"/>
                <a:ext cx="11358585" cy="5355312"/>
              </a:xfrm>
              <a:prstGeom prst="rect">
                <a:avLst/>
              </a:prstGeom>
              <a:blipFill>
                <a:blip r:embed="rId4"/>
                <a:stretch>
                  <a:fillRect l="-483" r="-4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62" y="443171"/>
            <a:ext cx="83820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CUMULATIVE DISTIBUTION FUNCTION (CDF)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2826" y="1321643"/>
                <a:ext cx="11604358" cy="464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SIFAT – SIFAT CUMULATIVE DISTRIBUTION FUNCTION (CDF) :</a:t>
                </a:r>
              </a:p>
              <a:p>
                <a:pPr marL="457200" indent="-4572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ID" sz="2800" b="1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d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𝟏</m:t>
                    </m:r>
                  </m:oMath>
                </a14:m>
                <a:endParaRPr lang="en-ID" sz="2800" b="1" dirty="0" smtClean="0">
                  <a:solidFill>
                    <a:schemeClr val="tx2"/>
                  </a:solidFill>
                  <a:ea typeface="Cambria Math" panose="02040503050406030204" pitchFamily="18" charset="0"/>
                  <a:cs typeface="Arial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D" sz="28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d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e>
                    </m:func>
                  </m:oMath>
                </a14:m>
                <a:endParaRPr lang="en-ID" sz="2800" b="1" dirty="0" smtClean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ID" sz="2800" b="1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D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  <m: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ID" sz="2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d>
                        <m: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</m:e>
                    </m:func>
                  </m:oMath>
                </a14:m>
                <a:endParaRPr lang="en-ID" sz="2800" b="1" dirty="0" smtClean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sub>
                    </m:sSub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𝒂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)≤</m:t>
                    </m:r>
                    <m:sSub>
                      <m:sSub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sub>
                    </m:sSub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𝒃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ID" sz="2800" b="1" dirty="0" err="1" smtClean="0">
                    <a:solidFill>
                      <a:schemeClr val="tx2"/>
                    </a:solidFill>
                    <a:cs typeface="Arial" charset="0"/>
                  </a:rPr>
                  <a:t>jika</a:t>
                </a:r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𝒂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𝒃</m:t>
                    </m:r>
                  </m:oMath>
                </a14:m>
                <a:endParaRPr lang="en-ID" sz="2800" b="1" dirty="0" smtClean="0">
                  <a:solidFill>
                    <a:schemeClr val="tx2"/>
                  </a:solidFill>
                  <a:ea typeface="Cambria Math" panose="02040503050406030204" pitchFamily="18" charset="0"/>
                  <a:cs typeface="Arial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ID" sz="2800" b="1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en-ID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𝒃</m:t>
                        </m:r>
                      </m:e>
                    </m:d>
                    <m:r>
                      <a:rPr lang="en-ID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D" sz="28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𝒉</m:t>
                            </m:r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→</m:t>
                            </m:r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𝒃</m:t>
                            </m:r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+</m:t>
                            </m:r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𝒉</m:t>
                            </m:r>
                          </m:e>
                        </m:d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sSub>
                          <m:sSub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𝑿</m:t>
                            </m:r>
                          </m:sub>
                        </m:sSub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sSup>
                          <m:sSupPr>
                            <m:ctrlP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ID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+</m:t>
                            </m:r>
                          </m:sup>
                        </m:sSup>
                        <m:r>
                          <a:rPr lang="en-ID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)</m:t>
                        </m:r>
                      </m:e>
                    </m:func>
                  </m:oMath>
                </a14:m>
                <a:endParaRPr lang="en-ID" sz="2800" b="1" dirty="0" smtClean="0">
                  <a:solidFill>
                    <a:schemeClr val="tx2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26" y="1321643"/>
                <a:ext cx="11604358" cy="4640950"/>
              </a:xfrm>
              <a:prstGeom prst="rect">
                <a:avLst/>
              </a:prstGeom>
              <a:blipFill>
                <a:blip r:embed="rId4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5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Peubah </a:t>
                </a:r>
                <a:r>
                  <a:rPr lang="en-US" sz="2400" dirty="0" err="1" smtClean="0"/>
                  <a:t>Acak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mempunyai</a:t>
                </a:r>
                <a:r>
                  <a:rPr lang="en-US" sz="2400" dirty="0" smtClean="0"/>
                  <a:t> Probability Density Function (PDF) </a:t>
                </a:r>
                <a:r>
                  <a:rPr lang="en-US" sz="2400" dirty="0" err="1" smtClean="0"/>
                  <a:t>sebagai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;0≤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0850" indent="0" algn="just">
                  <a:lnSpc>
                    <a:spcPct val="150000"/>
                  </a:lnSpc>
                  <a:buNone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:</a:t>
                </a:r>
              </a:p>
              <a:p>
                <a:pPr marL="804863" indent="-35401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sedemikian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sehingga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memenuhi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sifat</a:t>
                </a:r>
                <a:r>
                  <a:rPr lang="en-US" sz="2400" dirty="0" smtClean="0"/>
                  <a:t> PDF</a:t>
                </a:r>
              </a:p>
              <a:p>
                <a:pPr marL="804863" indent="-35401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900113" indent="-44926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ID" sz="2400" i="1" dirty="0" smtClean="0"/>
                  <a:t>Cumulative Distribution Function </a:t>
                </a:r>
                <a:r>
                  <a:rPr lang="en-ID" sz="2400" dirty="0" err="1" smtClean="0"/>
                  <a:t>beserta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grafiknya</a:t>
                </a:r>
                <a:endParaRPr lang="en-ID" sz="2400" dirty="0" smtClean="0"/>
              </a:p>
              <a:p>
                <a:pPr marL="900113" indent="-44926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ID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900113" indent="-44926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+4, </m:t>
                    </m:r>
                  </m:oMath>
                </a14:m>
                <a:r>
                  <a:rPr lang="en-US" sz="2400" dirty="0" smtClean="0"/>
                  <a:t>tentukan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𝑉𝐴𝑅</m:t>
                    </m:r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 b="-5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sz="2400" dirty="0" smtClean="0"/>
                  <a:t>Andaikan </a:t>
                </a:r>
                <a:r>
                  <a:rPr lang="en-US" sz="2400" dirty="0" err="1"/>
                  <a:t>w</a:t>
                </a:r>
                <a:r>
                  <a:rPr lang="en-US" sz="2400" dirty="0" err="1" smtClean="0"/>
                  <a:t>aktu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dibutuhkan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oleh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mahasiswa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dalam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menyelesaikan</a:t>
                </a:r>
                <a:r>
                  <a:rPr lang="en-US" sz="2400" dirty="0" smtClean="0"/>
                  <a:t> test </a:t>
                </a:r>
                <a:r>
                  <a:rPr lang="en-US" sz="2400" dirty="0" err="1" smtClean="0"/>
                  <a:t>psikologi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dalam</a:t>
                </a:r>
                <a:r>
                  <a:rPr lang="en-US" sz="2400" dirty="0" smtClean="0"/>
                  <a:t> jam) </a:t>
                </a:r>
                <a:r>
                  <a:rPr lang="en-US" sz="2400" dirty="0" err="1" smtClean="0"/>
                  <a:t>merupakan</a:t>
                </a:r>
                <a:r>
                  <a:rPr lang="en-US" sz="2400" dirty="0" smtClean="0"/>
                  <a:t> PAK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Probability Density Function (PDF) </a:t>
                </a:r>
                <a:r>
                  <a:rPr lang="en-US" sz="2400" dirty="0" err="1" smtClean="0"/>
                  <a:t>sebagai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;1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0850" indent="0" algn="just">
                  <a:lnSpc>
                    <a:spcPct val="150000"/>
                  </a:lnSpc>
                  <a:buNone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:</a:t>
                </a:r>
              </a:p>
              <a:p>
                <a:pPr marL="804863" indent="-35401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:r>
                  <a:rPr lang="en-US" sz="2200" dirty="0" err="1" smtClean="0"/>
                  <a:t>Nilai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sedemikian sehingga memenuhi </a:t>
                </a:r>
                <a:r>
                  <a:rPr lang="en-US" sz="2200" dirty="0" err="1"/>
                  <a:t>sifat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PDF</a:t>
                </a:r>
              </a:p>
              <a:p>
                <a:pPr marL="804863" indent="-35401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900113" indent="-44926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ID" sz="2200" dirty="0" smtClean="0"/>
                  <a:t>Cumulative</a:t>
                </a:r>
                <a:r>
                  <a:rPr lang="en-ID" sz="2200" i="1" dirty="0" smtClean="0"/>
                  <a:t> </a:t>
                </a:r>
                <a:r>
                  <a:rPr lang="en-ID" sz="2200" dirty="0" smtClean="0"/>
                  <a:t>Distribution</a:t>
                </a:r>
                <a:r>
                  <a:rPr lang="en-ID" sz="2200" i="1" dirty="0" smtClean="0"/>
                  <a:t> </a:t>
                </a:r>
                <a:r>
                  <a:rPr lang="en-ID" sz="2200" dirty="0" smtClean="0"/>
                  <a:t>Function</a:t>
                </a:r>
              </a:p>
              <a:p>
                <a:pPr marL="900113" indent="-449263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 err="1" smtClean="0"/>
                  <a:t>Andaikan</a:t>
                </a:r>
                <a:r>
                  <a:rPr lang="en-US" sz="2200" dirty="0" smtClean="0"/>
                  <a:t> Y </a:t>
                </a:r>
                <a:r>
                  <a:rPr lang="en-US" sz="2200" dirty="0" err="1" smtClean="0"/>
                  <a:t>ialah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peubah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acak</a:t>
                </a:r>
                <a:r>
                  <a:rPr lang="en-US" sz="2200" dirty="0" smtClean="0"/>
                  <a:t> yang </a:t>
                </a:r>
                <a:r>
                  <a:rPr lang="en-US" sz="2200" dirty="0" err="1" smtClean="0"/>
                  <a:t>dibutuhkan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mahasiswa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dalam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menyelesaikan</a:t>
                </a:r>
                <a:r>
                  <a:rPr lang="en-US" sz="2200" dirty="0" smtClean="0"/>
                  <a:t> test </a:t>
                </a:r>
                <a:r>
                  <a:rPr lang="en-US" sz="2200" dirty="0" err="1" smtClean="0"/>
                  <a:t>dalam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satuan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menit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tentukan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dan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 r="-851" b="-31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sz="2400" dirty="0" smtClean="0"/>
                  <a:t>Andaikan masa </a:t>
                </a:r>
                <a:r>
                  <a:rPr lang="en-US" sz="2400" dirty="0" err="1" smtClean="0"/>
                  <a:t>hidup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dalam</a:t>
                </a:r>
                <a:r>
                  <a:rPr lang="en-US" sz="2400" dirty="0" smtClean="0"/>
                  <a:t> jam)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suatu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tabung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radion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merupakan</a:t>
                </a:r>
                <a:r>
                  <a:rPr lang="en-US" sz="2400" dirty="0" smtClean="0"/>
                  <a:t> PAK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Probability Density Function (PDF) </a:t>
                </a:r>
                <a:r>
                  <a:rPr lang="en-US" sz="2400" dirty="0" err="1" smtClean="0"/>
                  <a:t>sebagai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ID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&gt;100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0850" indent="0" algn="just">
                  <a:lnSpc>
                    <a:spcPct val="150000"/>
                  </a:lnSpc>
                  <a:buNone/>
                </a:pPr>
                <a:r>
                  <a:rPr lang="en-ID" sz="2400" dirty="0" err="1" smtClean="0"/>
                  <a:t>Berapa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peluang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bila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tiga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buah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tabung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digunakan</a:t>
                </a:r>
                <a:r>
                  <a:rPr lang="en-ID" sz="2400" dirty="0" smtClean="0"/>
                  <a:t>, </a:t>
                </a:r>
                <a:r>
                  <a:rPr lang="en-ID" sz="2400" dirty="0" err="1" smtClean="0"/>
                  <a:t>secara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tepat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akan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ada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satu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tabung</a:t>
                </a:r>
                <a:r>
                  <a:rPr lang="en-ID" sz="2400" dirty="0" smtClean="0"/>
                  <a:t> yang </a:t>
                </a:r>
                <a:r>
                  <a:rPr lang="en-ID" sz="2400" dirty="0" err="1" smtClean="0"/>
                  <a:t>diganti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setelah</a:t>
                </a:r>
                <a:r>
                  <a:rPr lang="en-ID" sz="2400" dirty="0" smtClean="0"/>
                  <a:t> 150 jam </a:t>
                </a:r>
                <a:r>
                  <a:rPr lang="en-ID" sz="2400" dirty="0" err="1" smtClean="0"/>
                  <a:t>digunakan</a:t>
                </a:r>
                <a:r>
                  <a:rPr lang="en-ID" sz="2400" dirty="0" smtClean="0"/>
                  <a:t> 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 r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4251" y="123857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54154" y="908155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sz="2200" dirty="0" smtClean="0"/>
                  <a:t>Peubah </a:t>
                </a:r>
                <a:r>
                  <a:rPr lang="en-US" sz="2200" dirty="0" err="1"/>
                  <a:t>Acak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mempunyai</a:t>
                </a:r>
                <a:r>
                  <a:rPr lang="en-US" sz="2200" dirty="0"/>
                  <a:t> Probability Density Function (PDF) </a:t>
                </a:r>
                <a:r>
                  <a:rPr lang="en-US" sz="2200" dirty="0" err="1"/>
                  <a:t>sebagai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berikut</a:t>
                </a:r>
                <a:r>
                  <a:rPr lang="en-US" sz="2200" dirty="0" smtClean="0"/>
                  <a:t>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               ;0≤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(4−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)    ;2≤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≤4</m:t>
                              </m:r>
                            </m:e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;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ID" sz="2200" dirty="0" err="1" smtClean="0"/>
                  <a:t>Hitung</a:t>
                </a:r>
                <a:r>
                  <a:rPr lang="en-ID" sz="2200" dirty="0" smtClean="0"/>
                  <a:t> </a:t>
                </a:r>
                <a:r>
                  <a:rPr lang="en-ID" sz="2200" dirty="0" err="1" smtClean="0"/>
                  <a:t>nilai</a:t>
                </a:r>
                <a:r>
                  <a:rPr lang="en-ID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 smtClean="0"/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 err="1" smtClean="0"/>
                  <a:t>Hitung</a:t>
                </a:r>
                <a:r>
                  <a:rPr lang="en-US" sz="2200" dirty="0" smtClean="0"/>
                  <a:t> Cumulative Distribution Function </a:t>
                </a:r>
                <a:r>
                  <a:rPr lang="en-US" sz="2200" dirty="0" err="1" smtClean="0"/>
                  <a:t>dan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grafiknya</a:t>
                </a:r>
                <a:endParaRPr lang="en-US" sz="2200" dirty="0" smtClean="0"/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 smtClean="0"/>
                  <a:t>E(X) </a:t>
                </a:r>
                <a:r>
                  <a:rPr lang="en-US" sz="2200" dirty="0" err="1" smtClean="0"/>
                  <a:t>dan</a:t>
                </a:r>
                <a:r>
                  <a:rPr lang="en-US" sz="2200" dirty="0" smtClean="0"/>
                  <a:t> VAR(X)</a:t>
                </a:r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 err="1" smtClean="0"/>
                  <a:t>Hitung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dan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ID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D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D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sz="2200" dirty="0" err="1" smtClean="0">
                    <a:ea typeface="Cambria Math" panose="02040503050406030204" pitchFamily="18" charset="0"/>
                  </a:rPr>
                  <a:t>Jika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ID" sz="2200" dirty="0" smtClean="0">
                    <a:ea typeface="Cambria Math" panose="02040503050406030204" pitchFamily="18" charset="0"/>
                  </a:rPr>
                  <a:t> , </a:t>
                </a:r>
                <a:r>
                  <a:rPr lang="en-ID" sz="2200" dirty="0" err="1" smtClean="0">
                    <a:ea typeface="Cambria Math" panose="02040503050406030204" pitchFamily="18" charset="0"/>
                  </a:rPr>
                  <a:t>tentukan</a:t>
                </a:r>
                <a:r>
                  <a:rPr lang="en-ID" sz="2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≥0)</m:t>
                    </m:r>
                  </m:oMath>
                </a14:m>
                <a:r>
                  <a:rPr lang="en-ID" sz="2200" dirty="0" smtClean="0">
                    <a:ea typeface="Cambria Math" panose="02040503050406030204" pitchFamily="18" charset="0"/>
                  </a:rPr>
                  <a:t> </a:t>
                </a:r>
                <a:r>
                  <a:rPr lang="en-ID" sz="2200" dirty="0" err="1" smtClean="0">
                    <a:ea typeface="Cambria Math" panose="02040503050406030204" pitchFamily="18" charset="0"/>
                  </a:rPr>
                  <a:t>dan</a:t>
                </a:r>
                <a:r>
                  <a:rPr lang="en-ID" sz="2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&lt;5)</m:t>
                    </m:r>
                  </m:oMath>
                </a14:m>
                <a:endParaRPr lang="en-ID" sz="2200" dirty="0" smtClean="0">
                  <a:ea typeface="Cambria Math" panose="02040503050406030204" pitchFamily="18" charset="0"/>
                </a:endParaRPr>
              </a:p>
              <a:p>
                <a:pPr marL="908050" indent="-457200" algn="just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ID" sz="2200" dirty="0" smtClean="0">
                    <a:ea typeface="Cambria Math" panose="02040503050406030204" pitchFamily="18" charset="0"/>
                  </a:rPr>
                  <a:t>E(Y) </a:t>
                </a:r>
                <a:r>
                  <a:rPr lang="en-ID" sz="2200" dirty="0" err="1" smtClean="0">
                    <a:ea typeface="Cambria Math" panose="02040503050406030204" pitchFamily="18" charset="0"/>
                  </a:rPr>
                  <a:t>dan</a:t>
                </a:r>
                <a:r>
                  <a:rPr lang="en-ID" sz="2200" dirty="0" smtClean="0">
                    <a:ea typeface="Cambria Math" panose="02040503050406030204" pitchFamily="18" charset="0"/>
                  </a:rPr>
                  <a:t> VAR(Y)</a:t>
                </a:r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endParaRPr lang="en-ID" sz="2200" dirty="0" smtClean="0">
                  <a:ea typeface="Cambria Math" panose="02040503050406030204" pitchFamily="18" charset="0"/>
                </a:endParaRPr>
              </a:p>
              <a:p>
                <a:pPr marL="450850" indent="0" algn="just">
                  <a:lnSpc>
                    <a:spcPct val="15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54" y="908155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54e05480-e956-4dbd-b79a-bf5329825f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80" t="12216" r="52435" b="7860"/>
          <a:stretch/>
        </p:blipFill>
        <p:spPr>
          <a:xfrm>
            <a:off x="748145" y="1330035"/>
            <a:ext cx="540853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49" t="10321" r="53653" b="4451"/>
          <a:stretch/>
        </p:blipFill>
        <p:spPr>
          <a:xfrm>
            <a:off x="6927274" y="1330035"/>
            <a:ext cx="463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2400" dirty="0" smtClean="0"/>
                  <a:t>Peubah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mempunyai</a:t>
                </a:r>
                <a:r>
                  <a:rPr lang="en-US" sz="2400" dirty="0"/>
                  <a:t> Probability Density Function (PDF)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              ;0≤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        ;1≤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400" dirty="0" err="1" smtClean="0"/>
                  <a:t>Hitung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nilai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err="1" smtClean="0"/>
                  <a:t>Hitung</a:t>
                </a:r>
                <a:r>
                  <a:rPr lang="en-US" sz="2400" dirty="0" smtClean="0"/>
                  <a:t> Cumulative Distribution Function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grafiknya</a:t>
                </a:r>
                <a:endParaRPr lang="en-US" sz="2400" dirty="0" smtClean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err="1" smtClean="0"/>
                  <a:t>Hitung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2400" dirty="0" smtClean="0"/>
                  <a:t>Peubah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mempunyai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Cumulative Distribution Function (CDF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;0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;1≤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400" dirty="0" err="1" smtClean="0"/>
                  <a:t>Gambarkan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Grafik</a:t>
                </a:r>
                <a:r>
                  <a:rPr lang="en-ID" sz="2400" dirty="0" smtClean="0"/>
                  <a:t> CDF</a:t>
                </a:r>
                <a:endParaRPr lang="en-US" sz="2400" dirty="0" smtClean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400" dirty="0" err="1" smtClean="0"/>
                  <a:t>Fungsi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Padat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Peluang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bagi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peubah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acak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5335" y="314080"/>
            <a:ext cx="6627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KONTINU (PAK)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7"/>
                </a:pPr>
                <a:r>
                  <a:rPr lang="en-US" sz="2400" dirty="0" smtClean="0"/>
                  <a:t>Peubah </a:t>
                </a:r>
                <a:r>
                  <a:rPr lang="en-US" sz="2400" dirty="0" err="1"/>
                  <a:t>Acak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mempunyai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Cumulative Distribution Function (CDF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&lt;00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;0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;1≤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400" dirty="0" err="1" smtClean="0"/>
                  <a:t>Grambarkan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Grafik</a:t>
                </a:r>
                <a:r>
                  <a:rPr lang="en-ID" sz="2400" dirty="0" smtClean="0"/>
                  <a:t> CDF</a:t>
                </a:r>
                <a:endParaRPr lang="en-US" sz="2400" dirty="0" smtClean="0"/>
              </a:p>
              <a:p>
                <a:pPr marL="90805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400" dirty="0" err="1" smtClean="0"/>
                  <a:t>Fungsi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Padat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Peluang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bagi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peubah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acak</a:t>
                </a:r>
                <a:r>
                  <a:rPr lang="en-ID" sz="2400" dirty="0" smtClean="0"/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021791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8197" y="314080"/>
            <a:ext cx="1641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MEAN 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231951"/>
                <a:ext cx="11470043" cy="21717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850" indent="-323850" algn="just"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NOTASI 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D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chemeClr val="tx2"/>
                  </a:solidFill>
                </a:endParaRPr>
              </a:p>
              <a:p>
                <a:pPr marL="450850" indent="-323850" algn="just">
                  <a:lnSpc>
                    <a:spcPct val="150000"/>
                  </a:lnSpc>
                </a:pPr>
                <a:r>
                  <a:rPr lang="en-US" sz="2400" b="1" dirty="0" err="1" smtClean="0">
                    <a:solidFill>
                      <a:schemeClr val="tx2"/>
                    </a:solidFill>
                  </a:rPr>
                  <a:t>Lambang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tx2"/>
                    </a:solidFill>
                  </a:rPr>
                  <a:t>disebut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 operator EKSPEKTASI</a:t>
                </a:r>
              </a:p>
              <a:p>
                <a:pPr marL="450850" indent="-323850" algn="just">
                  <a:lnSpc>
                    <a:spcPct val="150000"/>
                  </a:lnSpc>
                </a:pPr>
                <a:r>
                  <a:rPr lang="en-US" sz="2400" b="1" dirty="0" err="1" smtClean="0">
                    <a:solidFill>
                      <a:schemeClr val="tx2"/>
                    </a:solidFill>
                  </a:rPr>
                  <a:t>Disebut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 EKSPEKTASI , MEAN , RATAAN , NILAI HARAPAN MATEMATIKA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231951"/>
                <a:ext cx="11470043" cy="217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333204" y="3586514"/>
                <a:ext cx="4045948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04" y="3586514"/>
                <a:ext cx="4045948" cy="14603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06185" y="3586513"/>
                <a:ext cx="4452716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185" y="3586513"/>
                <a:ext cx="4452716" cy="14603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10195" y="5226160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PAD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796" y="5226159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PAK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4266304" y="314080"/>
            <a:ext cx="7925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(RANDOM VARIABLE)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3156" y="1234308"/>
            <a:ext cx="7620997" cy="4308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baseline="0" dirty="0" smtClean="0">
                <a:solidFill>
                  <a:schemeClr val="tx2"/>
                </a:solidFill>
                <a:latin typeface="Berlin Sans FB Demi" panose="020E0802020502020306" pitchFamily="34" charset="0"/>
                <a:cs typeface="Arial" charset="0"/>
              </a:rPr>
              <a:t>Random Experiment </a:t>
            </a:r>
            <a:r>
              <a:rPr lang="en-US" sz="2200" b="1" baseline="0" dirty="0">
                <a:solidFill>
                  <a:schemeClr val="tx2"/>
                </a:solidFill>
                <a:latin typeface="Berlin Sans FB Demi" panose="020E0802020502020306" pitchFamily="34" charset="0"/>
                <a:cs typeface="Arial" charset="0"/>
              </a:rPr>
              <a:t>: MENGUNCALKAN </a:t>
            </a:r>
            <a:r>
              <a:rPr lang="en-US" sz="2200" b="1" baseline="0" dirty="0" smtClean="0">
                <a:solidFill>
                  <a:schemeClr val="tx2"/>
                </a:solidFill>
                <a:latin typeface="Berlin Sans FB Demi" panose="020E0802020502020306" pitchFamily="34" charset="0"/>
                <a:cs typeface="Arial" charset="0"/>
              </a:rPr>
              <a:t>1 KOIN</a:t>
            </a:r>
            <a:r>
              <a:rPr lang="en-US" sz="2200" b="1" baseline="0" dirty="0">
                <a:solidFill>
                  <a:schemeClr val="tx2"/>
                </a:solidFill>
                <a:latin typeface="Berlin Sans FB Demi" panose="020E0802020502020306" pitchFamily="34" charset="0"/>
                <a:cs typeface="Arial" charset="0"/>
              </a:rPr>
              <a:t>, TIGA KALI</a:t>
            </a:r>
          </a:p>
        </p:txBody>
      </p:sp>
      <p:sp>
        <p:nvSpPr>
          <p:cNvPr id="5" name="Down Arrow 4"/>
          <p:cNvSpPr/>
          <p:nvPr/>
        </p:nvSpPr>
        <p:spPr>
          <a:xfrm>
            <a:off x="5979994" y="1847973"/>
            <a:ext cx="529987" cy="47767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1528" y="2454654"/>
                <a:ext cx="832150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ID" sz="3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𝐀𝐀𝐀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𝐀𝐀𝐆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𝐀𝐆𝐀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𝐆𝐀𝐀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𝐀𝐆𝐆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𝐆𝐀𝐆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𝐆𝐆𝐀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30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𝐆𝐆𝐆</m:t>
                          </m:r>
                        </m:e>
                      </m:d>
                    </m:oMath>
                  </m:oMathPara>
                </a14:m>
                <a:endParaRPr lang="en-ID" sz="3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28" y="2454654"/>
                <a:ext cx="83215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0853" y="3045329"/>
                <a:ext cx="1153828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 smtClean="0"/>
                  <a:t>Seandainya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PEUBAH ACAK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400" dirty="0" err="1" smtClean="0"/>
                  <a:t>akan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menyatakan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banyaknya</a:t>
                </a:r>
                <a:r>
                  <a:rPr lang="en-ID" sz="2400" dirty="0" smtClean="0"/>
                  <a:t> “</a:t>
                </a:r>
                <a:r>
                  <a:rPr lang="en-ID" sz="2400" dirty="0" err="1" smtClean="0"/>
                  <a:t>Gambar</a:t>
                </a:r>
                <a:r>
                  <a:rPr lang="en-ID" sz="2400" dirty="0" smtClean="0"/>
                  <a:t> (G)” </a:t>
                </a:r>
                <a:r>
                  <a:rPr lang="en-ID" sz="2400" dirty="0" err="1" smtClean="0"/>
                  <a:t>dalam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setiap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elemen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ruang</a:t>
                </a:r>
                <a:r>
                  <a:rPr lang="en-ID" sz="2400" dirty="0" smtClean="0"/>
                  <a:t>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D" sz="2400" dirty="0" smtClean="0"/>
                  <a:t> </a:t>
                </a:r>
                <a:r>
                  <a:rPr lang="en-ID" sz="2400" dirty="0" err="1" smtClean="0"/>
                  <a:t>diatas</a:t>
                </a:r>
                <a:r>
                  <a:rPr lang="en-ID" sz="2400" dirty="0" smtClean="0"/>
                  <a:t>, </a:t>
                </a:r>
                <a:r>
                  <a:rPr lang="en-ID" sz="2400" dirty="0" err="1" smtClean="0"/>
                  <a:t>maka</a:t>
                </a:r>
                <a:r>
                  <a:rPr lang="en-ID" sz="24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endParaRPr lang="en-ID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3" y="3045329"/>
                <a:ext cx="11538282" cy="1754326"/>
              </a:xfrm>
              <a:prstGeom prst="rect">
                <a:avLst/>
              </a:prstGeom>
              <a:blipFill>
                <a:blip r:embed="rId5"/>
                <a:stretch>
                  <a:fillRect l="-846" r="-8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354699"/>
                  </p:ext>
                </p:extLst>
              </p:nvPr>
            </p:nvGraphicFramePr>
            <p:xfrm>
              <a:off x="2111528" y="4441838"/>
              <a:ext cx="8128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04305185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273189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8971271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15531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𝑨𝑨𝑨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𝑨𝑨𝑮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𝑨𝑮𝑨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𝑮𝑨𝑨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174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𝑨𝑮𝑮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𝑮𝑨𝑮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𝑮𝑮𝑨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𝑮𝑮𝑮</m:t>
                                    </m:r>
                                  </m:e>
                                </m:d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0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425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354699"/>
                  </p:ext>
                </p:extLst>
              </p:nvPr>
            </p:nvGraphicFramePr>
            <p:xfrm>
              <a:off x="2111528" y="4441838"/>
              <a:ext cx="81280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04305185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273189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8971271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15531878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9" t="-1099" r="-30000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01" t="-1099" r="-200901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99" r="-100299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1099" r="-601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17455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9" t="-102222" r="-3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01" t="-102222" r="-20090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2222" r="-10029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901" t="-102222" r="-60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44253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74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6017" y="314080"/>
            <a:ext cx="2366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VARIANCE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21623" y="1231951"/>
                <a:ext cx="11470043" cy="1543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850" indent="-323850" algn="just"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NOTASI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D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ID" sz="2400" b="1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450850" indent="-32385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ID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sz="24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ID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3" y="1231951"/>
                <a:ext cx="11470043" cy="1543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900752" y="3285747"/>
                <a:ext cx="4817660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D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3285747"/>
                <a:ext cx="4817660" cy="14603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056644" y="3285747"/>
                <a:ext cx="4943452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ID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644" y="3285747"/>
                <a:ext cx="4943452" cy="14603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63599" y="256822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PAD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623" y="2576679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PAK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309582" y="5109543"/>
                <a:ext cx="4817660" cy="8272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2" y="5109543"/>
                <a:ext cx="4817660" cy="82723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9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7094" y="314080"/>
            <a:ext cx="5524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SIFAT MEAN &amp; VARIANCE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b="1" dirty="0" smtClean="0">
                    <a:solidFill>
                      <a:schemeClr val="tx2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𝒂𝑿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dimana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dan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bernilai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Real,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maka</a:t>
                </a:r>
                <a:r>
                  <a:rPr lang="en-US" b="1" dirty="0">
                    <a:solidFill>
                      <a:schemeClr val="tx2"/>
                    </a:solidFill>
                  </a:rPr>
                  <a:t>:</a:t>
                </a:r>
                <a:endParaRPr lang="en-US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040795" y="1828660"/>
                <a:ext cx="6004402" cy="8272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𝒂𝑿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𝒂𝑬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95" y="1828660"/>
                <a:ext cx="6004402" cy="82723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307974" y="2903995"/>
                <a:ext cx="11470043" cy="3616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dirty="0" smtClean="0">
                    <a:solidFill>
                      <a:schemeClr val="tx2"/>
                    </a:solidFill>
                  </a:rPr>
                  <a:t>Bukti:</a:t>
                </a:r>
              </a:p>
              <a:p>
                <a:pPr marL="1077913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D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</m:e>
                          </m:d>
                          <m:sSub>
                            <m:sSub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D" dirty="0" smtClean="0">
                  <a:solidFill>
                    <a:schemeClr val="tx2"/>
                  </a:solidFill>
                </a:endParaRPr>
              </a:p>
              <a:p>
                <a:pPr marL="1077913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b>
                            <m:sSub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𝑎𝐸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D" dirty="0" smtClean="0">
                  <a:solidFill>
                    <a:schemeClr val="tx2"/>
                  </a:solidFill>
                </a:endParaRP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2903995"/>
                <a:ext cx="11470043" cy="36166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1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7094" y="314080"/>
            <a:ext cx="5524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SIFAT MEAN &amp; VARIANCE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b="1" dirty="0" smtClean="0">
                    <a:solidFill>
                      <a:schemeClr val="tx2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𝒂𝑿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dimana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dan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bernilai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Real, 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maka</a:t>
                </a:r>
                <a:r>
                  <a:rPr lang="en-US" b="1" dirty="0">
                    <a:solidFill>
                      <a:schemeClr val="tx2"/>
                    </a:solidFill>
                  </a:rPr>
                  <a:t>:</a:t>
                </a:r>
                <a:endParaRPr lang="en-US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040794" y="2037532"/>
                <a:ext cx="6004402" cy="8272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𝒂𝑿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94" y="2037532"/>
                <a:ext cx="6004402" cy="82723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307974" y="3218324"/>
                <a:ext cx="11470043" cy="3616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dirty="0" smtClean="0">
                    <a:solidFill>
                      <a:schemeClr val="tx2"/>
                    </a:solidFill>
                  </a:rPr>
                  <a:t>Bukti:</a:t>
                </a:r>
              </a:p>
              <a:p>
                <a:pPr marL="7239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𝑎𝑋</m:t>
                                  </m:r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𝑎𝐸</m:t>
                              </m:r>
                              <m:d>
                                <m:dPr>
                                  <m:ctrlP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dirty="0" smtClean="0">
                  <a:solidFill>
                    <a:schemeClr val="tx2"/>
                  </a:solidFill>
                </a:endParaRPr>
              </a:p>
              <a:p>
                <a:pPr marL="1077913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D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dirty="0" smtClean="0">
                  <a:solidFill>
                    <a:schemeClr val="tx2"/>
                  </a:solidFill>
                </a:endParaRPr>
              </a:p>
              <a:p>
                <a:pPr marL="1077913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D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3218324"/>
                <a:ext cx="11470043" cy="36166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7094" y="314080"/>
            <a:ext cx="5524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SIFAT MEAN &amp; VARIANCE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b="1" dirty="0" smtClean="0">
                    <a:solidFill>
                      <a:schemeClr val="tx2"/>
                    </a:solidFill>
                  </a:rPr>
                  <a:t>Bagaimana dengan </a:t>
                </a:r>
                <a14:m>
                  <m:oMath xmlns:m="http://schemas.openxmlformats.org/officeDocument/2006/math">
                    <m:r>
                      <a:rPr lang="en-ID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𝐕𝐚</m:t>
                    </m:r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𝒂𝑿</m:t>
                        </m:r>
                        <m:r>
                          <a:rPr lang="en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D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𝒃𝒀</m:t>
                        </m:r>
                      </m:e>
                    </m:d>
                    <m:r>
                      <a:rPr lang="en-ID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270187" y="1828660"/>
                <a:ext cx="9637977" cy="8272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𝒂𝑿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𝑪𝒐𝒗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87" y="1828660"/>
                <a:ext cx="9637977" cy="82723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307974" y="2670421"/>
                <a:ext cx="11749210" cy="3616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dirty="0" smtClean="0">
                    <a:solidFill>
                      <a:schemeClr val="tx2"/>
                    </a:solidFill>
                  </a:rPr>
                  <a:t>Bukti:</a:t>
                </a:r>
              </a:p>
              <a:p>
                <a:pPr marL="1778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𝑎𝑋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𝑏𝑌</m:t>
                                  </m:r>
                                </m:e>
                              </m:d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𝑎𝑋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𝑏𝑌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𝑎𝐸</m:t>
                              </m:r>
                              <m:d>
                                <m:d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𝑏𝐸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500" dirty="0" smtClean="0">
                  <a:solidFill>
                    <a:schemeClr val="tx2"/>
                  </a:solidFill>
                </a:endParaRPr>
              </a:p>
              <a:p>
                <a:pPr marL="1778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ID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D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500" dirty="0" smtClean="0">
                  <a:solidFill>
                    <a:schemeClr val="tx2"/>
                  </a:solidFill>
                </a:endParaRPr>
              </a:p>
              <a:p>
                <a:pPr marL="1778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ID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D" sz="25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ID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d>
                            <m:d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ctrlP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ID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  <a:p>
                <a:pPr marL="1778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ID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ID" sz="2400" b="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2670421"/>
                <a:ext cx="11749210" cy="36166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5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7094" y="314080"/>
            <a:ext cx="5524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SIFAT MEAN &amp; VARIANCE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dirty="0" smtClean="0">
                    <a:solidFill>
                      <a:schemeClr val="tx2"/>
                    </a:solidFill>
                  </a:rPr>
                  <a:t>Jika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D" dirty="0" smtClean="0">
                    <a:solidFill>
                      <a:schemeClr val="tx2"/>
                    </a:solidFill>
                  </a:rPr>
                  <a:t> maka</a:t>
                </a:r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2465" y="1865919"/>
                <a:ext cx="7810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𝑪𝒐𝒗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65" y="1865919"/>
                <a:ext cx="7810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7974" y="2605059"/>
            <a:ext cx="11470043" cy="74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just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tx2"/>
                </a:solidFill>
              </a:rPr>
              <a:t>Definisi</a:t>
            </a:r>
            <a:r>
              <a:rPr lang="en-ID" dirty="0" smtClean="0">
                <a:solidFill>
                  <a:schemeClr val="tx2"/>
                </a:solidFill>
              </a:rPr>
              <a:t>: </a:t>
            </a:r>
            <a:endParaRPr lang="en-US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27896" y="3761418"/>
                <a:ext cx="6299481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𝑪𝒐𝒗</m:t>
                      </m:r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ID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ID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96" y="3761418"/>
                <a:ext cx="6299481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6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5911" y="314080"/>
            <a:ext cx="31865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CORRELATION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dirty="0" smtClean="0">
                    <a:solidFill>
                      <a:schemeClr val="tx2"/>
                    </a:solidFill>
                  </a:rPr>
                  <a:t>Korelasi </a:t>
                </a:r>
                <a:r>
                  <a:rPr lang="en-ID" dirty="0" err="1" smtClean="0">
                    <a:solidFill>
                      <a:schemeClr val="tx2"/>
                    </a:solidFill>
                  </a:rPr>
                  <a:t>antara</a:t>
                </a:r>
                <a:r>
                  <a:rPr lang="en-ID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dirty="0" err="1" smtClean="0">
                    <a:solidFill>
                      <a:schemeClr val="tx2"/>
                    </a:solidFill>
                  </a:rPr>
                  <a:t>peubah</a:t>
                </a:r>
                <a:r>
                  <a:rPr lang="en-ID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dirty="0" err="1" smtClean="0">
                    <a:solidFill>
                      <a:schemeClr val="tx2"/>
                    </a:solidFill>
                  </a:rPr>
                  <a:t>acak</a:t>
                </a:r>
                <a:r>
                  <a:rPr lang="en-ID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dan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dinyatakan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sebagai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748590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7844" y="1865919"/>
                <a:ext cx="3419589" cy="9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𝑪𝒐𝒗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844" y="1865919"/>
                <a:ext cx="3419589" cy="983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307974" y="2861538"/>
                <a:ext cx="11470043" cy="3659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ID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ID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D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D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D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ID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disebut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koefesien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korelasi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Sifat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ID" b="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ID" b="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 ; 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2861538"/>
                <a:ext cx="11470043" cy="3659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7587433" y="3057681"/>
                <a:ext cx="4387520" cy="2470245"/>
              </a:xfrm>
              <a:prstGeom prst="cloudCallout">
                <a:avLst>
                  <a:gd name="adj1" fmla="val -45382"/>
                  <a:gd name="adj2" fmla="val 6968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ID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ID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433" y="3057681"/>
                <a:ext cx="4387520" cy="2470245"/>
              </a:xfrm>
              <a:prstGeom prst="cloudCallout">
                <a:avLst>
                  <a:gd name="adj1" fmla="val -45382"/>
                  <a:gd name="adj2" fmla="val 69682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6262" y="314080"/>
            <a:ext cx="2045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307975" y="1025620"/>
                <a:ext cx="11470043" cy="2836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dirty="0" smtClean="0">
                    <a:solidFill>
                      <a:schemeClr val="tx2"/>
                    </a:solidFill>
                  </a:rPr>
                  <a:t>Diberikan Probability Density Function (PDF) </a:t>
                </a:r>
                <a:r>
                  <a:rPr lang="en-ID" dirty="0" err="1" smtClean="0">
                    <a:solidFill>
                      <a:schemeClr val="tx2"/>
                    </a:solidFill>
                  </a:rPr>
                  <a:t>sebagai</a:t>
                </a:r>
                <a:r>
                  <a:rPr lang="en-ID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dirty="0" err="1" smtClean="0">
                    <a:solidFill>
                      <a:schemeClr val="tx2"/>
                    </a:solidFill>
                  </a:rPr>
                  <a:t>berikut</a:t>
                </a:r>
                <a:r>
                  <a:rPr lang="en-ID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  ;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;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627063" indent="0" algn="just">
                  <a:lnSpc>
                    <a:spcPct val="150000"/>
                  </a:lnSpc>
                  <a:buNone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Tentukan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107791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107791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107791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D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20"/>
                <a:ext cx="11470043" cy="2836696"/>
              </a:xfrm>
              <a:prstGeom prst="rect">
                <a:avLst/>
              </a:prstGeom>
              <a:blipFill>
                <a:blip r:embed="rId4"/>
                <a:stretch>
                  <a:fillRect b="-879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7975" y="1025620"/>
            <a:ext cx="11470043" cy="666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just">
              <a:lnSpc>
                <a:spcPct val="150000"/>
              </a:lnSpc>
              <a:buNone/>
            </a:pPr>
            <a:r>
              <a:rPr lang="en-ID" dirty="0" smtClean="0">
                <a:solidFill>
                  <a:schemeClr val="tx2"/>
                </a:solidFill>
              </a:rPr>
              <a:t>PENYELESAIAN: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80242" y="3096767"/>
            <a:ext cx="7110484" cy="13647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35484" y="1256755"/>
            <a:ext cx="7512" cy="1821952"/>
          </a:xfrm>
          <a:prstGeom prst="straightConnector1">
            <a:avLst/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44230" y="2863263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230" y="2863263"/>
                <a:ext cx="28854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31023" y="1256755"/>
                <a:ext cx="1011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23" y="1256755"/>
                <a:ext cx="101194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6036481" y="2188835"/>
            <a:ext cx="966118" cy="9147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69865" y="2195659"/>
            <a:ext cx="966118" cy="9147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08615" y="3110414"/>
            <a:ext cx="2099301" cy="1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70564" y="3103131"/>
            <a:ext cx="2099301" cy="1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61367" y="2167731"/>
            <a:ext cx="8178" cy="92175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11539" y="2205721"/>
            <a:ext cx="8178" cy="92175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3277" y="3138342"/>
                <a:ext cx="5642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77" y="3138342"/>
                <a:ext cx="56425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46411" y="314937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D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11" y="3149373"/>
                <a:ext cx="2965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244" y="3924369"/>
                <a:ext cx="11466023" cy="111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</m:t>
                          </m:r>
                        </m:e>
                      </m:nary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</m:t>
                              </m:r>
                            </m:e>
                          </m:nary>
                        </m:e>
                      </m:nary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4" y="3924369"/>
                <a:ext cx="11466023" cy="1112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0243" y="5190722"/>
                <a:ext cx="9219319" cy="111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=0−</m:t>
                      </m:r>
                      <m:nary>
                        <m:naryPr>
                          <m:limLoc m:val="undOvr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0=−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3" y="5190722"/>
                <a:ext cx="9219319" cy="1112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7154" y="1698582"/>
                <a:ext cx="11164018" cy="106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D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</m:t>
                              </m:r>
                            </m:e>
                          </m:nary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ID" sz="23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54" y="1698582"/>
                <a:ext cx="11164018" cy="1066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7975" y="1136559"/>
                <a:ext cx="4522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136559"/>
                <a:ext cx="4522007" cy="369332"/>
              </a:xfrm>
              <a:prstGeom prst="rect">
                <a:avLst/>
              </a:prstGeom>
              <a:blipFill>
                <a:blip r:embed="rId5"/>
                <a:stretch>
                  <a:fillRect l="-1215" r="-270" b="-34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8733" y="2766623"/>
                <a:ext cx="7822270" cy="106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=0−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0=</m:t>
                      </m:r>
                      <m:r>
                        <a:rPr lang="en-ID" sz="23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ID" sz="23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ID" sz="2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D" sz="23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33" y="2766623"/>
                <a:ext cx="7822270" cy="1066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1777" y="4317187"/>
                <a:ext cx="406098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7" y="4317187"/>
                <a:ext cx="4060984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525505" y="1639240"/>
            <a:ext cx="344959" cy="27991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3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7982" y="2348915"/>
                <a:ext cx="11164018" cy="106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D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</m:t>
                              </m:r>
                            </m:e>
                          </m:nary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ID" sz="23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82" y="2348915"/>
                <a:ext cx="11164018" cy="1066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8803" y="1786892"/>
                <a:ext cx="4522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3" y="1786892"/>
                <a:ext cx="4522007" cy="369332"/>
              </a:xfrm>
              <a:prstGeom prst="rect">
                <a:avLst/>
              </a:prstGeom>
              <a:blipFill>
                <a:blip r:embed="rId5"/>
                <a:stretch>
                  <a:fillRect l="-1078" r="-135" b="-34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39561" y="3416956"/>
                <a:ext cx="7822270" cy="106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=0−</m:t>
                      </m:r>
                      <m:nary>
                        <m:naryPr>
                          <m:limLoc m:val="undOvr"/>
                          <m:ctrlPr>
                            <a:rPr lang="en-ID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ID" sz="2300" b="0" i="1" smtClean="0">
                          <a:latin typeface="Cambria Math" panose="02040503050406030204" pitchFamily="18" charset="0"/>
                        </a:rPr>
                        <m:t> 0=</m:t>
                      </m:r>
                      <m:r>
                        <a:rPr lang="en-ID" sz="23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ID" sz="23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ID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ID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ID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23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  <m:r>
                                <a:rPr lang="en-ID" sz="23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ID" sz="2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D" sz="23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61" y="3416956"/>
                <a:ext cx="7822270" cy="1066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2605" y="4967520"/>
                <a:ext cx="406098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05" y="4967520"/>
                <a:ext cx="4060984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516333" y="2289573"/>
            <a:ext cx="344959" cy="27991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21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4266304" y="314080"/>
            <a:ext cx="7925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(RANDOM VARIABLE)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7975" y="1181830"/>
                <a:ext cx="1153828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Nilai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fungsi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dari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setiap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elemen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 err="1" smtClean="0">
                    <a:solidFill>
                      <a:schemeClr val="tx2"/>
                    </a:solidFill>
                  </a:rPr>
                  <a:t>dilambangkan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dengan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Himpunan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nilai-nilai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D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⊆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disebut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dengan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range,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diberi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notasi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Untuk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kasus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sebelumnya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0, 1, 2, 3</m:t>
                        </m:r>
                      </m:e>
                    </m:d>
                  </m:oMath>
                </a14:m>
                <a:endParaRPr lang="en-ID" sz="2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dapat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dikatakan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sebagai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“PEUBAH ACAK DISKRIT (PAD)”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karena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nilai-nilai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mengambil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adalah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bilangan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1"/>
                    </a:solidFill>
                  </a:rPr>
                  <a:t>bulat</a:t>
                </a:r>
                <a:r>
                  <a:rPr lang="en-ID" sz="2400" dirty="0" smtClean="0">
                    <a:solidFill>
                      <a:schemeClr val="tx1"/>
                    </a:solidFill>
                  </a:rPr>
                  <a:t>.</a:t>
                </a:r>
                <a:endParaRPr lang="en-I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181830"/>
                <a:ext cx="11538282" cy="3416320"/>
              </a:xfrm>
              <a:prstGeom prst="rect">
                <a:avLst/>
              </a:prstGeom>
              <a:blipFill>
                <a:blip r:embed="rId4"/>
                <a:stretch>
                  <a:fillRect l="-846" r="-846" b="-16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5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14884" y="1541263"/>
                <a:ext cx="6081665" cy="309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D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0       ;   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&lt;−1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D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D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      ;  −1</m:t>
                              </m:r>
                              <m:r>
                                <a:rPr lang="en-ID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D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D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D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   ;  0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1        ;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84" y="1541263"/>
                <a:ext cx="6081665" cy="3093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1904" y="314080"/>
            <a:ext cx="2034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5" y="1025619"/>
                <a:ext cx="11470043" cy="5257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500" dirty="0" smtClean="0">
                    <a:solidFill>
                      <a:schemeClr val="tx2"/>
                    </a:solidFill>
                  </a:rPr>
                  <a:t>Peubah </a:t>
                </a:r>
                <a:r>
                  <a:rPr lang="en-ID" sz="2500" dirty="0" err="1" smtClean="0">
                    <a:solidFill>
                      <a:schemeClr val="tx2"/>
                    </a:solidFill>
                  </a:rPr>
                  <a:t>acak</a:t>
                </a:r>
                <a:r>
                  <a:rPr lang="en-ID" sz="2500" dirty="0" smtClean="0">
                    <a:solidFill>
                      <a:schemeClr val="tx2"/>
                    </a:solidFill>
                  </a:rPr>
                  <a:t> diskrit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memiliki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nilai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dan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D" sz="25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25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D" sz="25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d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Tentukan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</m:e>
                    </m:d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 !</a:t>
                </a:r>
              </a:p>
              <a:p>
                <a:pPr marL="641350" indent="-51435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500" dirty="0" err="1" smtClean="0">
                    <a:solidFill>
                      <a:schemeClr val="tx2"/>
                    </a:solidFill>
                  </a:rPr>
                  <a:t>Andaikan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ialah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peubah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acak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dengan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</a:rPr>
                  <a:t> dan PDF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berbentuk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5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;0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;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500" b="0" dirty="0" smtClean="0">
                  <a:solidFill>
                    <a:schemeClr val="tx2"/>
                  </a:solidFill>
                </a:endParaRPr>
              </a:p>
              <a:p>
                <a:pPr marL="1262063" indent="-638175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500" dirty="0" err="1" smtClean="0">
                    <a:solidFill>
                      <a:schemeClr val="tx2"/>
                    </a:solidFill>
                  </a:rPr>
                  <a:t>Tentukan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nilai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dan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b agar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memenuhi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</a:rPr>
                  <a:t>sifat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PDF</a:t>
                </a:r>
              </a:p>
              <a:p>
                <a:pPr marL="1262063" indent="-638175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500" dirty="0" err="1" smtClean="0">
                    <a:solidFill>
                      <a:schemeClr val="tx2"/>
                    </a:solidFill>
                  </a:rPr>
                  <a:t>Tentukan</a:t>
                </a:r>
                <a:r>
                  <a:rPr lang="en-US" sz="2500" dirty="0" smtClean="0">
                    <a:solidFill>
                      <a:schemeClr val="tx2"/>
                    </a:solidFill>
                  </a:rPr>
                  <a:t> Cumulative Distribution Function (CDF)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19"/>
                <a:ext cx="11470043" cy="5257123"/>
              </a:xfrm>
              <a:prstGeom prst="rect">
                <a:avLst/>
              </a:prstGeom>
              <a:blipFill>
                <a:blip r:embed="rId4"/>
                <a:stretch>
                  <a:fillRect r="-9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2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042" y="410646"/>
            <a:ext cx="80622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MOMEN &amp; FUNGSI PEMBANGKIT MOMEN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5" y="1025619"/>
                <a:ext cx="11470043" cy="803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200000"/>
                  </a:lnSpc>
                  <a:buNone/>
                </a:pP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Momen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-n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didefiniskan</a:t>
                </a:r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200000"/>
                  </a:lnSpc>
                  <a:buNone/>
                </a:pPr>
                <a:endParaRPr lang="en-US" sz="25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19"/>
                <a:ext cx="11470043" cy="803181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090615" y="2129051"/>
                <a:ext cx="2538483" cy="1050877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D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D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15" y="2129051"/>
                <a:ext cx="2538483" cy="1050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674398" y="3796457"/>
                <a:ext cx="4045948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98" y="3796457"/>
                <a:ext cx="4045948" cy="14603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619163" y="3825562"/>
                <a:ext cx="4452716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3" y="3825562"/>
                <a:ext cx="4452716" cy="14603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15190" y="5463294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PAD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2556" y="5431426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PAK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7953834" y="2338032"/>
            <a:ext cx="1117445" cy="1575851"/>
          </a:xfrm>
          <a:prstGeom prst="bentArrow">
            <a:avLst>
              <a:gd name="adj1" fmla="val 25000"/>
              <a:gd name="adj2" fmla="val 28974"/>
              <a:gd name="adj3" fmla="val 25000"/>
              <a:gd name="adj4" fmla="val 474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 flipH="1">
            <a:off x="3648434" y="2282459"/>
            <a:ext cx="1117445" cy="1575851"/>
          </a:xfrm>
          <a:prstGeom prst="bentArrow">
            <a:avLst>
              <a:gd name="adj1" fmla="val 25000"/>
              <a:gd name="adj2" fmla="val 28974"/>
              <a:gd name="adj3" fmla="val 25000"/>
              <a:gd name="adj4" fmla="val 474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042" y="410646"/>
            <a:ext cx="80622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MOMEN &amp; FUNGSI PEMBANGKIT MOMEN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7975" y="1025619"/>
                <a:ext cx="11470043" cy="803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200000"/>
                  </a:lnSpc>
                  <a:buNone/>
                </a:pP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Fungsi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Pembangkit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Momen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didefiniskan</a:t>
                </a:r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5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US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200000"/>
                  </a:lnSpc>
                  <a:buNone/>
                </a:pPr>
                <a:endParaRPr lang="en-US" sz="25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025619"/>
                <a:ext cx="11470043" cy="803181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839340" y="2195267"/>
                <a:ext cx="3057098" cy="1050877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D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D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D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D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40" y="2195267"/>
                <a:ext cx="3057098" cy="10508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674398" y="3796457"/>
                <a:ext cx="4045948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98" y="3796457"/>
                <a:ext cx="4045948" cy="14603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619163" y="3825562"/>
                <a:ext cx="4763070" cy="1460311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</m:e>
                      </m:d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D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ID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3" y="3825562"/>
                <a:ext cx="4763070" cy="14603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65697" y="5339814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PAD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9896" y="5422541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PAK</a:t>
            </a:r>
            <a:endParaRPr lang="en-ID" sz="36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8221174" y="2316640"/>
            <a:ext cx="1117445" cy="1575851"/>
          </a:xfrm>
          <a:prstGeom prst="bentArrow">
            <a:avLst>
              <a:gd name="adj1" fmla="val 25000"/>
              <a:gd name="adj2" fmla="val 28974"/>
              <a:gd name="adj3" fmla="val 25000"/>
              <a:gd name="adj4" fmla="val 474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 flipH="1">
            <a:off x="3397159" y="2348675"/>
            <a:ext cx="1117445" cy="1575851"/>
          </a:xfrm>
          <a:prstGeom prst="bentArrow">
            <a:avLst>
              <a:gd name="adj1" fmla="val 25000"/>
              <a:gd name="adj2" fmla="val 28974"/>
              <a:gd name="adj3" fmla="val 25000"/>
              <a:gd name="adj4" fmla="val 474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042" y="410646"/>
            <a:ext cx="80622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MOMEN &amp; FUNGSI PEMBANGKIT MOMEN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7975" y="836411"/>
            <a:ext cx="11470043" cy="803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just">
              <a:lnSpc>
                <a:spcPct val="200000"/>
              </a:lnSpc>
              <a:buNone/>
            </a:pPr>
            <a:r>
              <a:rPr lang="en-ID" sz="25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Hubungan</a:t>
            </a:r>
            <a:r>
              <a:rPr lang="en-ID" sz="2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en-ID" sz="2500" dirty="0" err="1" smtClean="0">
                <a:solidFill>
                  <a:schemeClr val="tx2"/>
                </a:solidFill>
                <a:latin typeface="Berlin Sans FB" panose="020E0602020502020306" pitchFamily="34" charset="0"/>
              </a:rPr>
              <a:t>antara</a:t>
            </a:r>
            <a:r>
              <a:rPr lang="en-ID" sz="2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FUNGSI PEMBANGKIT MOMEN &amp; MOMEN :</a:t>
            </a:r>
            <a:endParaRPr lang="en-US" sz="2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42669" y="1603628"/>
                <a:ext cx="333924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sup>
                        </m:sSup>
                      </m:e>
                    </m:d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69" y="1603628"/>
                <a:ext cx="333924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42669" y="2237597"/>
                <a:ext cx="36964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sup>
                        </m:sSup>
                      </m:e>
                    </m:d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69" y="2237597"/>
                <a:ext cx="36964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29901" y="2916553"/>
                <a:ext cx="76842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𝑀𝑜𝑚𝑒𝑛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𝑃𝑒𝑟𝑡𝑎𝑚𝑎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01" y="2916553"/>
                <a:ext cx="768421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9901" y="3624994"/>
                <a:ext cx="398275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3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sup>
                        </m:sSup>
                      </m:e>
                    </m:d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01" y="3624994"/>
                <a:ext cx="398275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23882" y="4324800"/>
                <a:ext cx="743049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3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𝑀𝑜𝑚𝑒𝑛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𝐾𝑒𝑑𝑢𝑎</m:t>
                    </m:r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82" y="4324800"/>
                <a:ext cx="743049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29901" y="5016671"/>
                <a:ext cx="401315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3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D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sup>
                        </m:sSup>
                      </m:e>
                    </m:d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01" y="5016671"/>
                <a:ext cx="401315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3882" y="5716477"/>
                <a:ext cx="757765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D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D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𝑀𝑜𝑚𝑒𝑛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𝐾𝑒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D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D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82" y="5716477"/>
                <a:ext cx="757765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7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042" y="410646"/>
            <a:ext cx="80622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MOMEN &amp; FUNGSI PEMBANGKIT MOMEN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2753" y="971170"/>
                <a:ext cx="11902686" cy="53460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0" indent="0" algn="just">
                  <a:lnSpc>
                    <a:spcPct val="150000"/>
                  </a:lnSpc>
                  <a:buNone/>
                </a:pPr>
                <a:r>
                  <a:rPr lang="en-ID" sz="25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Sifat FUNGSI PEMBANGKIT MOMEN :</a:t>
                </a:r>
              </a:p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kemudian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konstanta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serta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3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ID" sz="23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D" sz="23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Fungsi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Pembangkit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Momen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untuk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  <m:sSub>
                      <m:sSub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yang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saling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bebas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DALIL KETUNGGALAN FUNGSI MASA PELUANG</a:t>
                </a:r>
              </a:p>
              <a:p>
                <a:pPr marL="982663" indent="0" algn="just">
                  <a:lnSpc>
                    <a:spcPct val="150000"/>
                  </a:lnSpc>
                  <a:buNone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FMP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masing-masing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ialah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.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memounyai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distribusi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yang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sama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. </a:t>
                </a:r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31813" indent="0" algn="just">
                  <a:lnSpc>
                    <a:spcPct val="150000"/>
                  </a:lnSpc>
                  <a:buNone/>
                </a:pPr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31813" indent="0" algn="just">
                  <a:lnSpc>
                    <a:spcPct val="150000"/>
                  </a:lnSpc>
                  <a:buNone/>
                </a:pPr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en-US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971170"/>
                <a:ext cx="11902686" cy="5346025"/>
              </a:xfrm>
              <a:prstGeom prst="rect">
                <a:avLst/>
              </a:prstGeom>
              <a:blipFill>
                <a:blip r:embed="rId4"/>
                <a:stretch>
                  <a:fillRect r="-7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5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489" y="187699"/>
            <a:ext cx="180549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2753" y="971170"/>
                <a:ext cx="11902686" cy="53460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PDF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D" sz="23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23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ID" sz="23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D" sz="23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ID" sz="23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ID" sz="23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; 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;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107791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nilai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D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107791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D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hitunglah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E(Y)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Var</a:t>
                </a:r>
                <a:r>
                  <a:rPr lang="en-US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(Y)</a:t>
                </a:r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en-US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971170"/>
                <a:ext cx="11902686" cy="534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4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489" y="187699"/>
            <a:ext cx="180549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2753" y="918115"/>
                <a:ext cx="11902686" cy="53460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PDF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;  0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;  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31813" indent="0" algn="just">
                  <a:lnSpc>
                    <a:spcPct val="150000"/>
                  </a:lnSpc>
                  <a:buNone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nilai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Fungsi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Pembangkit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Momen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bagi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!</a:t>
                </a:r>
              </a:p>
              <a:p>
                <a:pPr marL="531813" indent="-436563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Misalkan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Fungsi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Pembangkit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Momen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suatu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PAK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+18</m:t>
                        </m:r>
                        <m:sSup>
                          <m:sSupPr>
                            <m:ctrlP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.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Carilah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D" sz="23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D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Probability Density Function dari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D" sz="23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918115"/>
                <a:ext cx="11902686" cy="5346025"/>
              </a:xfrm>
              <a:prstGeom prst="rect">
                <a:avLst/>
              </a:prstGeom>
              <a:blipFill>
                <a:blip r:embed="rId4"/>
                <a:stretch>
                  <a:fillRect r="-717" b="-29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489" y="187699"/>
            <a:ext cx="180549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2753" y="1089816"/>
                <a:ext cx="11902686" cy="53460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PDF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             ;  0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;  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 nilai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3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ID" sz="23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</a:t>
                </a:r>
                <a:r>
                  <a:rPr lang="en-ID" sz="23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ID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Cumulative Distribution Function 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 </a:t>
                </a:r>
                <a14:m>
                  <m:oMath xmlns:m="http://schemas.openxmlformats.org/officeDocument/2006/math"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gambarnya</a:t>
                </a:r>
                <a:endParaRPr lang="en-ID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1089816"/>
                <a:ext cx="11902686" cy="534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489" y="187699"/>
            <a:ext cx="180549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35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2753" y="864706"/>
                <a:ext cx="11902686" cy="30658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 </a:t>
                </a:r>
                <a14:m>
                  <m:oMath xmlns:m="http://schemas.openxmlformats.org/officeDocument/2006/math">
                    <m:r>
                      <a:rPr lang="en-ID" sz="2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PDF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;  0≤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;  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</a:t>
                </a:r>
                <a:r>
                  <a:rPr lang="en-ID" sz="23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ID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Cumulative Distribution Function 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 </a:t>
                </a:r>
                <a14:m>
                  <m:oMath xmlns:m="http://schemas.openxmlformats.org/officeDocument/2006/math">
                    <m:r>
                      <a:rPr lang="en-ID" sz="2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gambarnya</a:t>
                </a:r>
                <a:endParaRPr lang="en-ID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864706"/>
                <a:ext cx="11902686" cy="3065849"/>
              </a:xfrm>
              <a:prstGeom prst="rect">
                <a:avLst/>
              </a:prstGeom>
              <a:blipFill>
                <a:blip r:embed="rId4"/>
                <a:stretch>
                  <a:fillRect b="-31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52753" y="3930555"/>
                <a:ext cx="11902686" cy="30658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84200" indent="-457200" algn="just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ID" sz="23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Acak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memiliki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PDF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marL="12700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3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3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;  0≤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;  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531813" indent="0" algn="just">
                  <a:lnSpc>
                    <a:spcPct val="150000"/>
                  </a:lnSpc>
                  <a:buNone/>
                </a:pP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Tentukan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nilai</a:t>
                </a:r>
                <a:r>
                  <a:rPr lang="en-ID" sz="23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3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D" sz="23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!</a:t>
                </a:r>
                <a:endParaRPr lang="en-ID" sz="23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3930555"/>
                <a:ext cx="11902686" cy="3065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4266304" y="314080"/>
            <a:ext cx="7925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(RANDOM VARIABLE)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99116" y="3005456"/>
                <a:ext cx="3167187" cy="106452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 ACAK </a:t>
                </a:r>
                <a14:m>
                  <m:oMath xmlns:m="http://schemas.openxmlformats.org/officeDocument/2006/math"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ID" sz="2400" b="1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6" y="3005456"/>
                <a:ext cx="3167187" cy="10645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4266302" y="1397842"/>
            <a:ext cx="3167187" cy="106452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DISKRIT</a:t>
            </a:r>
          </a:p>
          <a:p>
            <a:pPr algn="ctr"/>
            <a:r>
              <a:rPr lang="en-ID" sz="24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(DISCRETE)</a:t>
            </a:r>
            <a:endParaRPr lang="en-ID" sz="24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66302" y="4646250"/>
            <a:ext cx="3167187" cy="106452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KONTINU</a:t>
            </a:r>
          </a:p>
          <a:p>
            <a:pPr algn="ctr"/>
            <a:r>
              <a:rPr lang="en-ID" sz="24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(CONTINUOUS)</a:t>
            </a:r>
            <a:endParaRPr lang="en-ID" sz="24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3222001" y="1743394"/>
            <a:ext cx="1029482" cy="1177227"/>
          </a:xfrm>
          <a:prstGeom prst="bentArrow">
            <a:avLst>
              <a:gd name="adj1" fmla="val 22244"/>
              <a:gd name="adj2" fmla="val 25000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3222001" y="4207234"/>
            <a:ext cx="1029482" cy="1177227"/>
          </a:xfrm>
          <a:prstGeom prst="bentArrow">
            <a:avLst>
              <a:gd name="adj1" fmla="val 22244"/>
              <a:gd name="adj2" fmla="val 25000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49895" y="2576633"/>
                <a:ext cx="5054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2800" dirty="0" err="1" smtClean="0">
                    <a:latin typeface="Berlin Sans FB" panose="020E0602020502020306" pitchFamily="34" charset="0"/>
                  </a:rPr>
                  <a:t>Jika</a:t>
                </a:r>
                <a:r>
                  <a:rPr lang="en-ID" sz="2800" dirty="0" smtClean="0">
                    <a:latin typeface="Berlin Sans FB" panose="020E0602020502020306" pitchFamily="34" charset="0"/>
                  </a:rPr>
                  <a:t>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2800" dirty="0" smtClean="0">
                    <a:latin typeface="Berlin Sans FB" panose="020E0602020502020306" pitchFamily="34" charset="0"/>
                  </a:rPr>
                  <a:t> Finite / Countable</a:t>
                </a:r>
                <a:endParaRPr lang="en-ID" sz="2800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95" y="2576633"/>
                <a:ext cx="5054332" cy="523220"/>
              </a:xfrm>
              <a:prstGeom prst="rect">
                <a:avLst/>
              </a:prstGeom>
              <a:blipFill>
                <a:blip r:embed="rId5"/>
                <a:stretch>
                  <a:fillRect l="-2533" t="-12791" r="-1086" b="-313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49895" y="4087368"/>
                <a:ext cx="5666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2800" dirty="0" err="1" smtClean="0">
                    <a:latin typeface="Berlin Sans FB" panose="020E0602020502020306" pitchFamily="34" charset="0"/>
                  </a:rPr>
                  <a:t>Jika</a:t>
                </a:r>
                <a:r>
                  <a:rPr lang="en-ID" sz="2800" dirty="0" smtClean="0">
                    <a:latin typeface="Berlin Sans FB" panose="020E0602020502020306" pitchFamily="34" charset="0"/>
                  </a:rPr>
                  <a:t>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2800" dirty="0" smtClean="0">
                    <a:latin typeface="Berlin Sans FB" panose="020E0602020502020306" pitchFamily="34" charset="0"/>
                  </a:rPr>
                  <a:t> Infinite / Uncountable</a:t>
                </a:r>
                <a:endParaRPr lang="en-ID" sz="2800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895" y="4087368"/>
                <a:ext cx="5666679" cy="523220"/>
              </a:xfrm>
              <a:prstGeom prst="rect">
                <a:avLst/>
              </a:prstGeom>
              <a:blipFill>
                <a:blip r:embed="rId6"/>
                <a:stretch>
                  <a:fillRect l="-2260" t="-12941" b="-317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2406" y="2448720"/>
            <a:ext cx="69180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TERIMAKASIH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SELAMAT BELAJAR 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7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4266304" y="314080"/>
            <a:ext cx="7925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(RANDOM VARIABLE)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19311" y="3209910"/>
                <a:ext cx="3167187" cy="62550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2400" b="1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PEUBAH ACAK </a:t>
                </a:r>
                <a14:m>
                  <m:oMath xmlns:m="http://schemas.openxmlformats.org/officeDocument/2006/math">
                    <m:r>
                      <a:rPr lang="en-ID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ID" sz="2400" b="1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11" y="3209910"/>
                <a:ext cx="3167187" cy="625508"/>
              </a:xfrm>
              <a:prstGeom prst="round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79063" y="2029056"/>
            <a:ext cx="5047682" cy="6116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PEUBAH ACAK DISKRIT (PAD)</a:t>
            </a:r>
            <a:endParaRPr lang="en-ID" sz="24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636773" y="2713012"/>
            <a:ext cx="532262" cy="370301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ounded Rectangle 16"/>
          <p:cNvSpPr/>
          <p:nvPr/>
        </p:nvSpPr>
        <p:spPr>
          <a:xfrm>
            <a:off x="460375" y="4407770"/>
            <a:ext cx="5047682" cy="6116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PEUBAH ACAK KONTINU (PAK)</a:t>
            </a:r>
            <a:endParaRPr lang="en-ID" sz="24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0800000">
            <a:off x="2636773" y="3962015"/>
            <a:ext cx="532262" cy="370301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ine Callout 1 (Accent Bar) 12"/>
              <p:cNvSpPr/>
              <p:nvPr/>
            </p:nvSpPr>
            <p:spPr>
              <a:xfrm>
                <a:off x="6089177" y="1158968"/>
                <a:ext cx="5675194" cy="1953171"/>
              </a:xfrm>
              <a:prstGeom prst="accentCallout1">
                <a:avLst>
                  <a:gd name="adj1" fmla="val 20846"/>
                  <a:gd name="adj2" fmla="val -4245"/>
                  <a:gd name="adj3" fmla="val 39830"/>
                  <a:gd name="adj4" fmla="val -18577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ID" sz="2000" b="1" dirty="0" smtClean="0">
                    <a:solidFill>
                      <a:schemeClr val="tx2"/>
                    </a:solidFill>
                  </a:rPr>
                  <a:t>PROBABILITY MASS FUNCTION (PMF)</a:t>
                </a:r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dirty="0" smtClean="0"/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D" b="0" dirty="0" smtClean="0"/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13" name="Line Callout 1 (Accent Bar)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77" y="1158968"/>
                <a:ext cx="5675194" cy="1953171"/>
              </a:xfrm>
              <a:prstGeom prst="accentCallout1">
                <a:avLst>
                  <a:gd name="adj1" fmla="val 20846"/>
                  <a:gd name="adj2" fmla="val -4245"/>
                  <a:gd name="adj3" fmla="val 39830"/>
                  <a:gd name="adj4" fmla="val -18577"/>
                </a:avLst>
              </a:prstGeom>
              <a:blipFill>
                <a:blip r:embed="rId5"/>
                <a:stretch>
                  <a:fillRect b="-20772"/>
                </a:stretch>
              </a:blipFill>
              <a:ln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ine Callout 1 (Accent Bar) 20"/>
              <p:cNvSpPr/>
              <p:nvPr/>
            </p:nvSpPr>
            <p:spPr>
              <a:xfrm>
                <a:off x="6089176" y="3448963"/>
                <a:ext cx="5675194" cy="2997955"/>
              </a:xfrm>
              <a:prstGeom prst="accentCallout1">
                <a:avLst>
                  <a:gd name="adj1" fmla="val 12185"/>
                  <a:gd name="adj2" fmla="val -4245"/>
                  <a:gd name="adj3" fmla="val 30150"/>
                  <a:gd name="adj4" fmla="val -19779"/>
                </a:avLst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ID" sz="2000" b="1" dirty="0" smtClean="0">
                    <a:solidFill>
                      <a:schemeClr val="tx2"/>
                    </a:solidFill>
                  </a:rPr>
                  <a:t>PROBABILITY DENSITY FUNCTION (PDF)</a:t>
                </a:r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D" dirty="0" smtClean="0"/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D" b="0" dirty="0" smtClean="0"/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ID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=1</m:t>
                    </m:r>
                  </m:oMath>
                </a14:m>
                <a:endParaRPr lang="en-ID" dirty="0" smtClean="0"/>
              </a:p>
              <a:p>
                <a:pPr marL="55880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D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ID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ID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21" name="Line Callout 1 (Accent Bar)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76" y="3448963"/>
                <a:ext cx="5675194" cy="2997955"/>
              </a:xfrm>
              <a:prstGeom prst="accentCallout1">
                <a:avLst>
                  <a:gd name="adj1" fmla="val 12185"/>
                  <a:gd name="adj2" fmla="val -4245"/>
                  <a:gd name="adj3" fmla="val 30150"/>
                  <a:gd name="adj4" fmla="val -19779"/>
                </a:avLst>
              </a:prstGeom>
              <a:blipFill>
                <a:blip r:embed="rId6"/>
                <a:stretch>
                  <a:fillRect b="-24213"/>
                </a:stretch>
              </a:blipFill>
              <a:ln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60375" y="1085856"/>
                <a:ext cx="11276700" cy="5251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/>
                  <a:t>Definisi :</a:t>
                </a:r>
              </a:p>
              <a:p>
                <a:pPr marL="0" indent="0" algn="just">
                  <a:lnSpc>
                    <a:spcPct val="150000"/>
                  </a:lnSpc>
                  <a:buFontTx/>
                  <a:buNone/>
                </a:pP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adalah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PEUBAH ACAK DISKRIT (PAD), </a:t>
                </a:r>
                <a:r>
                  <a:rPr lang="en-US" sz="2400" dirty="0" err="1" smtClean="0"/>
                  <a:t>terdapat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err="1" smtClean="0"/>
                  <a:t>dimana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err="1" smtClean="0"/>
                  <a:t>adalah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outcome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dalam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untuk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=1, 2, 3, 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.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tersebut </a:t>
                </a:r>
                <a:r>
                  <a:rPr lang="en-US" sz="2400" dirty="0" err="1" smtClean="0"/>
                  <a:t>harus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memenuhi</a:t>
                </a:r>
                <a:r>
                  <a:rPr lang="en-US" sz="2400" dirty="0" smtClean="0"/>
                  <a:t>:</a:t>
                </a:r>
              </a:p>
              <a:p>
                <a:pPr marL="1077913" indent="-273050" algn="just">
                  <a:lnSpc>
                    <a:spcPct val="150000"/>
                  </a:lnSpc>
                  <a:buFont typeface="+mj-lt"/>
                  <a:buAutoNum type="romanL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ID" sz="2400" b="0" dirty="0" smtClean="0">
                  <a:ea typeface="Cambria Math" panose="02040503050406030204" pitchFamily="18" charset="0"/>
                </a:endParaRPr>
              </a:p>
              <a:p>
                <a:pPr marL="1077913" indent="-273050" algn="just">
                  <a:lnSpc>
                    <a:spcPct val="150000"/>
                  </a:lnSpc>
                  <a:buFont typeface="+mj-lt"/>
                  <a:buAutoNum type="romanL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D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:pPr marL="804863" indent="0" algn="just">
                  <a:lnSpc>
                    <a:spcPct val="150000"/>
                  </a:lnSpc>
                  <a:buNone/>
                </a:pPr>
                <a:endParaRPr lang="en-US" sz="15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FUNGSI MASSA PELUANG </a:t>
                </a:r>
                <a:r>
                  <a:rPr lang="en-US" sz="2400" dirty="0" smtClean="0"/>
                  <a:t>(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FMP</a:t>
                </a:r>
                <a:r>
                  <a:rPr lang="en-US" sz="2400" dirty="0" smtClean="0"/>
                  <a:t>) </a:t>
                </a:r>
                <a:r>
                  <a:rPr lang="en-US" sz="2400" dirty="0"/>
                  <a:t>/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PROBABILITY MASS FUNCTION (PMF)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085856"/>
                <a:ext cx="11276700" cy="5251985"/>
              </a:xfrm>
              <a:prstGeom prst="rect">
                <a:avLst/>
              </a:prstGeom>
              <a:blipFill>
                <a:blip r:embed="rId4"/>
                <a:stretch>
                  <a:fillRect l="-865" r="-8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97434" y="1950854"/>
                <a:ext cx="2634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34" y="1950854"/>
                <a:ext cx="2634824" cy="369332"/>
              </a:xfrm>
              <a:prstGeom prst="rect">
                <a:avLst/>
              </a:prstGeom>
              <a:blipFill>
                <a:blip r:embed="rId4"/>
                <a:stretch>
                  <a:fillRect l="-2315" b="-245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065953" y="314080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0375" y="1085857"/>
            <a:ext cx="11276700" cy="54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FUNGSI MASSA PELUANG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FMP</a:t>
            </a:r>
            <a:r>
              <a:rPr lang="en-US" sz="2400" dirty="0" smtClean="0"/>
              <a:t>) </a:t>
            </a:r>
            <a:r>
              <a:rPr lang="en-US" sz="2400" dirty="0"/>
              <a:t>/ </a:t>
            </a:r>
            <a:r>
              <a:rPr lang="en-US" sz="2400" b="1" dirty="0" smtClean="0">
                <a:solidFill>
                  <a:schemeClr val="tx2"/>
                </a:solidFill>
              </a:rPr>
              <a:t>PROBABILITY MASS FUNCTION (PMF)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97434" y="2598208"/>
                <a:ext cx="1485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34" y="2598208"/>
                <a:ext cx="1485086" cy="369332"/>
              </a:xfrm>
              <a:prstGeom prst="rect">
                <a:avLst/>
              </a:prstGeom>
              <a:blipFill>
                <a:blip r:embed="rId5"/>
                <a:stretch>
                  <a:fillRect l="-4527" r="-4527" b="-245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34229" y="1946281"/>
                <a:ext cx="131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29" y="1946281"/>
                <a:ext cx="131446" cy="369332"/>
              </a:xfrm>
              <a:prstGeom prst="rect">
                <a:avLst/>
              </a:prstGeom>
              <a:blipFill>
                <a:blip r:embed="rId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4229" y="2593635"/>
                <a:ext cx="131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29" y="2593635"/>
                <a:ext cx="131446" cy="369332"/>
              </a:xfrm>
              <a:prstGeom prst="rect">
                <a:avLst/>
              </a:prstGeom>
              <a:blipFill>
                <a:blip r:embed="rId7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18145" y="1941708"/>
                <a:ext cx="1048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45" y="1941708"/>
                <a:ext cx="1048172" cy="369332"/>
              </a:xfrm>
              <a:prstGeom prst="rect">
                <a:avLst/>
              </a:prstGeom>
              <a:blipFill>
                <a:blip r:embed="rId8"/>
                <a:stretch>
                  <a:fillRect l="-4070" r="-1744" b="-1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8145" y="2589062"/>
                <a:ext cx="1052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45" y="2589062"/>
                <a:ext cx="1052981" cy="369332"/>
              </a:xfrm>
              <a:prstGeom prst="rect">
                <a:avLst/>
              </a:prstGeom>
              <a:blipFill>
                <a:blip r:embed="rId9"/>
                <a:stretch>
                  <a:fillRect l="-4046" r="-1156" b="-1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450826" y="3165886"/>
                <a:ext cx="11276700" cy="545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Kumpulan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pasangan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D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ID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I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I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I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disebut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“DISTRIBUSI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PELUANG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” </a:t>
                </a: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6" y="3165886"/>
                <a:ext cx="11276700" cy="545750"/>
              </a:xfrm>
              <a:prstGeom prst="rect">
                <a:avLst/>
              </a:prstGeom>
              <a:blipFill>
                <a:blip r:embed="rId10"/>
                <a:stretch>
                  <a:fillRect l="-865" b="-4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11"/>
          <a:srcRect l="7361" b="15244"/>
          <a:stretch/>
        </p:blipFill>
        <p:spPr bwMode="auto">
          <a:xfrm>
            <a:off x="1621564" y="3915321"/>
            <a:ext cx="3359120" cy="22356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" name="Down Arrow 19"/>
          <p:cNvSpPr/>
          <p:nvPr/>
        </p:nvSpPr>
        <p:spPr>
          <a:xfrm rot="16200000">
            <a:off x="5391987" y="4794285"/>
            <a:ext cx="529987" cy="47767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217344" y="4303442"/>
            <a:ext cx="5175021" cy="169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ID" sz="2400" dirty="0" err="1" smtClean="0">
                <a:solidFill>
                  <a:schemeClr val="tx1"/>
                </a:solidFill>
              </a:rPr>
              <a:t>Grafik</a:t>
            </a:r>
            <a:r>
              <a:rPr lang="en-ID" sz="2400" dirty="0" smtClean="0">
                <a:solidFill>
                  <a:schemeClr val="tx1"/>
                </a:solidFill>
              </a:rPr>
              <a:t> PMF </a:t>
            </a:r>
            <a:r>
              <a:rPr lang="en-ID" sz="2400" dirty="0" err="1" smtClean="0">
                <a:solidFill>
                  <a:schemeClr val="tx1"/>
                </a:solidFill>
              </a:rPr>
              <a:t>untuk</a:t>
            </a:r>
            <a:r>
              <a:rPr lang="en-ID" sz="2400" dirty="0" smtClean="0">
                <a:solidFill>
                  <a:schemeClr val="tx1"/>
                </a:solidFill>
              </a:rPr>
              <a:t> Random Experiment : </a:t>
            </a:r>
            <a:r>
              <a:rPr lang="en-ID" sz="2400" dirty="0" err="1" smtClean="0">
                <a:solidFill>
                  <a:schemeClr val="tx1"/>
                </a:solidFill>
              </a:rPr>
              <a:t>Pelemparan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Dadu</a:t>
            </a:r>
            <a:r>
              <a:rPr lang="en-ID" sz="2400" dirty="0" smtClean="0">
                <a:solidFill>
                  <a:schemeClr val="tx1"/>
                </a:solidFill>
              </a:rPr>
              <a:t> 1 Kali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206" y="138857"/>
            <a:ext cx="632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DISKRIT (PAD)</a:t>
            </a:r>
            <a:endParaRPr lang="en-US" sz="4000" b="1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55575" y="700376"/>
                <a:ext cx="11470043" cy="5265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 smtClean="0"/>
                  <a:t>Dalam </a:t>
                </a:r>
                <a:r>
                  <a:rPr lang="en-US" sz="2000" dirty="0" err="1" smtClean="0"/>
                  <a:t>sebuah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kotak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terdapat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enam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buah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kapasitor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empat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diantaranya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bernilai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0.1 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sisanya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bernilai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. Dari </a:t>
                </a:r>
                <a:r>
                  <a:rPr lang="en-US" sz="2000" dirty="0" err="1" smtClean="0"/>
                  <a:t>kotak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tersebut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diambil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tiga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kapasitor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secara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acak</a:t>
                </a:r>
                <a:r>
                  <a:rPr lang="en-US" sz="2000" dirty="0" smtClean="0"/>
                  <a:t>.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Jika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ialah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peubah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acak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yang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menyatakan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C00000"/>
                    </a:solidFill>
                  </a:rPr>
                  <a:t>“</a:t>
                </a:r>
                <a:r>
                  <a:rPr lang="en-US" sz="2000" b="1" i="1" dirty="0" err="1" smtClean="0">
                    <a:solidFill>
                      <a:srgbClr val="C00000"/>
                    </a:solidFill>
                  </a:rPr>
                  <a:t>BANYAKNYA</a:t>
                </a:r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i="1" dirty="0" err="1" smtClean="0">
                    <a:solidFill>
                      <a:srgbClr val="C00000"/>
                    </a:solidFill>
                  </a:rPr>
                  <a:t>KAPASITOR</a:t>
                </a:r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i="1" dirty="0" err="1" smtClean="0">
                    <a:solidFill>
                      <a:srgbClr val="C00000"/>
                    </a:solidFill>
                  </a:rPr>
                  <a:t>BENILAI</a:t>
                </a:r>
                <a:r>
                  <a:rPr lang="en-US" sz="2000" b="1" i="1" dirty="0" smtClean="0">
                    <a:solidFill>
                      <a:srgbClr val="C00000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D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b="1" i="1" dirty="0" smtClean="0">
                    <a:solidFill>
                      <a:srgbClr val="C00000"/>
                    </a:solidFill>
                  </a:rPr>
                  <a:t> DALAM TIGA KAPASITOR YANG TERAMBIL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” </a:t>
                </a:r>
                <a:r>
                  <a:rPr lang="en-US" sz="2000" dirty="0" err="1" smtClean="0"/>
                  <a:t>maka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tentukan</a:t>
                </a:r>
                <a:r>
                  <a:rPr lang="en-US" sz="2000" dirty="0" smtClean="0"/>
                  <a:t>:</a:t>
                </a:r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smtClean="0"/>
                  <a:t>Daerah </a:t>
                </a:r>
                <a:r>
                  <a:rPr lang="en-US" sz="2000" dirty="0" err="1" smtClean="0"/>
                  <a:t>Hasil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Peubah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Acak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i="1" dirty="0" smtClean="0"/>
                  <a:t>Probability Mass Function </a:t>
                </a:r>
                <a:r>
                  <a:rPr lang="en-US" sz="2000" dirty="0" smtClean="0"/>
                  <a:t>(PMF) </a:t>
                </a:r>
                <a:r>
                  <a:rPr lang="en-US" sz="2000" dirty="0" err="1" smtClean="0"/>
                  <a:t>Peubah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Acak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/>
                  <a:t>Fungsi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Distribusi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Peubah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Acak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smtClean="0"/>
                  <a:t>E(X)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VAR(X)</a:t>
                </a:r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/>
                  <a:t>Momen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Ketiga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Keempat</a:t>
                </a:r>
                <a:endParaRPr lang="en-US" sz="2000" dirty="0" smtClean="0"/>
              </a:p>
              <a:p>
                <a:pPr marL="11604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000" dirty="0" smtClean="0"/>
                  <a:t> , </a:t>
                </a:r>
                <a:r>
                  <a:rPr lang="en-US" sz="2000" dirty="0" err="1" smtClean="0"/>
                  <a:t>tentukan</a:t>
                </a:r>
                <a:r>
                  <a:rPr lang="en-US" sz="2000" dirty="0" smtClean="0"/>
                  <a:t> PMF </a:t>
                </a:r>
                <a:r>
                  <a:rPr lang="en-US" sz="2000" dirty="0" err="1" smtClean="0"/>
                  <a:t>untuk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peubah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acak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 smtClean="0"/>
                  <a:t> ,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𝑉𝐴𝑅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700376"/>
                <a:ext cx="11470043" cy="5265254"/>
              </a:xfrm>
              <a:prstGeom prst="rect">
                <a:avLst/>
              </a:prstGeom>
              <a:blipFill>
                <a:blip r:embed="rId4"/>
                <a:stretch>
                  <a:fillRect l="-585" r="-585" b="-41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7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9341</TotalTime>
  <Words>1960</Words>
  <Application>Microsoft Office PowerPoint</Application>
  <PresentationFormat>Widescreen</PresentationFormat>
  <Paragraphs>416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Berlin Sans FB</vt:lpstr>
      <vt:lpstr>Berlin Sans FB Demi</vt:lpstr>
      <vt:lpstr>Calibri</vt:lpstr>
      <vt:lpstr>Calibri Light</vt:lpstr>
      <vt:lpstr>Cambria Math</vt:lpstr>
      <vt:lpstr>Courier New</vt:lpstr>
      <vt:lpstr>Microsoft PhagsPa</vt:lpstr>
      <vt:lpstr>OCR A Extended</vt:lpstr>
      <vt:lpstr>Symbol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320S</dc:creator>
  <cp:lastModifiedBy>320S</cp:lastModifiedBy>
  <cp:revision>128</cp:revision>
  <dcterms:created xsi:type="dcterms:W3CDTF">2018-01-05T05:12:02Z</dcterms:created>
  <dcterms:modified xsi:type="dcterms:W3CDTF">2018-03-22T02:32:30Z</dcterms:modified>
</cp:coreProperties>
</file>