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13" r:id="rId12"/>
    <p:sldId id="267" r:id="rId13"/>
    <p:sldId id="312" r:id="rId14"/>
    <p:sldId id="268" r:id="rId15"/>
    <p:sldId id="269" r:id="rId16"/>
    <p:sldId id="270" r:id="rId17"/>
    <p:sldId id="271" r:id="rId18"/>
    <p:sldId id="309" r:id="rId19"/>
    <p:sldId id="272" r:id="rId20"/>
    <p:sldId id="273" r:id="rId21"/>
    <p:sldId id="274" r:id="rId22"/>
    <p:sldId id="275" r:id="rId23"/>
    <p:sldId id="277" r:id="rId24"/>
    <p:sldId id="314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10" r:id="rId33"/>
    <p:sldId id="285" r:id="rId34"/>
    <p:sldId id="31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75" d="100"/>
          <a:sy n="75" d="100"/>
        </p:scale>
        <p:origin x="39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240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22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576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671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858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62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524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850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616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912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04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2C41-E912-410F-B07D-CB4BEFA51D11}" type="datetimeFigureOut">
              <a:rPr lang="en-ID" smtClean="0"/>
              <a:t>07/02/2018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E209-6BF6-4A10-A1CA-D7BED3E559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387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01003" y="1678675"/>
            <a:ext cx="10276764" cy="1624083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4800" b="1" dirty="0">
                <a:solidFill>
                  <a:srgbClr val="C00000"/>
                </a:solidFill>
                <a:latin typeface="OCR A Extended" panose="02010509020102010303" pitchFamily="50" charset="0"/>
              </a:rPr>
              <a:t>PROBABILITY &amp; </a:t>
            </a:r>
            <a:r>
              <a:rPr lang="en-US" altLang="en-US" sz="48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STATISTICS</a:t>
            </a:r>
            <a:endParaRPr lang="en-US" altLang="en-US" sz="4800" b="1" dirty="0">
              <a:solidFill>
                <a:srgbClr val="C00000"/>
              </a:solidFill>
              <a:latin typeface="OCR A Extended" panose="02010509020102010303" pitchFamily="50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1003" y="3520739"/>
            <a:ext cx="10276764" cy="2661313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48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COUNTING TECHNIQUE</a:t>
            </a:r>
          </a:p>
          <a:p>
            <a:pPr algn="ctr">
              <a:lnSpc>
                <a:spcPct val="150000"/>
              </a:lnSpc>
            </a:pPr>
            <a:r>
              <a:rPr lang="en-US" altLang="en-US" sz="48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(TEKNIK PENCACAHAN)</a:t>
            </a:r>
          </a:p>
        </p:txBody>
      </p:sp>
    </p:spTree>
    <p:extLst>
      <p:ext uri="{BB962C8B-B14F-4D97-AF65-F5344CB8AC3E}">
        <p14:creationId xmlns:p14="http://schemas.microsoft.com/office/powerpoint/2010/main" val="14914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3000" y="123553"/>
            <a:ext cx="72390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CONTOH-6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304800" y="786593"/>
            <a:ext cx="11752384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680,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2, 6, 7  </a:t>
            </a:r>
            <a:r>
              <a:rPr lang="en-US" dirty="0" err="1" smtClean="0"/>
              <a:t>dan</a:t>
            </a:r>
            <a:r>
              <a:rPr lang="en-US" dirty="0" smtClean="0"/>
              <a:t> 9 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1635125"/>
            <a:ext cx="11752384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err="1" smtClean="0">
                <a:latin typeface="+mj-lt"/>
              </a:rPr>
              <a:t>Penyelesaian</a:t>
            </a:r>
            <a:r>
              <a:rPr lang="en-US" sz="2200" b="1" dirty="0" smtClean="0">
                <a:latin typeface="+mj-lt"/>
              </a:rPr>
              <a:t>: </a:t>
            </a:r>
            <a:r>
              <a:rPr lang="en-US" sz="2200" b="1" dirty="0" err="1" smtClean="0">
                <a:latin typeface="+mj-lt"/>
              </a:rPr>
              <a:t>Angka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kurang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dari</a:t>
            </a:r>
            <a:r>
              <a:rPr lang="en-US" sz="2200" b="1" dirty="0">
                <a:latin typeface="+mj-lt"/>
              </a:rPr>
              <a:t> 680 </a:t>
            </a:r>
            <a:r>
              <a:rPr lang="en-US" sz="2200" b="1" dirty="0" err="1">
                <a:latin typeface="+mj-lt"/>
              </a:rPr>
              <a:t>bisa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berupa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angka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satuan</a:t>
            </a:r>
            <a:r>
              <a:rPr lang="en-US" sz="2200" b="1" dirty="0">
                <a:latin typeface="+mj-lt"/>
              </a:rPr>
              <a:t> (1 digit), </a:t>
            </a:r>
            <a:r>
              <a:rPr lang="en-US" sz="2200" b="1" dirty="0" err="1">
                <a:latin typeface="+mj-lt"/>
              </a:rPr>
              <a:t>puluhan</a:t>
            </a:r>
            <a:r>
              <a:rPr lang="en-US" sz="2200" b="1" dirty="0">
                <a:latin typeface="+mj-lt"/>
              </a:rPr>
              <a:t> (2 digit) </a:t>
            </a:r>
            <a:r>
              <a:rPr lang="en-US" sz="2200" b="1" dirty="0" err="1">
                <a:latin typeface="+mj-lt"/>
              </a:rPr>
              <a:t>dan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ratusan</a:t>
            </a:r>
            <a:r>
              <a:rPr lang="en-US" sz="2200" b="1" dirty="0">
                <a:latin typeface="+mj-lt"/>
              </a:rPr>
              <a:t> (3 digit).</a:t>
            </a:r>
            <a:endParaRPr lang="en-US" sz="2200" b="1" dirty="0">
              <a:latin typeface="+mj-lt"/>
              <a:sym typeface="Wingdings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09" y="2257911"/>
            <a:ext cx="89925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209" y="1312924"/>
            <a:ext cx="11691582" cy="303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0" indent="-982663" algn="just">
              <a:lnSpc>
                <a:spcPct val="150000"/>
              </a:lnSpc>
              <a:spcAft>
                <a:spcPts val="0"/>
              </a:spcAft>
              <a:buSzPts val="1100"/>
              <a:tabLst>
                <a:tab pos="531813" algn="l"/>
                <a:tab pos="857250" algn="l"/>
              </a:tabLst>
            </a:pP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</a:t>
            </a: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950 yang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terbentuk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3, 5, 7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9? (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berulang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85670" y="113885"/>
            <a:ext cx="8071514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KALKULASI PENCACAHAN 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(CALCULUS OF COUNTING)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633" y="2838147"/>
            <a:ext cx="2866030" cy="9689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SAMPLING</a:t>
            </a:r>
            <a:endParaRPr lang="en-ID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12663" y="1314470"/>
            <a:ext cx="6315657" cy="9689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Without Replacement (WOR)</a:t>
            </a:r>
            <a:endParaRPr lang="en-ID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12662" y="4387183"/>
            <a:ext cx="6315657" cy="9689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With Replacement (WR)</a:t>
            </a:r>
            <a:endParaRPr lang="en-ID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Bent Arrow 8"/>
          <p:cNvSpPr/>
          <p:nvPr/>
        </p:nvSpPr>
        <p:spPr>
          <a:xfrm>
            <a:off x="2838733" y="1616295"/>
            <a:ext cx="696036" cy="1039074"/>
          </a:xfrm>
          <a:prstGeom prst="ben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flipV="1">
            <a:off x="2838733" y="3989916"/>
            <a:ext cx="696036" cy="1039074"/>
          </a:xfrm>
          <a:prstGeom prst="ben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4012" y="2128122"/>
            <a:ext cx="5650173" cy="7798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if an item is drawn randomly and not replaced before the next item is 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drawn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04012" y="5230677"/>
            <a:ext cx="5650173" cy="854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if it is obtained by first drawing one item randomly and inspecting it and then replacing it in the 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population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85670" y="113885"/>
            <a:ext cx="8071514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KALKULASI PENCACAHAN 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(CALCULUS OF COUNTING)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7871489"/>
                  </p:ext>
                </p:extLst>
              </p:nvPr>
            </p:nvGraphicFramePr>
            <p:xfrm>
              <a:off x="703310" y="2408426"/>
              <a:ext cx="10771732" cy="3491866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77180327"/>
                        </a:ext>
                      </a:extLst>
                    </a:gridCol>
                    <a:gridCol w="4022662">
                      <a:extLst>
                        <a:ext uri="{9D8B030D-6E8A-4147-A177-3AD203B41FA5}">
                          <a16:colId xmlns:a16="http://schemas.microsoft.com/office/drawing/2014/main" val="1309654664"/>
                        </a:ext>
                      </a:extLst>
                    </a:gridCol>
                    <a:gridCol w="4039737">
                      <a:extLst>
                        <a:ext uri="{9D8B030D-6E8A-4147-A177-3AD203B41FA5}">
                          <a16:colId xmlns:a16="http://schemas.microsoft.com/office/drawing/2014/main" val="37087516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ID" sz="2800" b="1" dirty="0"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800" dirty="0" smtClean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0"/>
                            </a:rPr>
                            <a:t>WOR</a:t>
                          </a:r>
                          <a:endParaRPr lang="en-ID" sz="2800" b="1" dirty="0">
                            <a:solidFill>
                              <a:schemeClr val="bg1"/>
                            </a:solidFill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800" dirty="0" smtClean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0"/>
                            </a:rPr>
                            <a:t>WR</a:t>
                          </a:r>
                          <a:endParaRPr lang="en-ID" sz="2800" b="1" dirty="0">
                            <a:solidFill>
                              <a:schemeClr val="bg1"/>
                            </a:solidFill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26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800" b="0" dirty="0" smtClean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0"/>
                            </a:rPr>
                            <a:t>ORDERED</a:t>
                          </a:r>
                          <a:endParaRPr lang="en-ID" sz="2800" b="0" dirty="0">
                            <a:solidFill>
                              <a:schemeClr val="bg1"/>
                            </a:solidFill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8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  <m:r>
                                  <a:rPr lang="en-ID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 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ID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sz="28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ID" sz="28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ID" sz="2800" b="1" i="1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d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 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2800" b="1" dirty="0"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D" sz="2800" b="1" dirty="0"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46992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800" b="1" dirty="0" smtClean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0"/>
                            </a:rPr>
                            <a:t>UNORDERED</a:t>
                          </a:r>
                          <a:endParaRPr lang="en-ID" sz="2800" b="1" dirty="0">
                            <a:solidFill>
                              <a:schemeClr val="bg1"/>
                            </a:solidFill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8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d>
                                  <m:dPr>
                                    <m:ctrlP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  <m:r>
                                  <a:rPr lang="en-ID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 !</m:t>
                                    </m:r>
                                  </m:num>
                                  <m:den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 !</m:t>
                                    </m:r>
                                    <m:d>
                                      <m:dPr>
                                        <m:ctrlPr>
                                          <a:rPr lang="en-ID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sz="28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ID" sz="28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ID" sz="2800" b="1" i="1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d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 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2800" b="1" dirty="0"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8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d>
                                  <m:dPr>
                                    <m:ctrlP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D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2800" b="1" dirty="0"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760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7871489"/>
                  </p:ext>
                </p:extLst>
              </p:nvPr>
            </p:nvGraphicFramePr>
            <p:xfrm>
              <a:off x="703310" y="2408426"/>
              <a:ext cx="10771732" cy="3491866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577180327"/>
                        </a:ext>
                      </a:extLst>
                    </a:gridCol>
                    <a:gridCol w="4022662">
                      <a:extLst>
                        <a:ext uri="{9D8B030D-6E8A-4147-A177-3AD203B41FA5}">
                          <a16:colId xmlns:a16="http://schemas.microsoft.com/office/drawing/2014/main" val="1309654664"/>
                        </a:ext>
                      </a:extLst>
                    </a:gridCol>
                    <a:gridCol w="4039737">
                      <a:extLst>
                        <a:ext uri="{9D8B030D-6E8A-4147-A177-3AD203B41FA5}">
                          <a16:colId xmlns:a16="http://schemas.microsoft.com/office/drawing/2014/main" val="3708751688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ID" sz="2800" b="1" dirty="0"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800" dirty="0" smtClean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0"/>
                            </a:rPr>
                            <a:t>WOR</a:t>
                          </a:r>
                          <a:endParaRPr lang="en-ID" sz="2800" b="1" dirty="0">
                            <a:solidFill>
                              <a:schemeClr val="bg1"/>
                            </a:solidFill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800" dirty="0" smtClean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0"/>
                            </a:rPr>
                            <a:t>WR</a:t>
                          </a:r>
                          <a:endParaRPr lang="en-ID" sz="2800" b="1" dirty="0">
                            <a:solidFill>
                              <a:schemeClr val="bg1"/>
                            </a:solidFill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261732"/>
                      </a:ext>
                    </a:extLst>
                  </a:tr>
                  <a:tr h="13801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800" b="0" dirty="0" smtClean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0"/>
                            </a:rPr>
                            <a:t>ORDERED</a:t>
                          </a:r>
                          <a:endParaRPr lang="en-ID" sz="2800" b="0" dirty="0">
                            <a:solidFill>
                              <a:schemeClr val="bg1"/>
                            </a:solidFill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576" t="-53304" r="-100909" b="-100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6817" t="-53304" r="-452" b="-1004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4699230"/>
                      </a:ext>
                    </a:extLst>
                  </a:tr>
                  <a:tr h="13801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800" b="1" dirty="0" smtClean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0"/>
                            </a:rPr>
                            <a:t>UNORDERED</a:t>
                          </a:r>
                          <a:endParaRPr lang="en-ID" sz="2800" b="1" dirty="0">
                            <a:solidFill>
                              <a:schemeClr val="bg1"/>
                            </a:solidFill>
                            <a:latin typeface="Arial Rounded MT Bold" panose="020F0704030504030204" pitchFamily="34" charset="0"/>
                          </a:endParaRPr>
                        </a:p>
                      </a:txBody>
                      <a:tcPr anchor="ctr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576" t="-153982" r="-100909" b="-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6817" t="-153982" r="-452" b="-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7608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3310" y="1560009"/>
                <a:ext cx="107717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Number of possible arrangements of size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from 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objects</a:t>
                </a:r>
                <a:endParaRPr lang="en-ID" sz="24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10" y="1560009"/>
                <a:ext cx="10771732" cy="461665"/>
              </a:xfrm>
              <a:prstGeom prst="rect">
                <a:avLst/>
              </a:prstGeom>
              <a:blipFill>
                <a:blip r:embed="rId5"/>
                <a:stretch>
                  <a:fillRect l="-849" t="-10526" b="-289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91739" y="68223"/>
            <a:ext cx="7775575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KOMBINASI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575" y="1400601"/>
                <a:ext cx="11731625" cy="4385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542925" indent="-542925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ID" sz="2400" dirty="0" smtClean="0">
                    <a:solidFill>
                      <a:schemeClr val="tx2"/>
                    </a:solidFill>
                  </a:rPr>
                  <a:t>Kombinasi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adalah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kelompok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yang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dapat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dibentuk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dari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sekumpulan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objek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yang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dipilih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sebagian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atau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seluruhnya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1257300" lvl="1" indent="-371475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400" dirty="0" err="1" smtClean="0">
                    <a:solidFill>
                      <a:schemeClr val="tx2"/>
                    </a:solidFill>
                  </a:rPr>
                  <a:t>Urutan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Tidak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diperhatikan</a:t>
                </a:r>
                <a:endParaRPr lang="en-ID" sz="2400" dirty="0" smtClean="0">
                  <a:solidFill>
                    <a:schemeClr val="tx2"/>
                  </a:solidFill>
                </a:endParaRPr>
              </a:p>
              <a:p>
                <a:pPr marL="885825" lvl="1" algn="ctr">
                  <a:lnSpc>
                    <a:spcPct val="150000"/>
                  </a:lnSpc>
                </a:pPr>
                <a:r>
                  <a:rPr lang="en-ID" sz="24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endParaRPr lang="en-ID" sz="3500" b="1" dirty="0" smtClean="0">
                  <a:solidFill>
                    <a:schemeClr val="tx2"/>
                  </a:solidFill>
                </a:endParaRPr>
              </a:p>
              <a:p>
                <a:pPr marL="1343025" lvl="1" indent="-4572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ID" sz="2400" dirty="0" err="1" smtClean="0">
                    <a:solidFill>
                      <a:schemeClr val="tx2"/>
                    </a:solidFill>
                  </a:rPr>
                  <a:t>Anggota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berbeda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tetap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diperhatikan</a:t>
                </a:r>
                <a:endParaRPr lang="en-ID" sz="2400" dirty="0" smtClean="0">
                  <a:solidFill>
                    <a:schemeClr val="tx2"/>
                  </a:solidFill>
                </a:endParaRPr>
              </a:p>
              <a:p>
                <a:pPr marL="0" lvl="1" algn="ctr">
                  <a:lnSpc>
                    <a:spcPct val="150000"/>
                  </a:lnSpc>
                </a:pPr>
                <a:r>
                  <a:rPr lang="en-ID" sz="3500" b="1" dirty="0" smtClean="0">
                    <a:solidFill>
                      <a:schemeClr val="tx2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ID" sz="3500" b="1" dirty="0" smtClean="0">
                  <a:solidFill>
                    <a:schemeClr val="tx2"/>
                  </a:solidFill>
                </a:endParaRPr>
              </a:p>
              <a:p>
                <a:pPr marL="885825" lvl="1" algn="just">
                  <a:lnSpc>
                    <a:spcPct val="150000"/>
                  </a:lnSpc>
                </a:pPr>
                <a:endParaRPr lang="en-ID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400601"/>
                <a:ext cx="11731625" cy="4385816"/>
              </a:xfrm>
              <a:prstGeom prst="rect">
                <a:avLst/>
              </a:prstGeom>
              <a:blipFill>
                <a:blip r:embed="rId4"/>
                <a:stretch>
                  <a:fillRect l="-1507" r="-155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1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91739" y="68223"/>
            <a:ext cx="7775575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KOMBINASI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328613" y="1514475"/>
            <a:ext cx="11587162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0" algn="just">
              <a:lnSpc>
                <a:spcPct val="150000"/>
              </a:lnSpc>
              <a:buFont typeface="Arial" charset="0"/>
              <a:buNone/>
            </a:pP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i="1" dirty="0" smtClean="0"/>
              <a:t>r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416158"/>
              </p:ext>
            </p:extLst>
          </p:nvPr>
        </p:nvGraphicFramePr>
        <p:xfrm>
          <a:off x="1346320" y="3114675"/>
          <a:ext cx="9746619" cy="170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5" imgW="2844800" imgH="482600" progId="">
                  <p:embed/>
                </p:oleObj>
              </mc:Choice>
              <mc:Fallback>
                <p:oleObj r:id="rId5" imgW="2844800" imgH="482600" progId="">
                  <p:embed/>
                  <p:pic>
                    <p:nvPicPr>
                      <p:cNvPr id="3686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320" y="3114675"/>
                        <a:ext cx="9746619" cy="1703172"/>
                      </a:xfrm>
                      <a:prstGeom prst="rect">
                        <a:avLst/>
                      </a:prstGeom>
                      <a:solidFill>
                        <a:srgbClr val="EEE0F1"/>
                      </a:solidFill>
                      <a:ln w="9525">
                        <a:solidFill>
                          <a:srgbClr val="EEE0F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8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52753" y="820285"/>
            <a:ext cx="11861743" cy="3696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50000"/>
              </a:lnSpc>
              <a:buSzPct val="100000"/>
              <a:buFont typeface="Trebuchet MS" pitchFamily="34" charset="0"/>
              <a:buAutoNum type="arabicPeriod"/>
            </a:pP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sebuah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kotak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dari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9 bola, 2 bola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berwarna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merah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3 bola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berwarna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biru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sisanya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berwarna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hitam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Sebuah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mengambil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3 bola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sekaligus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acak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terambilnya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bola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ialah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sama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Berapa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besar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jika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982663" lvl="1" indent="-355600" algn="just">
              <a:lnSpc>
                <a:spcPct val="150000"/>
              </a:lnSpc>
              <a:buClr>
                <a:schemeClr val="tx2"/>
              </a:buClr>
              <a:buSzPct val="100000"/>
              <a:buFont typeface="Trebuchet MS" pitchFamily="34" charset="0"/>
              <a:buAutoNum type="alphaLcPeriod"/>
            </a:pP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Tiga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bola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warna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982663" lvl="1" indent="-355600" algn="just">
              <a:lnSpc>
                <a:spcPct val="150000"/>
              </a:lnSpc>
              <a:buClr>
                <a:schemeClr val="tx2"/>
              </a:buClr>
              <a:buSzPct val="100000"/>
              <a:buFont typeface="Trebuchet MS" pitchFamily="34" charset="0"/>
              <a:buAutoNum type="alphaLcPeriod"/>
            </a:pP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Dua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bola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warna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sama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bola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ketiga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warnanya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berbeda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982663" lvl="1" indent="-355600" algn="just">
              <a:lnSpc>
                <a:spcPct val="150000"/>
              </a:lnSpc>
              <a:buClr>
                <a:schemeClr val="tx2"/>
              </a:buClr>
              <a:buSzPct val="100000"/>
              <a:buFont typeface="Trebuchet MS" pitchFamily="34" charset="0"/>
              <a:buAutoNum type="alphaLcPeriod"/>
            </a:pP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Ketiga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bola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berwarna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sama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 txBox="1">
                <a:spLocks noRot="1" noChangeArrowheads="1"/>
              </p:cNvSpPr>
              <p:nvPr/>
            </p:nvSpPr>
            <p:spPr>
              <a:xfrm>
                <a:off x="155575" y="3944373"/>
                <a:ext cx="11799361" cy="2502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SzPct val="100000"/>
                  <a:buNone/>
                </a:pPr>
                <a:r>
                  <a:rPr lang="en-US" sz="2200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PENYELESAIAN:</a:t>
                </a:r>
              </a:p>
              <a:p>
                <a:pPr marL="0" indent="0" algn="just">
                  <a:lnSpc>
                    <a:spcPct val="15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𝑷</m:t>
                      </m:r>
                      <m:r>
                        <a:rPr lang="en-ID" sz="2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(</m:t>
                      </m:r>
                      <m:r>
                        <a:rPr lang="en-ID" sz="2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𝑬𝒗𝒆𝒏𝒕</m:t>
                      </m:r>
                      <m:r>
                        <a:rPr lang="en-ID" sz="2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)≜</m:t>
                      </m:r>
                      <m:f>
                        <m:fPr>
                          <m:ctrlP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𝑵𝒖𝒎𝒃𝒆𝒓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𝒐𝒇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𝒇𝒂𝒗𝒐𝒓𝒂𝒃𝒍𝒆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𝑶𝒖𝒕𝒄𝒐𝒎𝒆𝒔</m:t>
                          </m:r>
                        </m:num>
                        <m:den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𝑻𝒐𝒕𝒂𝒍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𝑵𝒖𝒎𝒃𝒆𝒓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𝒐𝒇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𝑶𝒖𝒕𝒐𝒎𝒆𝒔</m:t>
                          </m:r>
                        </m:den>
                      </m:f>
                    </m:oMath>
                  </m:oMathPara>
                </a14:m>
                <a:endParaRPr lang="en-US" sz="22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𝑻𝒐𝒕𝒂𝒍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𝑵𝒖𝒎𝒃𝒆𝒓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𝒐𝒇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𝑶𝒖𝒕𝒄𝒐𝒎𝒆𝒔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𝑴𝒆𝒏𝒈𝒂𝒎𝒃𝒊𝒍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𝟑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𝒃𝒐𝒍𝒂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𝒅𝒂𝒓𝒊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𝟗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𝒃𝒐𝒍𝒂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𝑪</m:t>
                      </m:r>
                      <m:d>
                        <m:dPr>
                          <m:ctrlP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𝟗</m:t>
                          </m:r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</m:t>
                          </m:r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𝟑</m:t>
                          </m:r>
                        </m:e>
                      </m:d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𝟗</m:t>
                          </m:r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!</m:t>
                          </m:r>
                        </m:num>
                        <m:den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𝟑</m:t>
                          </m:r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!  </m:t>
                          </m:r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𝟔</m:t>
                          </m:r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!</m:t>
                          </m:r>
                        </m:den>
                      </m:f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𝟔</m:t>
                          </m:r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! </m:t>
                          </m:r>
                          <m:d>
                            <m:dPr>
                              <m:ctrlP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𝟕</m:t>
                              </m:r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∙</m:t>
                              </m:r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𝟖</m:t>
                              </m:r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∙</m:t>
                              </m:r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𝟗</m:t>
                              </m:r>
                            </m:e>
                          </m:d>
                        </m:num>
                        <m:den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𝟔</m:t>
                          </m:r>
                          <m:r>
                            <a:rPr lang="en-ID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! </m:t>
                          </m:r>
                          <m:d>
                            <m:dPr>
                              <m:ctrlP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𝟏</m:t>
                              </m:r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∙</m:t>
                              </m:r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𝟐</m:t>
                              </m:r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∙</m:t>
                              </m:r>
                              <m:r>
                                <a:rPr lang="en-ID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ID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𝟖𝟒</m:t>
                      </m:r>
                    </m:oMath>
                  </m:oMathPara>
                </a14:m>
                <a:endParaRPr lang="en-US" sz="1800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3944373"/>
                <a:ext cx="11799361" cy="2502545"/>
              </a:xfrm>
              <a:prstGeom prst="rect">
                <a:avLst/>
              </a:prstGeom>
              <a:blipFill>
                <a:blip r:embed="rId4"/>
                <a:stretch>
                  <a:fillRect l="-67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193" y="1435094"/>
                <a:ext cx="11911739" cy="294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000" b="1" dirty="0" smtClean="0">
                    <a:solidFill>
                      <a:schemeClr val="tx2"/>
                    </a:solidFill>
                  </a:rPr>
                  <a:t>PELUANG TIGA BOLA TERAMBIL, KETIGANYA BERBEDA WARNA</a:t>
                </a:r>
              </a:p>
              <a:p>
                <a:pPr marL="6985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D" sz="2000" dirty="0" err="1" smtClean="0"/>
                  <a:t>Misalkan</a:t>
                </a:r>
                <a:r>
                  <a:rPr lang="en-ID" sz="2000" dirty="0" smtClean="0"/>
                  <a:t> Event A </a:t>
                </a:r>
                <a:r>
                  <a:rPr lang="en-ID" sz="2000" dirty="0" err="1" smtClean="0"/>
                  <a:t>menyatakan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peristiwa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terambilnya</a:t>
                </a:r>
                <a:r>
                  <a:rPr lang="en-ID" sz="2000" dirty="0" smtClean="0"/>
                  <a:t> 3 bola yang </a:t>
                </a:r>
                <a:r>
                  <a:rPr lang="en-ID" sz="2000" dirty="0" err="1" smtClean="0"/>
                  <a:t>berbeda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warna</a:t>
                </a:r>
                <a:r>
                  <a:rPr lang="en-ID" sz="2000" dirty="0" smtClean="0"/>
                  <a:t> (1 Bola </a:t>
                </a:r>
                <a:r>
                  <a:rPr lang="en-ID" sz="2000" dirty="0" err="1" smtClean="0"/>
                  <a:t>Merah</a:t>
                </a:r>
                <a:r>
                  <a:rPr lang="en-ID" sz="2000" dirty="0" smtClean="0"/>
                  <a:t>, 1 Bola </a:t>
                </a:r>
                <a:r>
                  <a:rPr lang="en-ID" sz="2000" dirty="0" err="1" smtClean="0"/>
                  <a:t>Biru</a:t>
                </a:r>
                <a:r>
                  <a:rPr lang="en-ID" sz="2000" dirty="0" smtClean="0"/>
                  <a:t> &amp; 1 Bola </a:t>
                </a:r>
                <a:r>
                  <a:rPr lang="en-ID" sz="2000" dirty="0" err="1" smtClean="0"/>
                  <a:t>Hitam</a:t>
                </a:r>
                <a:r>
                  <a:rPr lang="en-ID" sz="2000" dirty="0" smtClean="0"/>
                  <a:t>)</a:t>
                </a:r>
              </a:p>
              <a:p>
                <a:pPr marL="6985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𝑓𝑎𝑣𝑜𝑟𝑎𝑏𝑙𝑒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𝑜𝑢𝑡𝑐𝑜𝑚𝑒𝑠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!</m:t>
                        </m:r>
                      </m:num>
                      <m:den>
                        <m: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! ⋅1 !</m:t>
                        </m:r>
                      </m:den>
                    </m:f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!</m:t>
                        </m:r>
                      </m:num>
                      <m:den>
                        <m: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! ⋅2 !</m:t>
                        </m:r>
                      </m:den>
                    </m:f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!</m:t>
                        </m:r>
                      </m:num>
                      <m:den>
                        <m:r>
                          <a:rPr lang="en-ID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! ⋅3 !</m:t>
                        </m:r>
                      </m:den>
                    </m:f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=2×3×4=24</m:t>
                    </m:r>
                  </m:oMath>
                </a14:m>
                <a:endParaRPr lang="en-ID" sz="2000" b="0" dirty="0" smtClean="0">
                  <a:ea typeface="Cambria Math" panose="02040503050406030204" pitchFamily="18" charset="0"/>
                </a:endParaRPr>
              </a:p>
              <a:p>
                <a:pPr marL="6985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D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ID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≜</m:t>
                    </m:r>
                    <m:f>
                      <m:fPr>
                        <m:ctrlP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𝑵𝒖𝒎𝒃𝒆𝒓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𝒐𝒇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𝒇𝒂𝒗𝒐𝒓𝒂𝒃𝒍𝒆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𝑶𝒖𝒕𝒄𝒐𝒎𝒆𝒔</m:t>
                        </m:r>
                      </m:num>
                      <m:den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𝑻𝒐𝒕𝒂𝒍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𝑵𝒖𝒎𝒃𝒆𝒓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𝒐𝒇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𝑶𝒖𝒕𝒐𝒎𝒆𝒔</m:t>
                        </m:r>
                      </m:den>
                    </m:f>
                    <m:r>
                      <a:rPr lang="en-ID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𝟐𝟒</m:t>
                        </m:r>
                      </m:num>
                      <m:den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𝟖𝟒</m:t>
                        </m:r>
                      </m:den>
                    </m:f>
                    <m:r>
                      <a:rPr lang="en-ID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𝟐</m:t>
                        </m:r>
                      </m:num>
                      <m:den>
                        <m:r>
                          <a:rPr lang="en-ID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ID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3" y="1435094"/>
                <a:ext cx="11911739" cy="2949141"/>
              </a:xfrm>
              <a:prstGeom prst="rect">
                <a:avLst/>
              </a:prstGeom>
              <a:blipFill>
                <a:blip r:embed="rId4"/>
                <a:stretch>
                  <a:fillRect l="-563" r="-2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575" y="971170"/>
                <a:ext cx="11808917" cy="485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lphaLcPeriod" startAt="2"/>
                </a:pPr>
                <a:r>
                  <a:rPr lang="en-ID" sz="2000" b="1" dirty="0" smtClean="0">
                    <a:solidFill>
                      <a:schemeClr val="tx2"/>
                    </a:solidFill>
                  </a:rPr>
                  <a:t>PELUANG TIGA BOLA TERAMBIL, DUA BOLA BERWARNA SAMA, BOLA KETIGA BERBEDA WARNA</a:t>
                </a:r>
              </a:p>
              <a:p>
                <a:pPr marL="900113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D" sz="2000" dirty="0" err="1" smtClean="0"/>
                  <a:t>Misalkan</a:t>
                </a:r>
                <a:r>
                  <a:rPr lang="en-ID" sz="2000" dirty="0" smtClean="0"/>
                  <a:t> Event B </a:t>
                </a:r>
                <a:r>
                  <a:rPr lang="en-ID" sz="2000" dirty="0" err="1" smtClean="0"/>
                  <a:t>menyatakan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peristiwa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terambilnya</a:t>
                </a:r>
                <a:r>
                  <a:rPr lang="en-ID" sz="2000" dirty="0" smtClean="0"/>
                  <a:t> 3 bola </a:t>
                </a:r>
                <a:r>
                  <a:rPr lang="en-ID" sz="2000" dirty="0" err="1" smtClean="0"/>
                  <a:t>dengan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dua</a:t>
                </a:r>
                <a:r>
                  <a:rPr lang="en-ID" sz="2000" dirty="0" smtClean="0"/>
                  <a:t> bola </a:t>
                </a:r>
                <a:r>
                  <a:rPr lang="en-ID" sz="2000" dirty="0" err="1" smtClean="0"/>
                  <a:t>berwarna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sama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dan</a:t>
                </a:r>
                <a:r>
                  <a:rPr lang="en-ID" sz="2000" dirty="0" smtClean="0"/>
                  <a:t> bola </a:t>
                </a:r>
                <a:r>
                  <a:rPr lang="en-ID" sz="2000" dirty="0" err="1" smtClean="0"/>
                  <a:t>ketiga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berwarna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beda</a:t>
                </a:r>
                <a:r>
                  <a:rPr lang="en-ID" sz="2000" dirty="0" smtClean="0"/>
                  <a:t>. </a:t>
                </a:r>
              </a:p>
              <a:p>
                <a:pPr marL="557213" algn="just">
                  <a:lnSpc>
                    <a:spcPct val="150000"/>
                  </a:lnSpc>
                </a:pPr>
                <a:endParaRPr lang="en-ID" sz="2000" dirty="0" smtClean="0"/>
              </a:p>
              <a:p>
                <a:pPr marL="557213" algn="just">
                  <a:lnSpc>
                    <a:spcPct val="150000"/>
                  </a:lnSpc>
                </a:pPr>
                <a:endParaRPr lang="en-ID" sz="2000" dirty="0"/>
              </a:p>
              <a:p>
                <a:pPr marL="557213" algn="just">
                  <a:lnSpc>
                    <a:spcPct val="150000"/>
                  </a:lnSpc>
                </a:pPr>
                <a:endParaRPr lang="en-ID" sz="2000" dirty="0" smtClean="0"/>
              </a:p>
              <a:p>
                <a:pPr marL="557213" algn="just">
                  <a:lnSpc>
                    <a:spcPct val="150000"/>
                  </a:lnSpc>
                </a:pPr>
                <a:endParaRPr lang="en-ID" sz="2000" dirty="0" smtClean="0"/>
              </a:p>
              <a:p>
                <a:pPr marL="900113" indent="-3683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ID" sz="22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00113" indent="-3683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ID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≜</m:t>
                    </m:r>
                    <m:f>
                      <m:fPr>
                        <m:ctrlP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𝑵𝒖𝒎𝒃𝒆𝒓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𝒐𝒇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𝒇𝒂𝒗𝒐𝒓𝒂𝒃𝒍𝒆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𝑶𝒖𝒕𝒄𝒐𝒎𝒆𝒔</m:t>
                        </m:r>
                      </m:num>
                      <m:den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𝑻𝒐𝒕𝒂𝒍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𝑵𝒖𝒎𝒃𝒆𝒓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𝒐𝒇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𝑶𝒖𝒕𝒐𝒎𝒆𝒔</m:t>
                        </m:r>
                      </m:den>
                    </m:f>
                    <m:r>
                      <a:rPr lang="en-ID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𝟓𝟓</m:t>
                        </m:r>
                      </m:num>
                      <m:den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𝟖𝟒</m:t>
                        </m:r>
                      </m:den>
                    </m:f>
                  </m:oMath>
                </a14:m>
                <a:endParaRPr lang="en-ID" sz="2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71170"/>
                <a:ext cx="11808917" cy="4858638"/>
              </a:xfrm>
              <a:prstGeom prst="rect">
                <a:avLst/>
              </a:prstGeom>
              <a:blipFill>
                <a:blip r:embed="rId4"/>
                <a:stretch>
                  <a:fillRect l="-568" r="-51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7015143"/>
                  </p:ext>
                </p:extLst>
              </p:nvPr>
            </p:nvGraphicFramePr>
            <p:xfrm>
              <a:off x="1185985" y="2554739"/>
              <a:ext cx="10660272" cy="19659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035032">
                      <a:extLst>
                        <a:ext uri="{9D8B030D-6E8A-4147-A177-3AD203B41FA5}">
                          <a16:colId xmlns:a16="http://schemas.microsoft.com/office/drawing/2014/main" val="1798856653"/>
                        </a:ext>
                      </a:extLst>
                    </a:gridCol>
                    <a:gridCol w="2183642">
                      <a:extLst>
                        <a:ext uri="{9D8B030D-6E8A-4147-A177-3AD203B41FA5}">
                          <a16:colId xmlns:a16="http://schemas.microsoft.com/office/drawing/2014/main" val="2169236790"/>
                        </a:ext>
                      </a:extLst>
                    </a:gridCol>
                    <a:gridCol w="6441598">
                      <a:extLst>
                        <a:ext uri="{9D8B030D-6E8A-4147-A177-3AD203B41FA5}">
                          <a16:colId xmlns:a16="http://schemas.microsoft.com/office/drawing/2014/main" val="7044850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BOLA I</a:t>
                          </a:r>
                          <a:r>
                            <a:rPr lang="en-ID" baseline="0" dirty="0" smtClean="0">
                              <a:solidFill>
                                <a:schemeClr val="tx2"/>
                              </a:solidFill>
                            </a:rPr>
                            <a:t> &amp; BOLA II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BOLA III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000" i="1" dirty="0" smtClean="0">
                              <a:solidFill>
                                <a:schemeClr val="tx2"/>
                              </a:solidFill>
                            </a:rPr>
                            <a:t>Number of </a:t>
                          </a:r>
                          <a:r>
                            <a:rPr lang="en-ID" sz="2000" i="1" dirty="0" err="1" smtClean="0">
                              <a:solidFill>
                                <a:schemeClr val="tx2"/>
                              </a:solidFill>
                            </a:rPr>
                            <a:t>Favorable</a:t>
                          </a:r>
                          <a:r>
                            <a:rPr lang="en-ID" sz="2000" i="1" dirty="0" smtClean="0">
                              <a:solidFill>
                                <a:schemeClr val="tx2"/>
                              </a:solidFill>
                            </a:rPr>
                            <a:t> Outcomes</a:t>
                          </a:r>
                          <a:endParaRPr lang="en-ID" sz="2000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10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Merah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 - 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Merah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ATAU</a:t>
                          </a:r>
                          <a:r>
                            <a:rPr lang="en-ID" baseline="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ID" baseline="0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3,1</m:t>
                                        </m:r>
                                      </m:e>
                                    </m:d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4,1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3+4</m:t>
                                    </m:r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356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 - 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Merah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ATAU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e>
                                    </m:d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4,1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2+4</m:t>
                                    </m:r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6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r>
                            <a:rPr lang="en-ID" baseline="0" dirty="0" smtClean="0">
                              <a:solidFill>
                                <a:schemeClr val="tx2"/>
                              </a:solidFill>
                            </a:rPr>
                            <a:t>  -  </a:t>
                          </a:r>
                          <a:r>
                            <a:rPr lang="en-ID" baseline="0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Merah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ATAU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4,2</m:t>
                                    </m:r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e>
                                    </m:d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3,1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=6∙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2+3</m:t>
                                    </m:r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858462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ID" sz="2400" b="1" dirty="0" smtClean="0">
                              <a:solidFill>
                                <a:schemeClr val="tx2"/>
                              </a:solidFill>
                            </a:rPr>
                            <a:t>TOTAL</a:t>
                          </a:r>
                          <a:endParaRPr lang="en-ID" sz="24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2400" b="1" dirty="0" smtClean="0">
                              <a:solidFill>
                                <a:schemeClr val="tx2"/>
                              </a:solidFill>
                            </a:rPr>
                            <a:t>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8934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7015143"/>
                  </p:ext>
                </p:extLst>
              </p:nvPr>
            </p:nvGraphicFramePr>
            <p:xfrm>
              <a:off x="1185985" y="2554739"/>
              <a:ext cx="10660272" cy="19659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035032">
                      <a:extLst>
                        <a:ext uri="{9D8B030D-6E8A-4147-A177-3AD203B41FA5}">
                          <a16:colId xmlns:a16="http://schemas.microsoft.com/office/drawing/2014/main" val="1798856653"/>
                        </a:ext>
                      </a:extLst>
                    </a:gridCol>
                    <a:gridCol w="2183642">
                      <a:extLst>
                        <a:ext uri="{9D8B030D-6E8A-4147-A177-3AD203B41FA5}">
                          <a16:colId xmlns:a16="http://schemas.microsoft.com/office/drawing/2014/main" val="2169236790"/>
                        </a:ext>
                      </a:extLst>
                    </a:gridCol>
                    <a:gridCol w="6441598">
                      <a:extLst>
                        <a:ext uri="{9D8B030D-6E8A-4147-A177-3AD203B41FA5}">
                          <a16:colId xmlns:a16="http://schemas.microsoft.com/office/drawing/2014/main" val="70448506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BOLA I</a:t>
                          </a:r>
                          <a:r>
                            <a:rPr lang="en-ID" baseline="0" dirty="0" smtClean="0">
                              <a:solidFill>
                                <a:schemeClr val="tx2"/>
                              </a:solidFill>
                            </a:rPr>
                            <a:t> &amp; BOLA II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BOLA III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000" i="1" dirty="0" smtClean="0">
                              <a:solidFill>
                                <a:schemeClr val="tx2"/>
                              </a:solidFill>
                            </a:rPr>
                            <a:t>Number of </a:t>
                          </a:r>
                          <a:r>
                            <a:rPr lang="en-ID" sz="2000" i="1" dirty="0" err="1" smtClean="0">
                              <a:solidFill>
                                <a:schemeClr val="tx2"/>
                              </a:solidFill>
                            </a:rPr>
                            <a:t>Favorable</a:t>
                          </a:r>
                          <a:r>
                            <a:rPr lang="en-ID" sz="2000" i="1" dirty="0" smtClean="0">
                              <a:solidFill>
                                <a:schemeClr val="tx2"/>
                              </a:solidFill>
                            </a:rPr>
                            <a:t> Outcomes</a:t>
                          </a:r>
                          <a:endParaRPr lang="en-ID" sz="2000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10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Merah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 - 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Merah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ATAU</a:t>
                          </a:r>
                          <a:r>
                            <a:rPr lang="en-ID" baseline="0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ID" baseline="0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658" t="-114754" r="-378" b="-36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356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 - 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Merah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ATAU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658" t="-214754" r="-378" b="-26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6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r>
                            <a:rPr lang="en-ID" baseline="0" dirty="0" smtClean="0">
                              <a:solidFill>
                                <a:schemeClr val="tx2"/>
                              </a:solidFill>
                            </a:rPr>
                            <a:t>  -  </a:t>
                          </a:r>
                          <a:r>
                            <a:rPr lang="en-ID" baseline="0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Merah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ATAU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658" t="-314754" r="-378" b="-16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858462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ID" sz="2400" b="1" dirty="0" smtClean="0">
                              <a:solidFill>
                                <a:schemeClr val="tx2"/>
                              </a:solidFill>
                            </a:rPr>
                            <a:t>TOTAL</a:t>
                          </a:r>
                          <a:endParaRPr lang="en-ID" sz="24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2400" b="1" dirty="0" smtClean="0">
                              <a:solidFill>
                                <a:schemeClr val="tx2"/>
                              </a:solidFill>
                            </a:rPr>
                            <a:t>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8934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575" y="971170"/>
                <a:ext cx="11808917" cy="428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lphaLcPeriod" startAt="3"/>
                </a:pPr>
                <a:r>
                  <a:rPr lang="en-ID" sz="2000" b="1" dirty="0" smtClean="0">
                    <a:solidFill>
                      <a:schemeClr val="tx2"/>
                    </a:solidFill>
                  </a:rPr>
                  <a:t>PELUANG TIGA BOLA TERAMBIL, SEMUA BERWARNA SAMA</a:t>
                </a:r>
              </a:p>
              <a:p>
                <a:pPr marL="900113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D" sz="2000" dirty="0" err="1" smtClean="0"/>
                  <a:t>Misalkan</a:t>
                </a:r>
                <a:r>
                  <a:rPr lang="en-ID" sz="2000" dirty="0" smtClean="0"/>
                  <a:t> Event C </a:t>
                </a:r>
                <a:r>
                  <a:rPr lang="en-ID" sz="2000" dirty="0" err="1" smtClean="0"/>
                  <a:t>menyatakan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peristiwa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terambilnya</a:t>
                </a:r>
                <a:r>
                  <a:rPr lang="en-ID" sz="2000" dirty="0" smtClean="0"/>
                  <a:t> 3, yang </a:t>
                </a:r>
                <a:r>
                  <a:rPr lang="en-ID" sz="2000" dirty="0" err="1" smtClean="0"/>
                  <a:t>semuanya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berwarna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sama</a:t>
                </a:r>
                <a:r>
                  <a:rPr lang="en-ID" sz="2000" dirty="0" smtClean="0"/>
                  <a:t> (</a:t>
                </a:r>
                <a:r>
                  <a:rPr lang="en-ID" sz="2000" dirty="0" err="1" smtClean="0"/>
                  <a:t>Ketiganya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berwarna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biru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atau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ketiganya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berwarna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hitam</a:t>
                </a:r>
                <a:r>
                  <a:rPr lang="en-ID" sz="2000" dirty="0" smtClean="0"/>
                  <a:t>)</a:t>
                </a:r>
              </a:p>
              <a:p>
                <a:pPr marL="557213" algn="just">
                  <a:lnSpc>
                    <a:spcPct val="150000"/>
                  </a:lnSpc>
                </a:pPr>
                <a:endParaRPr lang="en-ID" sz="2000" dirty="0"/>
              </a:p>
              <a:p>
                <a:pPr marL="557213" algn="just">
                  <a:lnSpc>
                    <a:spcPct val="150000"/>
                  </a:lnSpc>
                </a:pPr>
                <a:endParaRPr lang="en-ID" sz="2000" dirty="0" smtClean="0"/>
              </a:p>
              <a:p>
                <a:pPr marL="557213" algn="just">
                  <a:lnSpc>
                    <a:spcPct val="150000"/>
                  </a:lnSpc>
                </a:pPr>
                <a:endParaRPr lang="en-ID" sz="2000" dirty="0" smtClean="0"/>
              </a:p>
              <a:p>
                <a:pPr marL="900113" indent="-3683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ID" sz="22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00113" indent="-3683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D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ID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≜</m:t>
                    </m:r>
                    <m:f>
                      <m:fPr>
                        <m:ctrlP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𝑵𝒖𝒎𝒃𝒆𝒓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𝒐𝒇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𝒇𝒂𝒗𝒐𝒓𝒂𝒃𝒍𝒆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𝑶𝒖𝒕𝒄𝒐𝒎𝒆𝒔</m:t>
                        </m:r>
                      </m:num>
                      <m:den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𝑻𝒐𝒕𝒂𝒍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𝑵𝒖𝒎𝒃𝒆𝒓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𝒐𝒇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𝑶𝒖𝒕𝒐𝒎𝒆𝒔</m:t>
                        </m:r>
                      </m:den>
                    </m:f>
                    <m:r>
                      <a:rPr lang="en-ID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𝟓</m:t>
                        </m:r>
                      </m:num>
                      <m:den>
                        <m:r>
                          <a:rPr lang="en-ID" sz="2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𝟖𝟒</m:t>
                        </m:r>
                      </m:den>
                    </m:f>
                  </m:oMath>
                </a14:m>
                <a:endParaRPr lang="en-ID" sz="2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71170"/>
                <a:ext cx="11808917" cy="4287071"/>
              </a:xfrm>
              <a:prstGeom prst="rect">
                <a:avLst/>
              </a:prstGeom>
              <a:blipFill>
                <a:blip r:embed="rId4"/>
                <a:stretch>
                  <a:fillRect l="-568" r="-51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227427"/>
                  </p:ext>
                </p:extLst>
              </p:nvPr>
            </p:nvGraphicFramePr>
            <p:xfrm>
              <a:off x="1131394" y="2603057"/>
              <a:ext cx="10660272" cy="1595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218674">
                      <a:extLst>
                        <a:ext uri="{9D8B030D-6E8A-4147-A177-3AD203B41FA5}">
                          <a16:colId xmlns:a16="http://schemas.microsoft.com/office/drawing/2014/main" val="1798856653"/>
                        </a:ext>
                      </a:extLst>
                    </a:gridCol>
                    <a:gridCol w="6441598">
                      <a:extLst>
                        <a:ext uri="{9D8B030D-6E8A-4147-A177-3AD203B41FA5}">
                          <a16:colId xmlns:a16="http://schemas.microsoft.com/office/drawing/2014/main" val="7044850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BOLA I</a:t>
                          </a:r>
                          <a:r>
                            <a:rPr lang="en-ID" baseline="0" dirty="0" smtClean="0">
                              <a:solidFill>
                                <a:schemeClr val="tx2"/>
                              </a:solidFill>
                            </a:rPr>
                            <a:t> , BOLA II &amp; BOLA III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000" i="1" dirty="0" smtClean="0">
                              <a:solidFill>
                                <a:schemeClr val="tx2"/>
                              </a:solidFill>
                            </a:rPr>
                            <a:t>Number of </a:t>
                          </a:r>
                          <a:r>
                            <a:rPr lang="en-ID" sz="2000" i="1" dirty="0" err="1" smtClean="0">
                              <a:solidFill>
                                <a:schemeClr val="tx2"/>
                              </a:solidFill>
                            </a:rPr>
                            <a:t>Favorable</a:t>
                          </a:r>
                          <a:r>
                            <a:rPr lang="en-ID" sz="2000" i="1" dirty="0" smtClean="0">
                              <a:solidFill>
                                <a:schemeClr val="tx2"/>
                              </a:solidFill>
                            </a:rPr>
                            <a:t> Outcomes</a:t>
                          </a:r>
                          <a:endParaRPr lang="en-ID" sz="2000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10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,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,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356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,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,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e>
                                </m:d>
                                <m:r>
                                  <a:rPr lang="en-ID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6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400" b="1" dirty="0" smtClean="0">
                              <a:solidFill>
                                <a:schemeClr val="tx2"/>
                              </a:solidFill>
                            </a:rPr>
                            <a:t>TOTAL</a:t>
                          </a:r>
                          <a:endParaRPr lang="en-ID" sz="24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2400" b="1" dirty="0" smtClean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8934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227427"/>
                  </p:ext>
                </p:extLst>
              </p:nvPr>
            </p:nvGraphicFramePr>
            <p:xfrm>
              <a:off x="1131394" y="2603057"/>
              <a:ext cx="10660272" cy="1595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218674">
                      <a:extLst>
                        <a:ext uri="{9D8B030D-6E8A-4147-A177-3AD203B41FA5}">
                          <a16:colId xmlns:a16="http://schemas.microsoft.com/office/drawing/2014/main" val="1798856653"/>
                        </a:ext>
                      </a:extLst>
                    </a:gridCol>
                    <a:gridCol w="6441598">
                      <a:extLst>
                        <a:ext uri="{9D8B030D-6E8A-4147-A177-3AD203B41FA5}">
                          <a16:colId xmlns:a16="http://schemas.microsoft.com/office/drawing/2014/main" val="70448506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BOLA I</a:t>
                          </a:r>
                          <a:r>
                            <a:rPr lang="en-ID" baseline="0" dirty="0" smtClean="0">
                              <a:solidFill>
                                <a:schemeClr val="tx2"/>
                              </a:solidFill>
                            </a:rPr>
                            <a:t> , BOLA II &amp; BOLA III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000" i="1" dirty="0" smtClean="0">
                              <a:solidFill>
                                <a:schemeClr val="tx2"/>
                              </a:solidFill>
                            </a:rPr>
                            <a:t>Number of </a:t>
                          </a:r>
                          <a:r>
                            <a:rPr lang="en-ID" sz="2000" i="1" dirty="0" err="1" smtClean="0">
                              <a:solidFill>
                                <a:schemeClr val="tx2"/>
                              </a:solidFill>
                            </a:rPr>
                            <a:t>Favorable</a:t>
                          </a:r>
                          <a:r>
                            <a:rPr lang="en-ID" sz="2000" i="1" dirty="0" smtClean="0">
                              <a:solidFill>
                                <a:schemeClr val="tx2"/>
                              </a:solidFill>
                            </a:rPr>
                            <a:t> Outcomes</a:t>
                          </a:r>
                          <a:endParaRPr lang="en-ID" sz="2000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010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,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 ,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Biru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658" t="-114754" r="-378" b="-26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3560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,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r>
                            <a:rPr lang="en-ID" dirty="0" smtClean="0">
                              <a:solidFill>
                                <a:schemeClr val="tx2"/>
                              </a:solidFill>
                            </a:rPr>
                            <a:t>, </a:t>
                          </a:r>
                          <a:r>
                            <a:rPr lang="en-ID" dirty="0" err="1" smtClean="0">
                              <a:solidFill>
                                <a:schemeClr val="tx2"/>
                              </a:solidFill>
                            </a:rPr>
                            <a:t>Hitam</a:t>
                          </a:r>
                          <a:endParaRPr lang="en-ID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658" t="-214754" r="-378" b="-160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6806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2400" b="1" dirty="0" smtClean="0">
                              <a:solidFill>
                                <a:schemeClr val="tx2"/>
                              </a:solidFill>
                            </a:rPr>
                            <a:t>TOTAL</a:t>
                          </a:r>
                          <a:endParaRPr lang="en-ID" sz="24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2400" b="1" dirty="0" smtClean="0">
                              <a:solidFill>
                                <a:schemeClr val="tx2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89346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163" y="35170"/>
            <a:ext cx="5438021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/>
                </a:solidFill>
                <a:latin typeface="+mn-lt"/>
              </a:rPr>
              <a:t>TUJUAN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>
              <a:xfrm>
                <a:off x="301625" y="1295400"/>
                <a:ext cx="11557000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Font typeface="Arial" charset="0"/>
                  <a:buNone/>
                  <a:defRPr/>
                </a:pPr>
                <a:r>
                  <a:rPr lang="en-US" sz="2500" b="1" dirty="0" smtClean="0"/>
                  <a:t>Menghitung </a:t>
                </a:r>
                <a:r>
                  <a:rPr lang="en-US" sz="2500" b="1" dirty="0" err="1" smtClean="0"/>
                  <a:t>jumlah</a:t>
                </a:r>
                <a:r>
                  <a:rPr lang="en-US" sz="2500" b="1" dirty="0" smtClean="0"/>
                  <a:t> </a:t>
                </a:r>
                <a:r>
                  <a:rPr lang="en-US" sz="2500" b="1" dirty="0" err="1" smtClean="0"/>
                  <a:t>titik</a:t>
                </a:r>
                <a:r>
                  <a:rPr lang="en-US" sz="2500" b="1" dirty="0" smtClean="0"/>
                  <a:t> </a:t>
                </a:r>
                <a:r>
                  <a:rPr lang="en-US" sz="2500" b="1" dirty="0" err="1" smtClean="0"/>
                  <a:t>sampel</a:t>
                </a:r>
                <a:r>
                  <a:rPr lang="en-US" sz="2500" b="1" dirty="0" smtClean="0"/>
                  <a:t> </a:t>
                </a:r>
                <a:r>
                  <a:rPr lang="en-US" sz="2500" b="1" dirty="0" err="1" smtClean="0"/>
                  <a:t>dalam</a:t>
                </a:r>
                <a:r>
                  <a:rPr lang="en-US" sz="2500" b="1" dirty="0" smtClean="0"/>
                  <a:t>  </a:t>
                </a:r>
                <a:r>
                  <a:rPr lang="en-US" sz="2500" b="1" dirty="0" err="1" smtClean="0"/>
                  <a:t>ruang</a:t>
                </a:r>
                <a:r>
                  <a:rPr lang="en-US" sz="2500" b="1" dirty="0" smtClean="0"/>
                  <a:t> </a:t>
                </a:r>
                <a:r>
                  <a:rPr lang="en-US" sz="2500" b="1" dirty="0" err="1" smtClean="0"/>
                  <a:t>sampel</a:t>
                </a:r>
                <a:r>
                  <a:rPr lang="en-US" sz="2500" b="1" dirty="0"/>
                  <a:t> </a:t>
                </a:r>
                <a14:m>
                  <m:oMath xmlns:m="http://schemas.openxmlformats.org/officeDocument/2006/math">
                    <m:r>
                      <a:rPr lang="en-ID" sz="25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ID" sz="25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5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ID" sz="25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b="1" dirty="0" smtClean="0"/>
                  <a:t> </a:t>
                </a:r>
                <a:r>
                  <a:rPr lang="en-US" sz="2500" b="1" dirty="0" err="1" smtClean="0"/>
                  <a:t>dan</a:t>
                </a:r>
                <a:r>
                  <a:rPr lang="en-US" sz="2500" b="1" dirty="0" smtClean="0"/>
                  <a:t> </a:t>
                </a:r>
                <a:r>
                  <a:rPr lang="en-US" sz="2500" b="1" dirty="0" err="1" smtClean="0"/>
                  <a:t>pada</a:t>
                </a:r>
                <a:r>
                  <a:rPr lang="en-US" sz="2500" b="1" dirty="0" smtClean="0"/>
                  <a:t> event </a:t>
                </a:r>
                <a:r>
                  <a:rPr lang="en-US" sz="2500" b="1" dirty="0" err="1" smtClean="0"/>
                  <a:t>tertentu</a:t>
                </a:r>
                <a:r>
                  <a:rPr lang="en-US" sz="2500" b="1" dirty="0"/>
                  <a:t>.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295400"/>
                <a:ext cx="11557000" cy="1676400"/>
              </a:xfrm>
              <a:prstGeom prst="rect">
                <a:avLst/>
              </a:prstGeom>
              <a:blipFill>
                <a:blip r:embed="rId4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1625" y="2222388"/>
            <a:ext cx="7467600" cy="20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Perhatikan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: </a:t>
            </a:r>
          </a:p>
          <a:p>
            <a:pPr marL="900113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Urutan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diperhatikan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atau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tidak</a:t>
            </a:r>
            <a:endParaRPr lang="en-US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900113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Pemulihan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ada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atau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+mn-lt"/>
                <a:cs typeface="Times New Roman" pitchFamily="18" charset="0"/>
                <a:sym typeface="Wingdings" pitchFamily="2" charset="2"/>
              </a:rPr>
              <a:t>tanpa</a:t>
            </a:r>
            <a:endParaRPr lang="en-US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0" y="964491"/>
            <a:ext cx="12057184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just">
              <a:lnSpc>
                <a:spcPct val="150000"/>
              </a:lnSpc>
              <a:buSzPct val="100000"/>
              <a:buFont typeface="Trebuchet MS" pitchFamily="34" charset="0"/>
              <a:buAutoNum type="arabicPeriod" startAt="2"/>
            </a:pPr>
            <a:r>
              <a:rPr lang="en-US" sz="2000" dirty="0" err="1" smtClean="0"/>
              <a:t>Apabila</a:t>
            </a:r>
            <a:r>
              <a:rPr lang="en-US" sz="2000" dirty="0" smtClean="0"/>
              <a:t> 3 orang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4 </a:t>
            </a:r>
            <a:r>
              <a:rPr lang="en-US" sz="2000" dirty="0" err="1" smtClean="0"/>
              <a:t>pasang</a:t>
            </a:r>
            <a:r>
              <a:rPr lang="en-US" sz="2000" dirty="0" smtClean="0"/>
              <a:t> </a:t>
            </a:r>
            <a:r>
              <a:rPr lang="en-US" sz="2000" dirty="0" err="1" smtClean="0"/>
              <a:t>suami</a:t>
            </a:r>
            <a:r>
              <a:rPr lang="en-US" sz="2000" dirty="0" smtClean="0"/>
              <a:t> </a:t>
            </a:r>
            <a:r>
              <a:rPr lang="en-US" sz="2000" dirty="0" err="1" smtClean="0"/>
              <a:t>istri</a:t>
            </a:r>
            <a:r>
              <a:rPr lang="en-US" sz="2000" dirty="0" smtClean="0"/>
              <a:t>, </a:t>
            </a:r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3 orang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sepasang</a:t>
            </a:r>
            <a:r>
              <a:rPr lang="en-US" sz="2000" dirty="0" smtClean="0"/>
              <a:t> </a:t>
            </a:r>
            <a:r>
              <a:rPr lang="en-US" sz="2000" dirty="0" err="1" smtClean="0"/>
              <a:t>suami</a:t>
            </a:r>
            <a:r>
              <a:rPr lang="en-US" sz="2000" dirty="0" smtClean="0"/>
              <a:t> </a:t>
            </a:r>
            <a:r>
              <a:rPr lang="en-US" sz="2000" dirty="0" err="1" smtClean="0"/>
              <a:t>istri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Rot="1" noChangeArrowheads="1"/>
              </p:cNvSpPr>
              <p:nvPr/>
            </p:nvSpPr>
            <p:spPr>
              <a:xfrm>
                <a:off x="460375" y="1900491"/>
                <a:ext cx="11596809" cy="41213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SzPct val="100000"/>
                  <a:buNone/>
                </a:pPr>
                <a:r>
                  <a:rPr lang="en-US" sz="2200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PENYELESAIAN:</a:t>
                </a:r>
              </a:p>
              <a:p>
                <a:pPr algn="just">
                  <a:lnSpc>
                    <a:spcPct val="10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𝑻𝒐𝒕𝒂𝒍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𝑵𝒖𝒎𝒃𝒆𝒓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𝒐𝒇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𝑶𝒖𝒕𝒄𝒐𝒎𝒆𝒔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𝑴𝒆𝒎𝒊𝒍𝒊𝒉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𝟑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𝒐𝒓𝒂𝒏𝒈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𝒅𝒂𝒓𝒊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𝟒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𝒑𝒂𝒔𝒂𝒏𝒈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=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𝑪</m:t>
                    </m:r>
                    <m:d>
                      <m:dPr>
                        <m:ctrlP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𝟖</m:t>
                        </m:r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𝟑</m:t>
                        </m:r>
                      </m:e>
                    </m:d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𝟖</m:t>
                        </m:r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!</m:t>
                        </m:r>
                      </m:num>
                      <m:den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𝟑</m:t>
                        </m:r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! ∙</m:t>
                        </m:r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𝟓</m:t>
                        </m:r>
                        <m:r>
                          <a:rPr lang="en-ID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 !</m:t>
                        </m:r>
                      </m:den>
                    </m:f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𝟓𝟔</m:t>
                    </m:r>
                  </m:oMath>
                </a14:m>
                <a:endParaRPr lang="en-ID" sz="2000" b="1" dirty="0" smtClean="0">
                  <a:solidFill>
                    <a:schemeClr val="tx1"/>
                  </a:solidFill>
                  <a:latin typeface="Calibri" pitchFamily="34" charset="0"/>
                  <a:ea typeface="Cambria Math" panose="02040503050406030204" pitchFamily="18" charset="0"/>
                  <a:cs typeface="Calibri" pitchFamily="34" charset="0"/>
                </a:endParaRPr>
              </a:p>
              <a:p>
                <a:pPr algn="just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𝑻𝒐𝒕𝒂𝒍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𝑵𝒖𝒎𝒃𝒆𝒓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𝒐𝒇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𝑭𝒂𝒗𝒐𝒓𝒂𝒃𝒍𝒆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𝑶𝒖𝒕𝒄𝒐𝒎𝒆𝒔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𝟒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∙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𝟖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𝟑𝟐</m:t>
                    </m:r>
                  </m:oMath>
                </a14:m>
                <a:endParaRPr lang="en-US" sz="22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273050" indent="0" algn="just">
                  <a:lnSpc>
                    <a:spcPct val="150000"/>
                  </a:lnSpc>
                  <a:buSzPct val="100000"/>
                  <a:buNone/>
                </a:pP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Dari 3 orang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boleh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ada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sepasang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suami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–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istri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804863" indent="-531813" algn="just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Pertama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dipilih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3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pasang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dari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4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pasang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suami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istri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itchFamily="34" charset="0"/>
                        <a:sym typeface="Wingdings" panose="05000000000000000000" pitchFamily="2" charset="2"/>
                      </a:rPr>
                      <m:t>𝐶</m:t>
                    </m:r>
                    <m:d>
                      <m:dPr>
                        <m:ctrlPr>
                          <a:rPr lang="en-ID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  <a:sym typeface="Wingdings" panose="05000000000000000000" pitchFamily="2" charset="2"/>
                          </a:rPr>
                          <m:t>4,3</m:t>
                        </m:r>
                      </m:e>
                    </m:d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itchFamily="34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cs typeface="Calibri" pitchFamily="34" charset="0"/>
                </a:endParaRPr>
              </a:p>
              <a:p>
                <a:pPr marL="804863" indent="-531813" algn="just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Kemudian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dari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3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pasang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tersebut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masing-masing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pilih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cs typeface="Calibri" pitchFamily="34" charset="0"/>
                  </a:rPr>
                  <a:t>seorang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Calibri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itchFamily="34" charset="0"/>
                        <a:sym typeface="Wingdings" panose="05000000000000000000" pitchFamily="2" charset="2"/>
                      </a:rPr>
                      <m:t>𝐶</m:t>
                    </m:r>
                    <m:d>
                      <m:dPr>
                        <m:ctrlP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  <a:sym typeface="Wingdings" panose="05000000000000000000" pitchFamily="2" charset="2"/>
                          </a:rPr>
                          <m:t>2,1</m:t>
                        </m:r>
                      </m:e>
                    </m:d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  <a:sym typeface="Wingdings" panose="05000000000000000000" pitchFamily="2" charset="2"/>
                      </a:rPr>
                      <m:t>𝐶</m:t>
                    </m:r>
                    <m:d>
                      <m:dPr>
                        <m:ctrlP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  <a:sym typeface="Wingdings" panose="05000000000000000000" pitchFamily="2" charset="2"/>
                          </a:rPr>
                          <m:t>2,1</m:t>
                        </m:r>
                      </m:e>
                    </m:d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  <a:sym typeface="Wingdings" panose="05000000000000000000" pitchFamily="2" charset="2"/>
                      </a:rPr>
                      <m:t>𝐶</m:t>
                    </m:r>
                    <m:d>
                      <m:dPr>
                        <m:ctrlP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  <a:sym typeface="Wingdings" panose="05000000000000000000" pitchFamily="2" charset="2"/>
                          </a:rPr>
                          <m:t>2,1</m:t>
                        </m:r>
                      </m:e>
                    </m:d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  <a:sym typeface="Wingdings" panose="05000000000000000000" pitchFamily="2" charset="2"/>
                      </a:rPr>
                      <m:t>=8</m:t>
                    </m:r>
                  </m:oMath>
                </a14:m>
                <a:endParaRPr lang="en-US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273050" indent="-273050" algn="just">
                  <a:lnSpc>
                    <a:spcPct val="150000"/>
                  </a:lnSpc>
                  <a:buSzPct val="100000"/>
                </a:pP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Misalkan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event “A”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menyatakan</a:t>
                </a:r>
                <a:r>
                  <a:rPr lang="en-US" sz="2000" b="1" i="1" dirty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terpilihnya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3 orang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dari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4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pasang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suami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istri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dengan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syarat</a:t>
                </a:r>
                <a:r>
                  <a:rPr lang="en-US" sz="2000" b="1" i="1" dirty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dalam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3 orang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tersebut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tidak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terdapat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sepasang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suami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000" b="1" i="1" dirty="0" err="1" smtClean="0">
                    <a:latin typeface="Cambria" panose="02040503050406030204" pitchFamily="18" charset="0"/>
                    <a:cs typeface="Calibri" pitchFamily="34" charset="0"/>
                  </a:rPr>
                  <a:t>istri</a:t>
                </a:r>
                <a:r>
                  <a:rPr lang="en-US" sz="2000" b="1" i="1" dirty="0" smtClean="0">
                    <a:latin typeface="Cambria" panose="02040503050406030204" pitchFamily="18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900491"/>
                <a:ext cx="11596809" cy="4121368"/>
              </a:xfrm>
              <a:prstGeom prst="rect">
                <a:avLst/>
              </a:prstGeom>
              <a:blipFill>
                <a:blip r:embed="rId4"/>
                <a:stretch>
                  <a:fillRect l="-683" r="-526" b="-1139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11626" y="2210509"/>
                <a:ext cx="7517251" cy="859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≜</m:t>
                      </m:r>
                      <m:f>
                        <m:fPr>
                          <m:ctrlP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𝑵𝒖𝒎𝒃𝒆𝒓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𝒐𝒇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𝒇𝒂𝒗𝒐𝒓𝒂𝒃𝒍𝒆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𝑶𝒖𝒕𝒄𝒐𝒎𝒆𝒔</m:t>
                          </m:r>
                        </m:num>
                        <m:den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𝑻𝒐𝒕𝒂𝒍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𝑵𝒖𝒎𝒃𝒆𝒓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𝒐𝒇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𝑶𝒖𝒕𝒐𝒎𝒆𝒔</m:t>
                          </m:r>
                        </m:den>
                      </m:f>
                      <m:r>
                        <a:rPr lang="en-ID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𝟑𝟐</m:t>
                          </m:r>
                        </m:num>
                        <m:den>
                          <m:r>
                            <a:rPr lang="en-ID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𝟓𝟔</m:t>
                          </m:r>
                        </m:den>
                      </m:f>
                      <m:r>
                        <a:rPr lang="en-ID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ID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ID" sz="24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626" y="2210509"/>
                <a:ext cx="7517251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81272" y="1274509"/>
            <a:ext cx="6096000" cy="5477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100000"/>
            </a:pP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peluang</a:t>
            </a:r>
            <a:r>
              <a:rPr lang="en-US" sz="2200" dirty="0" smtClean="0"/>
              <a:t> event “A”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sebesar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155575" y="1057448"/>
            <a:ext cx="11799864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 startAt="4"/>
              <a:defRPr/>
            </a:pP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ujian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r>
              <a:rPr lang="en-US" sz="2000" dirty="0"/>
              <a:t>,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diharuskan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10 </a:t>
            </a:r>
            <a:r>
              <a:rPr lang="en-US" sz="2000" dirty="0" err="1"/>
              <a:t>dari</a:t>
            </a:r>
            <a:r>
              <a:rPr lang="en-US" sz="2000" dirty="0"/>
              <a:t> 12 </a:t>
            </a:r>
            <a:r>
              <a:rPr lang="en-US" sz="2000" dirty="0" err="1"/>
              <a:t>soal</a:t>
            </a:r>
            <a:r>
              <a:rPr lang="en-US" sz="2000" dirty="0"/>
              <a:t> yang </a:t>
            </a:r>
            <a:r>
              <a:rPr lang="en-US" sz="2000" dirty="0" err="1"/>
              <a:t>diberikan</a:t>
            </a:r>
            <a:r>
              <a:rPr lang="en-US" sz="2000" dirty="0"/>
              <a:t>. </a:t>
            </a:r>
            <a:r>
              <a:rPr lang="en-US" sz="2000" dirty="0" err="1"/>
              <a:t>Tentukan</a:t>
            </a:r>
            <a:r>
              <a:rPr lang="en-US" sz="2000" dirty="0"/>
              <a:t>: </a:t>
            </a:r>
          </a:p>
          <a:p>
            <a:pPr marL="1160463" indent="-346075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/>
              <a:t>Banyaknya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yang </a:t>
            </a:r>
            <a:r>
              <a:rPr lang="en-US" sz="2000" dirty="0" err="1"/>
              <a:t>mungkin</a:t>
            </a:r>
            <a:r>
              <a:rPr lang="en-US" sz="2000" dirty="0"/>
              <a:t>. </a:t>
            </a:r>
          </a:p>
          <a:p>
            <a:pPr marL="1160463" indent="-346075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/>
              <a:t>Banyaknya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yang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3 </a:t>
            </a:r>
            <a:r>
              <a:rPr lang="en-US" sz="2000" dirty="0" err="1"/>
              <a:t>soal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dijawab</a:t>
            </a:r>
            <a:endParaRPr lang="en-US" sz="2000" dirty="0"/>
          </a:p>
          <a:p>
            <a:pPr marL="1160463" indent="-346075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/>
              <a:t>Banyaknya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yang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paling </a:t>
            </a:r>
            <a:r>
              <a:rPr lang="en-US" sz="2000" dirty="0" err="1"/>
              <a:t>sedikit</a:t>
            </a:r>
            <a:r>
              <a:rPr lang="en-US" sz="2000" dirty="0"/>
              <a:t> 3 </a:t>
            </a:r>
            <a:r>
              <a:rPr lang="en-US" sz="2000" dirty="0" err="1"/>
              <a:t>dari</a:t>
            </a:r>
            <a:r>
              <a:rPr lang="en-US" sz="2000" dirty="0"/>
              <a:t> 5 </a:t>
            </a:r>
            <a:r>
              <a:rPr lang="en-US" sz="2000" dirty="0" err="1"/>
              <a:t>soal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dijawab</a:t>
            </a:r>
            <a:r>
              <a:rPr lang="en-US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Rot="1" noChangeArrowheads="1"/>
              </p:cNvSpPr>
              <p:nvPr/>
            </p:nvSpPr>
            <p:spPr>
              <a:xfrm>
                <a:off x="121422" y="3990967"/>
                <a:ext cx="11945892" cy="27522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SzPct val="100000"/>
                  <a:buNone/>
                </a:pPr>
                <a:r>
                  <a:rPr lang="en-US" sz="2200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PENYELESAIAN:</a:t>
                </a:r>
              </a:p>
              <a:p>
                <a:pPr marL="457200" indent="-457200" algn="just">
                  <a:lnSpc>
                    <a:spcPct val="150000"/>
                  </a:lnSpc>
                  <a:buSzPct val="100000"/>
                  <a:buFont typeface="+mj-lt"/>
                  <a:buAutoNum type="alphaLcPeriod"/>
                </a:pPr>
                <a:r>
                  <a:rPr lang="en-US" sz="2200" dirty="0" smtClean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𝑃𝑖𝑙𝑖h𝑎𝑛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𝑏𝑒𝑟𝑏𝑒𝑑𝑎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𝑦𝑎𝑛𝑔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𝑚𝑢𝑛𝑔𝑘𝑖𝑛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𝐶</m:t>
                    </m:r>
                    <m:d>
                      <m:dPr>
                        <m:ctrlP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12,10</m:t>
                        </m:r>
                      </m:e>
                    </m:d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12 !</m:t>
                        </m:r>
                      </m:num>
                      <m:den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 ! </m:t>
                        </m:r>
                        <m:r>
                          <a:rPr lang="en-ID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∙ </m:t>
                        </m:r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10! </m:t>
                        </m:r>
                      </m:den>
                    </m:f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11 </m:t>
                        </m:r>
                        <m:r>
                          <a:rPr lang="en-ID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× 12</m:t>
                        </m:r>
                      </m:num>
                      <m:den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ID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×</m:t>
                        </m:r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=66</m:t>
                    </m:r>
                  </m:oMath>
                </a14:m>
                <a:r>
                  <a:rPr lang="en-US" sz="1900" dirty="0" smtClean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457200" indent="-457200" algn="just">
                  <a:lnSpc>
                    <a:spcPct val="150000"/>
                  </a:lnSpc>
                  <a:buSzPct val="100000"/>
                  <a:buFont typeface="+mj-lt"/>
                  <a:buAutoNum type="alphaLcPeriod"/>
                </a:pPr>
                <a:r>
                  <a:rPr lang="en-US" sz="22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𝑃𝑖𝑙𝑖h𝑎𝑛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𝑏𝑒𝑟𝑏𝑒𝑑𝑎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𝑦𝑎𝑛𝑔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𝑚𝑢𝑛𝑔𝑘𝑖𝑛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,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𝑗𝑖𝑘𝑎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3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𝑠𝑜𝑎𝑙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𝑝𝑒𝑟𝑡𝑎𝑚𝑎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h𝑎𝑟𝑢𝑠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𝑑𝑖𝑗𝑎𝑤𝑎𝑏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𝐶</m:t>
                    </m:r>
                    <m:d>
                      <m:dPr>
                        <m:ctrlP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3,3</m:t>
                        </m:r>
                      </m:e>
                    </m:d>
                    <m:r>
                      <a:rPr lang="en-ID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𝐶</m:t>
                    </m:r>
                    <m:d>
                      <m:dPr>
                        <m:ctrlPr>
                          <a:rPr lang="en-ID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9,7</m:t>
                        </m:r>
                      </m:e>
                    </m:d>
                    <m:r>
                      <a:rPr lang="en-ID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=1×36=36</m:t>
                    </m:r>
                  </m:oMath>
                </a14:m>
                <a:endParaRPr lang="en-US" sz="19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" y="3990967"/>
                <a:ext cx="11945892" cy="2752292"/>
              </a:xfrm>
              <a:prstGeom prst="rect">
                <a:avLst/>
              </a:prstGeom>
              <a:blipFill>
                <a:blip r:embed="rId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1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Rot="1" noChangeArrowheads="1"/>
              </p:cNvSpPr>
              <p:nvPr/>
            </p:nvSpPr>
            <p:spPr>
              <a:xfrm>
                <a:off x="93193" y="968204"/>
                <a:ext cx="11945892" cy="27522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SzPct val="100000"/>
                  <a:buNone/>
                </a:pPr>
                <a:r>
                  <a:rPr lang="en-US" sz="2200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PENYELESAIAN:</a:t>
                </a:r>
              </a:p>
              <a:p>
                <a:pPr marL="457200" indent="-457200" algn="just">
                  <a:lnSpc>
                    <a:spcPct val="150000"/>
                  </a:lnSpc>
                  <a:buSzPct val="100000"/>
                  <a:buFont typeface="+mj-lt"/>
                  <a:buAutoNum type="alphaLcPeriod" startAt="3"/>
                </a:pPr>
                <a:r>
                  <a:rPr lang="en-ID" sz="1900" b="0" dirty="0" smtClean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𝑃𝑖𝑙𝑖h𝑎𝑛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𝑏𝑒𝑟𝑏𝑒𝑑𝑎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𝑦𝑎𝑛𝑔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𝑚𝑢𝑛𝑔𝑘𝑖𝑛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,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𝑗𝑖𝑘𝑎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𝑝𝑎𝑙𝑖𝑛𝑔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𝑠𝑒𝑑𝑖𝑘𝑖𝑡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3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𝑑𝑎𝑟𝑖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5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𝑠𝑜𝑎𝑙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h𝑎𝑟𝑢𝑠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𝑑𝑖𝑝𝑖𝑙𝑖h</m:t>
                    </m:r>
                  </m:oMath>
                </a14:m>
                <a:endParaRPr lang="en-ID" sz="1900" b="0" i="1" dirty="0" smtClean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531813" indent="-531813" algn="just">
                  <a:lnSpc>
                    <a:spcPct val="15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19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𝐶</m:t>
                          </m:r>
                          <m: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(5,3)∙</m:t>
                          </m:r>
                          <m:r>
                            <a:rPr lang="en-ID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ID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ID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7,7</m:t>
                              </m:r>
                            </m:e>
                          </m:d>
                        </m:e>
                      </m:d>
                      <m:r>
                        <a:rPr lang="en-ID" sz="19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𝐶</m:t>
                          </m:r>
                          <m: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(5,4)∙</m:t>
                          </m:r>
                          <m:r>
                            <a:rPr lang="en-ID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ID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ID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7,6</m:t>
                              </m:r>
                            </m:e>
                          </m:d>
                        </m:e>
                      </m:d>
                      <m:r>
                        <a:rPr lang="en-ID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𝐶</m:t>
                          </m:r>
                          <m:r>
                            <a:rPr lang="en-ID" sz="19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(5,5)∙</m:t>
                          </m:r>
                          <m:r>
                            <a:rPr lang="en-ID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ID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ID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7,5</m:t>
                              </m:r>
                            </m:e>
                          </m:d>
                        </m:e>
                      </m:d>
                      <m:r>
                        <a:rPr lang="en-ID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=10+35+21=66</m:t>
                      </m:r>
                    </m:oMath>
                  </m:oMathPara>
                </a14:m>
                <a:endParaRPr lang="en-US" sz="19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3" y="968204"/>
                <a:ext cx="11945892" cy="2752292"/>
              </a:xfrm>
              <a:prstGeom prst="rect">
                <a:avLst/>
              </a:prstGeom>
              <a:blipFill>
                <a:blip r:embed="rId4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9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14632" y="320469"/>
            <a:ext cx="11799864" cy="1330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 startAt="5"/>
              <a:defRPr/>
            </a:pP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kotak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20 </a:t>
            </a:r>
            <a:r>
              <a:rPr lang="en-US" sz="2000" dirty="0" err="1" smtClean="0"/>
              <a:t>koin</a:t>
            </a:r>
            <a:r>
              <a:rPr lang="en-US" sz="2000" dirty="0" smtClean="0"/>
              <a:t> </a:t>
            </a:r>
            <a:r>
              <a:rPr lang="en-US" sz="2000" dirty="0" err="1" smtClean="0"/>
              <a:t>senilai</a:t>
            </a:r>
            <a:r>
              <a:rPr lang="en-US" sz="2000" dirty="0" smtClean="0"/>
              <a:t> </a:t>
            </a:r>
            <a:r>
              <a:rPr lang="en-US" sz="2000" dirty="0" err="1" smtClean="0"/>
              <a:t>Rp</a:t>
            </a:r>
            <a:r>
              <a:rPr lang="en-US" sz="2000" dirty="0" smtClean="0"/>
              <a:t>. 200, 15 </a:t>
            </a:r>
            <a:r>
              <a:rPr lang="en-US" sz="2000" dirty="0" err="1" smtClean="0"/>
              <a:t>koin</a:t>
            </a:r>
            <a:r>
              <a:rPr lang="en-US" sz="2000" dirty="0" smtClean="0"/>
              <a:t> </a:t>
            </a:r>
            <a:r>
              <a:rPr lang="en-US" sz="2000" dirty="0" err="1" smtClean="0"/>
              <a:t>senilai</a:t>
            </a:r>
            <a:r>
              <a:rPr lang="en-US" sz="2000" dirty="0" smtClean="0"/>
              <a:t> Rp.500 </a:t>
            </a:r>
            <a:r>
              <a:rPr lang="en-US" sz="2000" dirty="0" err="1" smtClean="0"/>
              <a:t>dan</a:t>
            </a:r>
            <a:r>
              <a:rPr lang="en-US" sz="2000" dirty="0" smtClean="0"/>
              <a:t> 10 </a:t>
            </a:r>
            <a:r>
              <a:rPr lang="en-US" sz="2000" dirty="0" err="1" smtClean="0"/>
              <a:t>koin</a:t>
            </a:r>
            <a:r>
              <a:rPr lang="en-US" sz="2000" dirty="0" smtClean="0"/>
              <a:t> </a:t>
            </a:r>
            <a:r>
              <a:rPr lang="en-US" sz="2000" dirty="0" err="1" smtClean="0"/>
              <a:t>senilai</a:t>
            </a:r>
            <a:r>
              <a:rPr lang="en-US" sz="2000" dirty="0" smtClean="0"/>
              <a:t> Rp.1000 </a:t>
            </a:r>
            <a:endParaRPr lang="en-US" sz="2000" dirty="0"/>
          </a:p>
          <a:p>
            <a:pPr marL="450850" indent="0" algn="just">
              <a:lnSpc>
                <a:spcPct val="150000"/>
              </a:lnSpc>
              <a:buSzPct val="100000"/>
              <a:buNone/>
              <a:defRPr/>
            </a:pP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banyaknya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pemilihan</a:t>
            </a:r>
            <a:r>
              <a:rPr lang="en-US" sz="2000" dirty="0" smtClean="0"/>
              <a:t> </a:t>
            </a:r>
            <a:r>
              <a:rPr lang="en-US" sz="2000" dirty="0" err="1" smtClean="0"/>
              <a:t>koin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nominal </a:t>
            </a:r>
            <a:r>
              <a:rPr lang="en-US" sz="2000" dirty="0" err="1" smtClean="0"/>
              <a:t>koin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terambil</a:t>
            </a:r>
            <a:r>
              <a:rPr lang="en-US" sz="2000" dirty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Rp.3000 !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14632" y="2026503"/>
            <a:ext cx="11799864" cy="4094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 startAt="6"/>
              <a:defRPr/>
            </a:pP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kotak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10 bola </a:t>
            </a:r>
            <a:r>
              <a:rPr lang="en-US" sz="2000" dirty="0" err="1" smtClean="0"/>
              <a:t>putih</a:t>
            </a:r>
            <a:r>
              <a:rPr lang="en-US" sz="2000" dirty="0" smtClean="0"/>
              <a:t>, 20 bola </a:t>
            </a:r>
            <a:r>
              <a:rPr lang="en-US" sz="2000" dirty="0" err="1" smtClean="0"/>
              <a:t>merah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30 bola </a:t>
            </a:r>
            <a:r>
              <a:rPr lang="en-US" sz="2000" dirty="0" err="1" smtClean="0"/>
              <a:t>biru</a:t>
            </a:r>
            <a:r>
              <a:rPr lang="en-US" sz="2000" dirty="0" smtClean="0"/>
              <a:t>,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5 bola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acak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pengembalian</a:t>
            </a:r>
            <a:r>
              <a:rPr lang="en-US" sz="2000" dirty="0"/>
              <a:t> </a:t>
            </a:r>
            <a:r>
              <a:rPr lang="en-US" sz="2000" dirty="0" smtClean="0"/>
              <a:t>(WOR)</a:t>
            </a:r>
            <a:r>
              <a:rPr lang="en-US" sz="2000" dirty="0" smtClean="0"/>
              <a:t>.  </a:t>
            </a:r>
            <a:r>
              <a:rPr lang="en-US" sz="2000" dirty="0" err="1" smtClean="0"/>
              <a:t>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5 bola yang </a:t>
            </a:r>
            <a:r>
              <a:rPr lang="en-US" sz="2000" dirty="0" err="1" smtClean="0"/>
              <a:t>terambil</a:t>
            </a:r>
            <a:r>
              <a:rPr lang="en-US" sz="2000" dirty="0" smtClean="0"/>
              <a:t>:</a:t>
            </a:r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3 bola </a:t>
            </a:r>
            <a:r>
              <a:rPr lang="en-US" sz="2000" dirty="0" err="1" smtClean="0"/>
              <a:t>putih</a:t>
            </a:r>
            <a:r>
              <a:rPr lang="en-US" sz="2000" dirty="0" smtClean="0"/>
              <a:t>, 1 bola </a:t>
            </a:r>
            <a:r>
              <a:rPr lang="en-US" sz="2000" dirty="0" err="1" smtClean="0"/>
              <a:t>merah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1 bola </a:t>
            </a:r>
            <a:r>
              <a:rPr lang="en-US" sz="2000" dirty="0" err="1" smtClean="0"/>
              <a:t>biru</a:t>
            </a:r>
            <a:endParaRPr lang="en-US" sz="2000" dirty="0" smtClean="0"/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3 bola </a:t>
            </a:r>
            <a:r>
              <a:rPr lang="en-US" sz="2000" dirty="0" err="1" smtClean="0"/>
              <a:t>putih</a:t>
            </a:r>
            <a:endParaRPr lang="en-US" sz="2000" dirty="0" smtClean="0"/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minimal 3 bola </a:t>
            </a:r>
            <a:r>
              <a:rPr lang="en-US" sz="2000" dirty="0" err="1" smtClean="0"/>
              <a:t>putih</a:t>
            </a:r>
            <a:endParaRPr lang="en-US" sz="2000" dirty="0" smtClean="0"/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2 bola </a:t>
            </a:r>
            <a:r>
              <a:rPr lang="en-US" sz="2000" dirty="0" err="1" smtClean="0"/>
              <a:t>merah</a:t>
            </a:r>
            <a:endParaRPr lang="en-US" sz="2000" dirty="0" smtClean="0"/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minimal 4 bola </a:t>
            </a:r>
            <a:r>
              <a:rPr lang="en-US" sz="2000" dirty="0" err="1" smtClean="0"/>
              <a:t>merah</a:t>
            </a:r>
            <a:endParaRPr lang="en-US" sz="2000" dirty="0" smtClean="0"/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3 bola </a:t>
            </a:r>
            <a:r>
              <a:rPr lang="en-US" sz="2000" dirty="0" err="1" smtClean="0"/>
              <a:t>putih</a:t>
            </a:r>
            <a:r>
              <a:rPr lang="en-US" sz="2000" dirty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2 bola </a:t>
            </a:r>
            <a:r>
              <a:rPr lang="en-US" sz="2000" dirty="0" err="1" smtClean="0"/>
              <a:t>merah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5 bola </a:t>
            </a:r>
            <a:r>
              <a:rPr lang="en-US" sz="2000" dirty="0" err="1" smtClean="0"/>
              <a:t>biru</a:t>
            </a:r>
            <a:endParaRPr lang="en-US" sz="2000" dirty="0" smtClean="0"/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r>
              <a:rPr lang="en-US" sz="2000" dirty="0" err="1" smtClean="0"/>
              <a:t>Kelima</a:t>
            </a:r>
            <a:r>
              <a:rPr lang="en-US" sz="2000" dirty="0" smtClean="0"/>
              <a:t> bola </a:t>
            </a:r>
            <a:r>
              <a:rPr lang="en-US" sz="2000" dirty="0" err="1" smtClean="0"/>
              <a:t>berwarna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endParaRPr lang="en-US" sz="2000" dirty="0" smtClean="0"/>
          </a:p>
          <a:p>
            <a:pPr marL="800100" lvl="1" indent="-342900" algn="just">
              <a:lnSpc>
                <a:spcPct val="150000"/>
              </a:lnSpc>
              <a:buSzPct val="100000"/>
              <a:buFont typeface="+mj-lt"/>
              <a:buAutoNum type="alphaLcPeriod"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965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permutasi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575" y="1400601"/>
                <a:ext cx="11731625" cy="3831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542925" indent="-542925" algn="just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ID" sz="2400" dirty="0" err="1" smtClean="0">
                    <a:solidFill>
                      <a:schemeClr val="tx2"/>
                    </a:solidFill>
                  </a:rPr>
                  <a:t>Permutasi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adalah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teknik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penyusunan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objek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yang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berbeda-beda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1257300" lvl="1" indent="-371475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sz="2400" dirty="0" err="1" smtClean="0">
                    <a:solidFill>
                      <a:schemeClr val="tx2"/>
                    </a:solidFill>
                  </a:rPr>
                  <a:t>Urutan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Susunan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berbeda</a:t>
                </a:r>
                <a:endParaRPr lang="en-ID" sz="2400" dirty="0" smtClean="0">
                  <a:solidFill>
                    <a:schemeClr val="tx2"/>
                  </a:solidFill>
                </a:endParaRPr>
              </a:p>
              <a:p>
                <a:pPr marL="885825" lvl="1" algn="ctr">
                  <a:lnSpc>
                    <a:spcPct val="150000"/>
                  </a:lnSpc>
                </a:pPr>
                <a:r>
                  <a:rPr lang="en-ID" sz="24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endParaRPr lang="en-ID" sz="3500" b="1" dirty="0" smtClean="0">
                  <a:solidFill>
                    <a:schemeClr val="tx2"/>
                  </a:solidFill>
                </a:endParaRPr>
              </a:p>
              <a:p>
                <a:pPr marL="1343025" lvl="1" indent="-4572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ID" sz="2400" dirty="0" err="1" smtClean="0">
                    <a:solidFill>
                      <a:schemeClr val="tx2"/>
                    </a:solidFill>
                  </a:rPr>
                  <a:t>Anggota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berbeda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tetap</a:t>
                </a:r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</a:rPr>
                  <a:t>diperhatikan</a:t>
                </a:r>
                <a:endParaRPr lang="en-ID" sz="2400" dirty="0" smtClean="0">
                  <a:solidFill>
                    <a:schemeClr val="tx2"/>
                  </a:solidFill>
                </a:endParaRPr>
              </a:p>
              <a:p>
                <a:pPr marL="0" lvl="1" algn="ctr">
                  <a:lnSpc>
                    <a:spcPct val="150000"/>
                  </a:lnSpc>
                </a:pPr>
                <a:r>
                  <a:rPr lang="en-ID" sz="3500" b="1" dirty="0" smtClean="0">
                    <a:solidFill>
                      <a:schemeClr val="tx2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D" sz="35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ID" sz="3500" b="1" dirty="0" smtClean="0">
                  <a:solidFill>
                    <a:schemeClr val="tx2"/>
                  </a:solidFill>
                </a:endParaRPr>
              </a:p>
              <a:p>
                <a:pPr marL="885825" lvl="1" algn="just">
                  <a:lnSpc>
                    <a:spcPct val="150000"/>
                  </a:lnSpc>
                </a:pPr>
                <a:endParaRPr lang="en-ID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400601"/>
                <a:ext cx="11731625" cy="3831818"/>
              </a:xfrm>
              <a:prstGeom prst="rect">
                <a:avLst/>
              </a:prstGeom>
              <a:blipFill>
                <a:blip r:embed="rId4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0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7028" t="41931" r="24896" b="22622"/>
          <a:stretch/>
        </p:blipFill>
        <p:spPr>
          <a:xfrm>
            <a:off x="1501254" y="1142053"/>
            <a:ext cx="9629051" cy="5040000"/>
          </a:xfrm>
          <a:prstGeom prst="rect">
            <a:avLst/>
          </a:prstGeom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permutasi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211396" y="1320196"/>
            <a:ext cx="11755559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en-US" sz="2600" dirty="0" err="1" smtClean="0"/>
              <a:t>Banyaknya</a:t>
            </a:r>
            <a:r>
              <a:rPr lang="en-US" sz="2600" dirty="0" smtClean="0"/>
              <a:t> </a:t>
            </a:r>
            <a:r>
              <a:rPr lang="en-US" sz="2600" dirty="0" err="1" smtClean="0"/>
              <a:t>permutasi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i="1" dirty="0" smtClean="0"/>
              <a:t>n </a:t>
            </a:r>
            <a:r>
              <a:rPr lang="en-US" sz="2600" dirty="0" err="1" smtClean="0"/>
              <a:t>benda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berbeda</a:t>
            </a:r>
            <a:r>
              <a:rPr lang="en-US" sz="2600" dirty="0" smtClean="0"/>
              <a:t>, </a:t>
            </a:r>
            <a:r>
              <a:rPr lang="en-US" sz="2600" dirty="0" err="1" smtClean="0"/>
              <a:t>jika</a:t>
            </a:r>
            <a:r>
              <a:rPr lang="en-US" sz="2600" dirty="0" smtClean="0"/>
              <a:t> </a:t>
            </a:r>
            <a:r>
              <a:rPr lang="en-US" sz="2600" dirty="0" err="1" smtClean="0"/>
              <a:t>diambil</a:t>
            </a:r>
            <a:r>
              <a:rPr lang="en-US" sz="2600" dirty="0" smtClean="0"/>
              <a:t> </a:t>
            </a:r>
            <a:r>
              <a:rPr lang="en-US" sz="2600" i="1" dirty="0" smtClean="0"/>
              <a:t>r </a:t>
            </a:r>
            <a:r>
              <a:rPr lang="en-US" sz="2600" dirty="0" err="1" smtClean="0"/>
              <a:t>benda</a:t>
            </a:r>
            <a:r>
              <a:rPr lang="en-US" sz="2600" dirty="0" smtClean="0"/>
              <a:t> </a:t>
            </a:r>
            <a:r>
              <a:rPr lang="en-US" sz="2600" dirty="0" err="1" smtClean="0"/>
              <a:t>sekaligus</a:t>
            </a:r>
            <a:r>
              <a:rPr lang="en-US" sz="2600" i="1" dirty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:	</a:t>
            </a:r>
            <a:endParaRPr lang="en-US" sz="2600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6183"/>
              </p:ext>
            </p:extLst>
          </p:nvPr>
        </p:nvGraphicFramePr>
        <p:xfrm>
          <a:off x="2500896" y="2920396"/>
          <a:ext cx="7394922" cy="214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1447800" imgH="419100" progId="Equation.3">
                  <p:embed/>
                </p:oleObj>
              </mc:Choice>
              <mc:Fallback>
                <p:oleObj name="Equation" r:id="rId5" imgW="1447800" imgH="419100" progId="Equation.3">
                  <p:embed/>
                  <p:pic>
                    <p:nvPicPr>
                      <p:cNvPr id="307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896" y="2920396"/>
                        <a:ext cx="7394922" cy="2141516"/>
                      </a:xfrm>
                      <a:prstGeom prst="rect">
                        <a:avLst/>
                      </a:prstGeom>
                      <a:solidFill>
                        <a:srgbClr val="EEE0F1"/>
                      </a:solidFill>
                      <a:ln w="12700" cmpd="sng">
                        <a:solidFill>
                          <a:srgbClr val="EEE0F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9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4" y="971170"/>
            <a:ext cx="11477767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/>
              <a:tabLst>
                <a:tab pos="579438" algn="l"/>
              </a:tabLst>
              <a:defRPr/>
            </a:pPr>
            <a:r>
              <a:rPr lang="en-US" sz="2000" dirty="0" err="1"/>
              <a:t>Terdapat</a:t>
            </a:r>
            <a:r>
              <a:rPr lang="en-US" sz="2000" dirty="0"/>
              <a:t> 3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r>
              <a:rPr lang="en-US" sz="2000" dirty="0"/>
              <a:t>, 4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Fisika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5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Kimia. </a:t>
            </a:r>
            <a:r>
              <a:rPr lang="en-US" sz="2000" dirty="0" err="1"/>
              <a:t>Buku-buku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disusun</a:t>
            </a:r>
            <a:r>
              <a:rPr lang="en-US" sz="2000" dirty="0"/>
              <a:t> </a:t>
            </a:r>
            <a:r>
              <a:rPr lang="en-US" sz="2000" dirty="0" err="1"/>
              <a:t>memanjang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rak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. </a:t>
            </a: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banyaknya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yang </a:t>
            </a:r>
            <a:r>
              <a:rPr lang="en-US" sz="2000" dirty="0" err="1"/>
              <a:t>mungkin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:</a:t>
            </a:r>
          </a:p>
          <a:p>
            <a:pPr marL="900113" lvl="1" indent="-449263" algn="just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lphaLcPeriod"/>
              <a:tabLst>
                <a:tab pos="900113" algn="l"/>
              </a:tabLst>
              <a:defRPr/>
            </a:pP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(</a:t>
            </a:r>
            <a:r>
              <a:rPr lang="en-US" sz="2000" dirty="0" err="1"/>
              <a:t>susunan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)</a:t>
            </a:r>
          </a:p>
          <a:p>
            <a:pPr marL="900113" lvl="1" indent="-449263" algn="just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lphaLcPeriod"/>
              <a:tabLst>
                <a:tab pos="900113" algn="l"/>
              </a:tabLst>
              <a:defRPr/>
            </a:pP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dikelompokkan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jenisnya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endParaRPr lang="en-US" sz="2000" dirty="0"/>
          </a:p>
          <a:p>
            <a:pPr marL="900113" lvl="1" indent="-449263" algn="just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lphaLcPeriod"/>
              <a:tabLst>
                <a:tab pos="900113" algn="l"/>
              </a:tabLst>
              <a:defRPr/>
            </a:pP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dikelompokkan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jenisnya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diletakkan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rak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. </a:t>
            </a:r>
          </a:p>
          <a:p>
            <a:pPr marL="900113" lvl="1" indent="-449263" algn="just">
              <a:lnSpc>
                <a:spcPct val="150000"/>
              </a:lnSpc>
              <a:buClr>
                <a:schemeClr val="tx2"/>
              </a:buClr>
              <a:buSzPct val="100000"/>
              <a:buFont typeface="+mj-lt"/>
              <a:buAutoNum type="alphaLcPeriod"/>
              <a:tabLst>
                <a:tab pos="900113" algn="l"/>
              </a:tabLst>
              <a:defRPr/>
            </a:pP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Fisika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Kimia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3 </a:t>
            </a:r>
            <a:r>
              <a:rPr lang="en-US" sz="2000" dirty="0" err="1"/>
              <a:t>buku</a:t>
            </a:r>
            <a:r>
              <a:rPr lang="en-US" sz="2000" dirty="0"/>
              <a:t> Kimia I </a:t>
            </a:r>
            <a:r>
              <a:rPr lang="en-US" sz="2000" dirty="0" err="1"/>
              <a:t>dan</a:t>
            </a:r>
            <a:r>
              <a:rPr lang="en-US" sz="2000" dirty="0"/>
              <a:t> 2 </a:t>
            </a:r>
            <a:r>
              <a:rPr lang="en-US" sz="2000" dirty="0" err="1"/>
              <a:t>Buku</a:t>
            </a:r>
            <a:r>
              <a:rPr lang="en-US" sz="2000" dirty="0"/>
              <a:t> Kimia </a:t>
            </a:r>
            <a:r>
              <a:rPr lang="en-US" sz="2000" dirty="0" smtClean="0"/>
              <a:t>II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92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375" y="843677"/>
                <a:ext cx="11596809" cy="4877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79438" algn="l"/>
                  </a:tabLst>
                  <a:defRPr/>
                </a:pPr>
                <a:r>
                  <a:rPr lang="en-US" sz="2000" b="1" dirty="0" smtClean="0">
                    <a:solidFill>
                      <a:schemeClr val="tx2"/>
                    </a:solidFill>
                  </a:rPr>
                  <a:t>PENYELESAIAN:</a:t>
                </a:r>
              </a:p>
              <a:p>
                <a:pPr marL="342900" lvl="1" indent="-3429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+mj-lt"/>
                  <a:buAutoNum type="alphaLcPeriod"/>
                  <a:tabLst>
                    <a:tab pos="579438" algn="l"/>
                  </a:tabLst>
                  <a:defRPr/>
                </a:pPr>
                <a:r>
                  <a:rPr lang="en-US" sz="2000" dirty="0" err="1" smtClean="0"/>
                  <a:t>Semua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buku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dianggap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berbeda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 err="1" smtClean="0"/>
                  <a:t>Permutasi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12 </a:t>
                </a:r>
                <a:r>
                  <a:rPr lang="en-US" sz="2000" dirty="0" err="1"/>
                  <a:t>buku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tempat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rak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12,12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12 !</m:t>
                        </m:r>
                      </m:num>
                      <m:den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 !</m:t>
                        </m:r>
                      </m:den>
                    </m:f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=12 !</m:t>
                    </m:r>
                  </m:oMath>
                </a14:m>
                <a:endParaRPr lang="en-US" sz="2000" dirty="0">
                  <a:sym typeface="Wingdings" pitchFamily="2" charset="2"/>
                </a:endParaRPr>
              </a:p>
              <a:p>
                <a:pPr marL="342900" lvl="1" indent="-3429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+mj-lt"/>
                  <a:buAutoNum type="alphaLcPeriod"/>
                  <a:tabLst>
                    <a:tab pos="579438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- </a:t>
                </a:r>
                <a:r>
                  <a:rPr lang="en-US" sz="2000" dirty="0" smtClean="0">
                    <a:sym typeface="Wingdings" pitchFamily="2" charset="2"/>
                  </a:rPr>
                  <a:t>  Ada </a:t>
                </a:r>
                <a:r>
                  <a:rPr lang="en-US" sz="2000" dirty="0" err="1">
                    <a:sym typeface="Wingdings" pitchFamily="2" charset="2"/>
                  </a:rPr>
                  <a:t>tiga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posisi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kelompok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peletakkan</a:t>
                </a:r>
                <a:r>
                  <a:rPr lang="en-US" sz="2000" dirty="0">
                    <a:sym typeface="Wingdings" pitchFamily="2" charset="2"/>
                  </a:rPr>
                  <a:t>  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3,3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 !</m:t>
                        </m:r>
                      </m:num>
                      <m:den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 !</m:t>
                        </m:r>
                      </m:den>
                    </m:f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=3 !=6</m:t>
                    </m:r>
                  </m:oMath>
                </a14:m>
                <a:endParaRPr lang="en-US" sz="2000" dirty="0">
                  <a:sym typeface="Wingdings" pitchFamily="2" charset="2"/>
                </a:endParaRPr>
              </a:p>
              <a:p>
                <a:pPr marL="0" lvl="1" algn="ctr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36575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</a:t>
                </a:r>
                <a:r>
                  <a:rPr lang="en-US" sz="2400" b="1" dirty="0">
                    <a:sym typeface="Wingdings" pitchFamily="2" charset="2"/>
                  </a:rPr>
                  <a:t>{MFK,MKF,FMK,FKM,KMF,KFM}</a:t>
                </a: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346075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- </a:t>
                </a:r>
                <a:r>
                  <a:rPr lang="en-US" sz="2000" dirty="0" smtClean="0">
                    <a:sym typeface="Wingdings" pitchFamily="2" charset="2"/>
                  </a:rPr>
                  <a:t>  </a:t>
                </a:r>
                <a:r>
                  <a:rPr lang="en-US" sz="2000" dirty="0" err="1" smtClean="0">
                    <a:sym typeface="Wingdings" pitchFamily="2" charset="2"/>
                  </a:rPr>
                  <a:t>Kelompok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Matematika</a:t>
                </a:r>
                <a:r>
                  <a:rPr lang="en-US" sz="2000" dirty="0">
                    <a:sym typeface="Wingdings" pitchFamily="2" charset="2"/>
                  </a:rPr>
                  <a:t>, 3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 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3,3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 !</m:t>
                        </m:r>
                      </m:num>
                      <m:den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 !</m:t>
                        </m:r>
                      </m:den>
                    </m:f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=3 !=6</m:t>
                    </m:r>
                  </m:oMath>
                </a14:m>
                <a:endParaRPr lang="en-US" sz="2000" dirty="0">
                  <a:sym typeface="Wingdings" pitchFamily="2" charset="2"/>
                </a:endParaRP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20700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Kelompok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Fisika</a:t>
                </a:r>
                <a:r>
                  <a:rPr lang="en-US" sz="2000" dirty="0">
                    <a:sym typeface="Wingdings" pitchFamily="2" charset="2"/>
                  </a:rPr>
                  <a:t>, 4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4,4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 !</m:t>
                        </m:r>
                      </m:num>
                      <m:den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 !</m:t>
                        </m:r>
                      </m:den>
                    </m:f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=4 !=24</m:t>
                    </m:r>
                  </m:oMath>
                </a14:m>
                <a:endParaRPr lang="en-US" sz="2000" dirty="0">
                  <a:sym typeface="Wingdings" pitchFamily="2" charset="2"/>
                </a:endParaRP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20700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Kelompok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>
                    <a:sym typeface="Wingdings" pitchFamily="2" charset="2"/>
                  </a:rPr>
                  <a:t>Kimia, 5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5,5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5 !</m:t>
                        </m:r>
                      </m:num>
                      <m:den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 !</m:t>
                        </m:r>
                      </m:den>
                    </m:f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=5 !=120 </m:t>
                    </m:r>
                  </m:oMath>
                </a14:m>
                <a:endParaRPr lang="en-US" sz="2000" dirty="0" smtClean="0">
                  <a:sym typeface="Wingdings" pitchFamily="2" charset="2"/>
                </a:endParaRPr>
              </a:p>
              <a:p>
                <a:pPr marL="0" lvl="1" algn="ctr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36575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</a:t>
                </a:r>
                <a:r>
                  <a:rPr lang="en-US" sz="2000" b="1" dirty="0" smtClean="0">
                    <a:sym typeface="Wingdings" pitchFamily="2" charset="2"/>
                  </a:rPr>
                  <a:t>   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𝑻𝑶𝑻𝑨𝑳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𝑪𝑨𝑹𝑨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𝟔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𝟔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𝟐𝟒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𝟏𝟐𝟎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𝟏𝟎𝟑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.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𝟔𝟖𝟎</m:t>
                    </m:r>
                  </m:oMath>
                </a14:m>
                <a:endParaRPr lang="en-US" sz="2000" b="1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843677"/>
                <a:ext cx="11596809" cy="4877233"/>
              </a:xfrm>
              <a:prstGeom prst="rect">
                <a:avLst/>
              </a:prstGeom>
              <a:blipFill>
                <a:blip r:embed="rId4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3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28314" y="146468"/>
            <a:ext cx="7239000" cy="746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HUKUM PENGGANDAAN 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460375" y="971170"/>
            <a:ext cx="11170693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Font typeface="Arial" charset="0"/>
              <a:buNone/>
            </a:pPr>
            <a:r>
              <a:rPr lang="en-US" b="1" u="sng" dirty="0" err="1" smtClean="0"/>
              <a:t>Teorema</a:t>
            </a:r>
            <a:r>
              <a:rPr lang="en-US" b="1" u="sng" dirty="0" smtClean="0"/>
              <a:t>: [HUKUM PENGGANDAAN] </a:t>
            </a:r>
          </a:p>
          <a:p>
            <a:pPr marL="0" indent="0" algn="just">
              <a:lnSpc>
                <a:spcPct val="200000"/>
              </a:lnSpc>
              <a:buFont typeface="Arial" charset="0"/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baseline="-25000" dirty="0" smtClean="0"/>
              <a:t>1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baseline="-25000" dirty="0" smtClean="0"/>
              <a:t>2 </a:t>
            </a:r>
            <a:r>
              <a:rPr lang="en-US" dirty="0" err="1" smtClean="0"/>
              <a:t>cara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sederetan</a:t>
            </a:r>
            <a:r>
              <a:rPr lang="en-US" dirty="0" smtClean="0"/>
              <a:t> </a:t>
            </a:r>
            <a:r>
              <a:rPr lang="en-US" i="1" dirty="0" smtClean="0"/>
              <a:t>k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 </a:t>
            </a:r>
            <a:r>
              <a:rPr lang="en-US" i="1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baseline="-25000" dirty="0" smtClean="0"/>
              <a:t>3</a:t>
            </a:r>
            <a:r>
              <a:rPr lang="en-US" dirty="0" smtClean="0"/>
              <a:t> x … x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err="1" smtClean="0"/>
              <a:t>cara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60375" y="1412359"/>
                <a:ext cx="1126716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lvl="1" indent="-393700" algn="just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+mj-lt"/>
                  <a:buAutoNum type="alphaLcPeriod" startAt="3"/>
                  <a:tabLst>
                    <a:tab pos="346075" algn="l"/>
                  </a:tabLst>
                  <a:defRPr/>
                </a:pPr>
                <a:r>
                  <a:rPr lang="en-US" sz="2000" dirty="0" smtClean="0"/>
                  <a:t>Buku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harus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dikelompokkan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sesuai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jenisnya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dibedakan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tetapi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kelompok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Matematika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harus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diletakkan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kelompok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pertama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buku</a:t>
                </a:r>
                <a:r>
                  <a:rPr lang="en-US" sz="2000" dirty="0"/>
                  <a:t>  </a:t>
                </a: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393700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- </a:t>
                </a:r>
                <a:r>
                  <a:rPr lang="en-US" sz="2000" dirty="0" smtClean="0">
                    <a:sym typeface="Wingdings" pitchFamily="2" charset="2"/>
                  </a:rPr>
                  <a:t>  Ada </a:t>
                </a:r>
                <a:r>
                  <a:rPr lang="en-US" sz="2000" dirty="0">
                    <a:sym typeface="Wingdings" pitchFamily="2" charset="2"/>
                  </a:rPr>
                  <a:t>2 </a:t>
                </a:r>
                <a:r>
                  <a:rPr lang="en-US" sz="2000" dirty="0" err="1">
                    <a:sym typeface="Wingdings" pitchFamily="2" charset="2"/>
                  </a:rPr>
                  <a:t>posisi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kelompok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peletakkan</a:t>
                </a:r>
                <a:r>
                  <a:rPr lang="en-US" sz="2000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2,2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=2 !=2</m:t>
                    </m:r>
                  </m:oMath>
                </a14:m>
                <a:endParaRPr lang="en-ID" sz="2000" b="0" dirty="0" smtClean="0">
                  <a:sym typeface="Wingdings" pitchFamily="2" charset="2"/>
                </a:endParaRPr>
              </a:p>
              <a:p>
                <a:pPr marL="0" lvl="1" algn="ctr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393700" algn="l"/>
                  </a:tabLst>
                  <a:defRPr/>
                </a:pPr>
                <a:r>
                  <a:rPr lang="en-US" sz="2000" b="1" dirty="0" smtClean="0">
                    <a:solidFill>
                      <a:schemeClr val="tx2"/>
                    </a:solidFill>
                    <a:sym typeface="Wingdings" pitchFamily="2" charset="2"/>
                  </a:rPr>
                  <a:t>{</a:t>
                </a:r>
                <a:r>
                  <a:rPr lang="en-US" sz="2000" b="1" dirty="0">
                    <a:solidFill>
                      <a:schemeClr val="tx2"/>
                    </a:solidFill>
                    <a:sym typeface="Wingdings" pitchFamily="2" charset="2"/>
                  </a:rPr>
                  <a:t>MFK,MKF}</a:t>
                </a: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393700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- 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Kelompok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Matematika</a:t>
                </a:r>
                <a:r>
                  <a:rPr lang="en-US" sz="2000" dirty="0">
                    <a:sym typeface="Wingdings" pitchFamily="2" charset="2"/>
                  </a:rPr>
                  <a:t>, 3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3,3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=3 !=6</m:t>
                    </m:r>
                  </m:oMath>
                </a14:m>
                <a:endParaRPr lang="en-ID" sz="2000" b="0" dirty="0" smtClean="0">
                  <a:sym typeface="Wingdings" pitchFamily="2" charset="2"/>
                </a:endParaRP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36575" algn="l"/>
                  </a:tabLst>
                  <a:defRPr/>
                </a:pPr>
                <a:r>
                  <a:rPr lang="en-US" sz="2000" dirty="0" smtClean="0">
                    <a:sym typeface="Wingdings" pitchFamily="2" charset="2"/>
                  </a:rPr>
                  <a:t>	 </a:t>
                </a:r>
                <a:r>
                  <a:rPr lang="en-US" sz="2000" dirty="0" err="1" smtClean="0">
                    <a:sym typeface="Wingdings" pitchFamily="2" charset="2"/>
                  </a:rPr>
                  <a:t>Kelompok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Fisika</a:t>
                </a:r>
                <a:r>
                  <a:rPr lang="en-US" sz="2000" dirty="0">
                    <a:sym typeface="Wingdings" pitchFamily="2" charset="2"/>
                  </a:rPr>
                  <a:t>, 4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4,4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=4 !=24</m:t>
                    </m:r>
                  </m:oMath>
                </a14:m>
                <a:r>
                  <a:rPr lang="en-US" sz="2000" dirty="0" smtClean="0">
                    <a:sym typeface="Wingdings" pitchFamily="2" charset="2"/>
                  </a:rPr>
                  <a:t> </a:t>
                </a: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36575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smtClean="0">
                    <a:sym typeface="Wingdings" pitchFamily="2" charset="2"/>
                  </a:rPr>
                  <a:t>        </a:t>
                </a:r>
                <a:r>
                  <a:rPr lang="en-US" sz="2000" dirty="0">
                    <a:sym typeface="Wingdings" pitchFamily="2" charset="2"/>
                  </a:rPr>
                  <a:t>	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Kelompok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>
                    <a:sym typeface="Wingdings" pitchFamily="2" charset="2"/>
                  </a:rPr>
                  <a:t>Kimia, 5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5,5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=5 !=120</m:t>
                    </m:r>
                  </m:oMath>
                </a14:m>
                <a:endParaRPr lang="en-US" sz="2000" dirty="0" smtClean="0">
                  <a:sym typeface="Wingdings" pitchFamily="2" charset="2"/>
                </a:endParaRP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365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>
                          <a:latin typeface="Cambria Math" panose="02040503050406030204" pitchFamily="18" charset="0"/>
                          <a:sym typeface="Wingdings" pitchFamily="2" charset="2"/>
                        </a:rPr>
                        <m:t>𝑻𝑶𝑻𝑨𝑳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sym typeface="Wingdings" pitchFamily="2" charset="2"/>
                        </a:rPr>
                        <m:t>𝑪𝑨𝑹𝑨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𝟐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×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𝟔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×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𝟐𝟒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×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𝟏𝟐𝟎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𝟑𝟒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.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𝟓𝟔𝟎</m:t>
                      </m:r>
                    </m:oMath>
                  </m:oMathPara>
                </a14:m>
                <a:endParaRPr lang="en-US" sz="2000" b="1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412359"/>
                <a:ext cx="11267168" cy="3785652"/>
              </a:xfrm>
              <a:prstGeom prst="rect">
                <a:avLst/>
              </a:prstGeom>
              <a:blipFill>
                <a:blip r:embed="rId4"/>
                <a:stretch>
                  <a:fillRect l="-595" r="-5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8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375" y="1074510"/>
                <a:ext cx="11122025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68325" algn="l"/>
                  </a:tabLst>
                  <a:defRPr/>
                </a:pPr>
                <a:endParaRPr lang="en-US" sz="2000" dirty="0" smtClean="0"/>
              </a:p>
              <a:p>
                <a:pPr marL="454025" lvl="1" indent="-342900" algn="just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+mj-lt"/>
                  <a:buAutoNum type="alphaLcPeriod" startAt="4"/>
                  <a:tabLst>
                    <a:tab pos="393700" algn="l"/>
                  </a:tabLst>
                  <a:defRPr/>
                </a:pPr>
                <a:r>
                  <a:rPr lang="en-US" sz="2000" dirty="0" err="1"/>
                  <a:t>Peletakkan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tidak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dikelompokkan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jika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semua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Matematika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Fisika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berbeda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tetapi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buku</a:t>
                </a:r>
                <a:r>
                  <a:rPr lang="en-US" sz="2000" dirty="0"/>
                  <a:t> Kimia </a:t>
                </a:r>
                <a:r>
                  <a:rPr lang="en-US" sz="2000" dirty="0" err="1"/>
                  <a:t>terdiri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buku</a:t>
                </a:r>
                <a:r>
                  <a:rPr lang="en-US" sz="2000" dirty="0"/>
                  <a:t> Kimia I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2 </a:t>
                </a:r>
                <a:r>
                  <a:rPr lang="en-US" sz="2000" dirty="0" err="1"/>
                  <a:t>Buku</a:t>
                </a:r>
                <a:r>
                  <a:rPr lang="en-US" sz="2000" dirty="0"/>
                  <a:t> Kimia II</a:t>
                </a: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457200" algn="l"/>
                  </a:tabLst>
                  <a:defRPr/>
                </a:pPr>
                <a:r>
                  <a:rPr lang="en-US" sz="2000" dirty="0"/>
                  <a:t>	- 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Matematika</a:t>
                </a:r>
                <a:r>
                  <a:rPr lang="en-US" sz="2000" dirty="0">
                    <a:sym typeface="Wingdings" pitchFamily="2" charset="2"/>
                  </a:rPr>
                  <a:t>, </a:t>
                </a:r>
                <a:r>
                  <a:rPr lang="en-US" sz="2000" dirty="0" err="1">
                    <a:sym typeface="Wingdings" pitchFamily="2" charset="2"/>
                  </a:rPr>
                  <a:t>ada</a:t>
                </a:r>
                <a:r>
                  <a:rPr lang="en-US" sz="2000" dirty="0">
                    <a:sym typeface="Wingdings" pitchFamily="2" charset="2"/>
                  </a:rPr>
                  <a:t> 3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457200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- 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Fisika</a:t>
                </a:r>
                <a:r>
                  <a:rPr lang="en-US" sz="2000" dirty="0">
                    <a:sym typeface="Wingdings" pitchFamily="2" charset="2"/>
                  </a:rPr>
                  <a:t>, </a:t>
                </a:r>
                <a:r>
                  <a:rPr lang="en-US" sz="2000" dirty="0" err="1">
                    <a:sym typeface="Wingdings" pitchFamily="2" charset="2"/>
                  </a:rPr>
                  <a:t>ada</a:t>
                </a:r>
                <a:r>
                  <a:rPr lang="en-US" sz="2000" dirty="0">
                    <a:sym typeface="Wingdings" pitchFamily="2" charset="2"/>
                  </a:rPr>
                  <a:t> 4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457200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- </a:t>
                </a:r>
                <a:r>
                  <a:rPr lang="en-US" sz="2000" dirty="0" smtClean="0">
                    <a:sym typeface="Wingdings" pitchFamily="2" charset="2"/>
                  </a:rPr>
                  <a:t> Kimia</a:t>
                </a:r>
                <a:r>
                  <a:rPr lang="en-US" sz="2000" dirty="0">
                    <a:sym typeface="Wingdings" pitchFamily="2" charset="2"/>
                  </a:rPr>
                  <a:t>, </a:t>
                </a:r>
                <a:r>
                  <a:rPr lang="en-US" sz="2000" dirty="0" err="1">
                    <a:sym typeface="Wingdings" pitchFamily="2" charset="2"/>
                  </a:rPr>
                  <a:t>ada</a:t>
                </a:r>
                <a:r>
                  <a:rPr lang="en-US" sz="2000" dirty="0">
                    <a:sym typeface="Wingdings" pitchFamily="2" charset="2"/>
                  </a:rPr>
                  <a:t> 2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  </a:t>
                </a:r>
              </a:p>
              <a:p>
                <a:pPr marL="393700" lvl="1" indent="-393700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393700" algn="l"/>
                  </a:tabLst>
                  <a:defRPr/>
                </a:pPr>
                <a:r>
                  <a:rPr lang="en-US" sz="2000" dirty="0">
                    <a:sym typeface="Wingdings" pitchFamily="2" charset="2"/>
                  </a:rPr>
                  <a:t>	</a:t>
                </a:r>
                <a:r>
                  <a:rPr lang="en-US" sz="2000" dirty="0" err="1">
                    <a:sym typeface="Wingdings" pitchFamily="2" charset="2"/>
                  </a:rPr>
                  <a:t>Maka</a:t>
                </a:r>
                <a:r>
                  <a:rPr lang="en-US" sz="2000" dirty="0">
                    <a:sym typeface="Wingdings" pitchFamily="2" charset="2"/>
                  </a:rPr>
                  <a:t> Total </a:t>
                </a:r>
                <a:r>
                  <a:rPr lang="en-US" sz="2000" dirty="0" err="1">
                    <a:sym typeface="Wingdings" pitchFamily="2" charset="2"/>
                  </a:rPr>
                  <a:t>ada</a:t>
                </a:r>
                <a:r>
                  <a:rPr lang="en-US" sz="2000" dirty="0">
                    <a:sym typeface="Wingdings" pitchFamily="2" charset="2"/>
                  </a:rPr>
                  <a:t> 9 </a:t>
                </a:r>
                <a:r>
                  <a:rPr lang="en-US" sz="2000" dirty="0" err="1">
                    <a:sym typeface="Wingdings" pitchFamily="2" charset="2"/>
                  </a:rPr>
                  <a:t>Tipe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buku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berbeda</a:t>
                </a:r>
                <a:r>
                  <a:rPr lang="en-US" sz="2000" dirty="0">
                    <a:sym typeface="Wingdings" pitchFamily="2" charset="2"/>
                  </a:rPr>
                  <a:t>, </a:t>
                </a:r>
                <a:r>
                  <a:rPr lang="en-US" sz="2000" dirty="0" err="1">
                    <a:sym typeface="Wingdings" pitchFamily="2" charset="2"/>
                  </a:rPr>
                  <a:t>maka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 err="1">
                    <a:sym typeface="Wingdings" pitchFamily="2" charset="2"/>
                  </a:rPr>
                  <a:t>ada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9,9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=9 !=362.880</m:t>
                    </m:r>
                  </m:oMath>
                </a14:m>
                <a:endParaRPr lang="en-US" sz="2000" dirty="0"/>
              </a:p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79438" algn="l"/>
                  </a:tabLst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074510"/>
                <a:ext cx="11122025" cy="3785652"/>
              </a:xfrm>
              <a:prstGeom prst="rect">
                <a:avLst/>
              </a:prstGeom>
              <a:blipFill>
                <a:blip r:embed="rId4"/>
                <a:stretch>
                  <a:fillRect r="-54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4554776" y="30868"/>
            <a:ext cx="7546691" cy="609600"/>
          </a:xfrm>
          <a:prstGeom prst="rect">
            <a:avLst/>
          </a:prstGeom>
        </p:spPr>
        <p:txBody>
          <a:bodyPr lIns="45720" tIns="0" rIns="45720" bIns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CONTOH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4" y="971170"/>
            <a:ext cx="114777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 startAt="2"/>
              <a:tabLst>
                <a:tab pos="579438" algn="l"/>
              </a:tabLst>
              <a:defRPr/>
            </a:pP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smtClean="0"/>
              <a:t>4 </a:t>
            </a:r>
            <a:r>
              <a:rPr lang="en-US" sz="2000" dirty="0" err="1" smtClean="0"/>
              <a:t>pasang</a:t>
            </a:r>
            <a:r>
              <a:rPr lang="en-US" sz="2000" dirty="0" smtClean="0"/>
              <a:t> </a:t>
            </a:r>
            <a:r>
              <a:rPr lang="en-US" sz="2000" dirty="0" err="1" smtClean="0"/>
              <a:t>suami</a:t>
            </a:r>
            <a:r>
              <a:rPr lang="en-US" sz="2000" dirty="0" smtClean="0"/>
              <a:t> </a:t>
            </a:r>
            <a:r>
              <a:rPr lang="en-US" sz="2000" dirty="0" err="1" smtClean="0"/>
              <a:t>istri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menonton</a:t>
            </a:r>
            <a:r>
              <a:rPr lang="en-US" sz="2000" dirty="0" smtClean="0"/>
              <a:t> </a:t>
            </a:r>
            <a:r>
              <a:rPr lang="en-US" sz="2000" dirty="0" err="1" smtClean="0"/>
              <a:t>konser</a:t>
            </a:r>
            <a:r>
              <a:rPr lang="en-US" sz="2000" dirty="0" smtClean="0"/>
              <a:t>.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duduk </a:t>
            </a:r>
            <a:r>
              <a:rPr lang="en-US" sz="2000" dirty="0" err="1" smtClean="0"/>
              <a:t>pada</a:t>
            </a:r>
            <a:r>
              <a:rPr lang="en-US" sz="2000" dirty="0" smtClean="0"/>
              <a:t> 8 </a:t>
            </a:r>
            <a:r>
              <a:rPr lang="en-US" sz="2000" dirty="0" err="1" smtClean="0"/>
              <a:t>kursi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. </a:t>
            </a:r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duduk </a:t>
            </a:r>
            <a:r>
              <a:rPr lang="en-US" sz="2000" dirty="0" err="1" smtClean="0"/>
              <a:t>keempat</a:t>
            </a:r>
            <a:r>
              <a:rPr lang="en-US" sz="2000" dirty="0" smtClean="0"/>
              <a:t> </a:t>
            </a:r>
            <a:r>
              <a:rPr lang="en-US" sz="2000" dirty="0" err="1" smtClean="0"/>
              <a:t>pasang</a:t>
            </a:r>
            <a:r>
              <a:rPr lang="en-US" sz="2000" dirty="0" smtClean="0"/>
              <a:t> </a:t>
            </a:r>
            <a:r>
              <a:rPr lang="en-US" sz="2000" dirty="0" err="1" smtClean="0"/>
              <a:t>suami</a:t>
            </a:r>
            <a:r>
              <a:rPr lang="en-US" sz="2000" dirty="0" smtClean="0"/>
              <a:t> </a:t>
            </a:r>
            <a:r>
              <a:rPr lang="en-US" sz="2000" dirty="0" err="1" smtClean="0"/>
              <a:t>istri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:</a:t>
            </a:r>
          </a:p>
          <a:p>
            <a:pPr marL="914400" lvl="1" indent="-457200" algn="just">
              <a:lnSpc>
                <a:spcPct val="150000"/>
              </a:lnSpc>
              <a:buSzPct val="100000"/>
              <a:buFont typeface="+mj-lt"/>
              <a:buAutoNum type="alphaLcPeriod"/>
              <a:tabLst>
                <a:tab pos="579438" algn="l"/>
              </a:tabLst>
              <a:defRPr/>
            </a:pPr>
            <a:r>
              <a:rPr lang="en-US" sz="2000" dirty="0" err="1" smtClean="0"/>
              <a:t>Bisa</a:t>
            </a:r>
            <a:r>
              <a:rPr lang="en-US" sz="2000" dirty="0" smtClean="0"/>
              <a:t> duduk </a:t>
            </a:r>
            <a:r>
              <a:rPr lang="en-US" sz="2000" dirty="0" err="1" smtClean="0"/>
              <a:t>bebas</a:t>
            </a:r>
            <a:r>
              <a:rPr lang="en-US" sz="2000" dirty="0" smtClean="0"/>
              <a:t>  </a:t>
            </a:r>
          </a:p>
          <a:p>
            <a:pPr marL="914400" lvl="1" indent="-457200" algn="just">
              <a:lnSpc>
                <a:spcPct val="150000"/>
              </a:lnSpc>
              <a:buSzPct val="100000"/>
              <a:buFont typeface="+mj-lt"/>
              <a:buAutoNum type="alphaLcPeriod"/>
              <a:tabLst>
                <a:tab pos="579438" algn="l"/>
              </a:tabLst>
              <a:defRPr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pasang</a:t>
            </a:r>
            <a:r>
              <a:rPr lang="en-US" sz="2000" dirty="0" smtClean="0"/>
              <a:t> </a:t>
            </a:r>
            <a:r>
              <a:rPr lang="en-US" sz="2000" dirty="0" err="1" smtClean="0"/>
              <a:t>suami</a:t>
            </a:r>
            <a:r>
              <a:rPr lang="en-US" sz="2000" dirty="0" smtClean="0"/>
              <a:t> </a:t>
            </a:r>
            <a:r>
              <a:rPr lang="en-US" sz="2000" dirty="0" err="1" smtClean="0"/>
              <a:t>istri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berdampingan</a:t>
            </a:r>
            <a:endParaRPr lang="en-US" sz="2000" dirty="0" smtClean="0"/>
          </a:p>
          <a:p>
            <a:pPr marL="914400" lvl="1" indent="-457200" algn="just">
              <a:lnSpc>
                <a:spcPct val="150000"/>
              </a:lnSpc>
              <a:buSzPct val="100000"/>
              <a:buFont typeface="+mj-lt"/>
              <a:buAutoNum type="alphaLcPeriod"/>
              <a:tabLst>
                <a:tab pos="579438" algn="l"/>
              </a:tabLst>
              <a:defRPr/>
            </a:pPr>
            <a:r>
              <a:rPr lang="en-US" sz="2000" dirty="0" smtClean="0"/>
              <a:t>Para </a:t>
            </a:r>
            <a:r>
              <a:rPr lang="en-US" sz="2000" dirty="0" err="1" smtClean="0"/>
              <a:t>suami</a:t>
            </a:r>
            <a:r>
              <a:rPr lang="en-US" sz="2000" dirty="0" smtClean="0"/>
              <a:t> duduk </a:t>
            </a:r>
            <a:r>
              <a:rPr lang="en-US" sz="2000" dirty="0" err="1" smtClean="0"/>
              <a:t>berkelompok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disebelah</a:t>
            </a:r>
            <a:r>
              <a:rPr lang="en-US" sz="2000" dirty="0" smtClean="0"/>
              <a:t> para </a:t>
            </a:r>
            <a:r>
              <a:rPr lang="en-US" sz="2000" dirty="0" err="1" smtClean="0"/>
              <a:t>istri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1194" y="3219568"/>
                <a:ext cx="1159680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79438" algn="l"/>
                  </a:tabLst>
                  <a:defRPr/>
                </a:pPr>
                <a:r>
                  <a:rPr lang="en-US" sz="2000" b="1" dirty="0" smtClean="0">
                    <a:solidFill>
                      <a:schemeClr val="tx2"/>
                    </a:solidFill>
                  </a:rPr>
                  <a:t>PENYELESAIAN:</a:t>
                </a:r>
              </a:p>
              <a:p>
                <a:pPr marL="342900" lvl="1" indent="-3429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+mj-lt"/>
                  <a:buAutoNum type="alphaLcPeriod"/>
                  <a:tabLst>
                    <a:tab pos="579438" algn="l"/>
                  </a:tabLst>
                  <a:defRPr/>
                </a:pPr>
                <a:r>
                  <a:rPr lang="en-US" sz="2000" dirty="0" err="1" smtClean="0"/>
                  <a:t>Jika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cara</a:t>
                </a:r>
                <a:r>
                  <a:rPr lang="en-US" sz="2000" dirty="0" smtClean="0"/>
                  <a:t> duduk </a:t>
                </a:r>
                <a:r>
                  <a:rPr lang="en-US" sz="2000" dirty="0" err="1" smtClean="0"/>
                  <a:t>bebas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maka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ada</a:t>
                </a:r>
                <a:r>
                  <a:rPr lang="en-US" sz="2000" dirty="0" smtClean="0"/>
                  <a:t> 8 kuris </a:t>
                </a:r>
                <a:r>
                  <a:rPr lang="en-US" sz="2000" dirty="0" err="1" smtClean="0"/>
                  <a:t>untuk</a:t>
                </a:r>
                <a:r>
                  <a:rPr lang="en-US" sz="2000" dirty="0" smtClean="0"/>
                  <a:t> 8 orang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8,8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=8 !=40.320</m:t>
                    </m:r>
                  </m:oMath>
                </a14:m>
                <a:endParaRPr lang="en-US" sz="2000" dirty="0" smtClean="0"/>
              </a:p>
              <a:p>
                <a:pPr marL="342900" lvl="1" indent="-3429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+mj-lt"/>
                  <a:buAutoNum type="alphaLcPeriod"/>
                  <a:tabLst>
                    <a:tab pos="579438" algn="l"/>
                  </a:tabLst>
                  <a:defRPr/>
                </a:pPr>
                <a:r>
                  <a:rPr lang="en-US" sz="2000" dirty="0" err="1" smtClean="0"/>
                  <a:t>Jika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pasangan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harus</a:t>
                </a:r>
                <a:r>
                  <a:rPr lang="en-US" sz="2000" dirty="0" smtClean="0"/>
                  <a:t> duduk </a:t>
                </a:r>
                <a:r>
                  <a:rPr lang="en-US" sz="2000" dirty="0" err="1" smtClean="0"/>
                  <a:t>berdampingan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maka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ada</a:t>
                </a:r>
                <a:r>
                  <a:rPr lang="en-US" sz="2000" dirty="0" smtClean="0"/>
                  <a:t> 4 </a:t>
                </a:r>
                <a:r>
                  <a:rPr lang="en-US" sz="2000" dirty="0" err="1" smtClean="0"/>
                  <a:t>pasang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suami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istri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menduduki</a:t>
                </a:r>
                <a:r>
                  <a:rPr lang="en-US" sz="2000" dirty="0" smtClean="0"/>
                  <a:t> 4 </a:t>
                </a:r>
                <a:r>
                  <a:rPr lang="en-US" sz="2000" dirty="0" err="1" smtClean="0"/>
                  <a:t>pasang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kursi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posisi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bisa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bagian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kiri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untuk</a:t>
                </a:r>
                <a:r>
                  <a:rPr lang="en-US" sz="2000" dirty="0" smtClean="0"/>
                  <a:t> para </a:t>
                </a:r>
                <a:r>
                  <a:rPr lang="en-US" sz="2000" dirty="0" err="1" smtClean="0"/>
                  <a:t>suami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atau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sebaliknya</a:t>
                </a:r>
                <a:r>
                  <a:rPr lang="en-US" sz="2000" dirty="0" smtClean="0"/>
                  <a:t> (2 </a:t>
                </a:r>
                <a:r>
                  <a:rPr lang="en-US" sz="2000" dirty="0" err="1" smtClean="0"/>
                  <a:t>posisi</a:t>
                </a:r>
                <a:r>
                  <a:rPr lang="en-US" sz="2000" dirty="0" smtClean="0"/>
                  <a:t>)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24</m:t>
                    </m:r>
                    <m:r>
                      <a:rPr lang="en-ID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2=48 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𝐶𝑎𝑟𝑎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pPr marL="1160463" lvl="1" indent="-3429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579438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4,4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=24</m:t>
                    </m:r>
                  </m:oMath>
                </a14:m>
                <a:endParaRPr lang="en-ID" sz="2000" b="0" dirty="0" smtClean="0">
                  <a:sym typeface="Wingdings" panose="05000000000000000000" pitchFamily="2" charset="2"/>
                </a:endParaRPr>
              </a:p>
              <a:p>
                <a:pPr marL="1160463" lvl="1" indent="-3429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579438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2,2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4" y="3219568"/>
                <a:ext cx="11596809" cy="2862322"/>
              </a:xfrm>
              <a:prstGeom prst="rect">
                <a:avLst/>
              </a:prstGeom>
              <a:blipFill>
                <a:blip r:embed="rId4"/>
                <a:stretch>
                  <a:fillRect l="-578" b="-4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4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0505" y="1690115"/>
                <a:ext cx="1159680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indent="-4572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+mj-lt"/>
                  <a:buAutoNum type="alphaLcPeriod" startAt="3"/>
                  <a:tabLst>
                    <a:tab pos="579438" algn="l"/>
                  </a:tabLst>
                  <a:defRPr/>
                </a:pPr>
                <a:r>
                  <a:rPr lang="en-ID" sz="2000" dirty="0" smtClean="0"/>
                  <a:t>Jika para </a:t>
                </a:r>
                <a:r>
                  <a:rPr lang="en-ID" sz="2000" dirty="0" err="1" smtClean="0"/>
                  <a:t>suami</a:t>
                </a:r>
                <a:r>
                  <a:rPr lang="en-ID" sz="2000" dirty="0" smtClean="0"/>
                  <a:t> duduk </a:t>
                </a:r>
                <a:r>
                  <a:rPr lang="en-ID" sz="2000" dirty="0" err="1" smtClean="0"/>
                  <a:t>berkelompok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disebelah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kelompok</a:t>
                </a:r>
                <a:r>
                  <a:rPr lang="en-ID" sz="2000" dirty="0" smtClean="0"/>
                  <a:t> </a:t>
                </a:r>
                <a:r>
                  <a:rPr lang="en-ID" sz="2000" dirty="0" err="1" smtClean="0"/>
                  <a:t>istri</a:t>
                </a:r>
                <a:endParaRPr lang="en-ID" sz="2000" dirty="0" smtClean="0"/>
              </a:p>
              <a:p>
                <a:pPr marL="900113" lvl="1" indent="-3429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579438" algn="l"/>
                  </a:tabLst>
                  <a:defRPr/>
                </a:pPr>
                <a:r>
                  <a:rPr lang="en-ID" sz="2000" dirty="0" smtClean="0">
                    <a:sym typeface="Wingdings" panose="05000000000000000000" pitchFamily="2" charset="2"/>
                  </a:rPr>
                  <a:t>4 orang </a:t>
                </a:r>
                <a:r>
                  <a:rPr lang="en-ID" sz="2000" dirty="0" err="1" smtClean="0">
                    <a:sym typeface="Wingdings" panose="05000000000000000000" pitchFamily="2" charset="2"/>
                  </a:rPr>
                  <a:t>suami</a:t>
                </a:r>
                <a:r>
                  <a:rPr lang="en-ID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ID" sz="2000" dirty="0" err="1" smtClean="0">
                    <a:sym typeface="Wingdings" panose="05000000000000000000" pitchFamily="2" charset="2"/>
                  </a:rPr>
                  <a:t>akan</a:t>
                </a:r>
                <a:r>
                  <a:rPr lang="en-ID" sz="2000" dirty="0" smtClean="0">
                    <a:sym typeface="Wingdings" panose="05000000000000000000" pitchFamily="2" charset="2"/>
                  </a:rPr>
                  <a:t> duduk </a:t>
                </a:r>
                <a:r>
                  <a:rPr lang="en-ID" sz="2000" dirty="0" err="1" smtClean="0">
                    <a:sym typeface="Wingdings" panose="05000000000000000000" pitchFamily="2" charset="2"/>
                  </a:rPr>
                  <a:t>pada</a:t>
                </a:r>
                <a:r>
                  <a:rPr lang="en-ID" sz="2000" dirty="0" smtClean="0">
                    <a:sym typeface="Wingdings" panose="05000000000000000000" pitchFamily="2" charset="2"/>
                  </a:rPr>
                  <a:t> 4 </a:t>
                </a:r>
                <a:r>
                  <a:rPr lang="en-ID" sz="2000" dirty="0" err="1" smtClean="0">
                    <a:sym typeface="Wingdings" panose="05000000000000000000" pitchFamily="2" charset="2"/>
                  </a:rPr>
                  <a:t>kursi</a:t>
                </a:r>
                <a:r>
                  <a:rPr lang="en-ID" sz="2000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4,4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 !=24</m:t>
                    </m:r>
                  </m:oMath>
                </a14:m>
                <a:endParaRPr lang="en-ID" sz="2000" b="0" dirty="0" smtClean="0">
                  <a:sym typeface="Wingdings" panose="05000000000000000000" pitchFamily="2" charset="2"/>
                </a:endParaRPr>
              </a:p>
              <a:p>
                <a:pPr marL="900113" lvl="1" indent="-342900">
                  <a:lnSpc>
                    <a:spcPct val="150000"/>
                  </a:lnSpc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579438" algn="l"/>
                  </a:tabLst>
                  <a:defRPr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4 orang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istri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akan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duduk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pada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4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kursi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4,4</m:t>
                        </m:r>
                      </m:e>
                    </m:d>
                    <m:r>
                      <a:rPr lang="en-ID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 !=24</m:t>
                    </m:r>
                  </m:oMath>
                </a14:m>
                <a:endParaRPr lang="en-ID" sz="2000" b="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5" y="1690115"/>
                <a:ext cx="11596809" cy="1477328"/>
              </a:xfrm>
              <a:prstGeom prst="rect">
                <a:avLst/>
              </a:prstGeom>
              <a:blipFill>
                <a:blip r:embed="rId4"/>
                <a:stretch>
                  <a:fillRect l="-578" b="-288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37809" y="3167443"/>
                <a:ext cx="390023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lnSpc>
                    <a:spcPct val="150000"/>
                  </a:lnSpc>
                  <a:buClr>
                    <a:schemeClr val="tx2"/>
                  </a:buClr>
                  <a:buSzPct val="100000"/>
                  <a:tabLst>
                    <a:tab pos="5365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𝑻𝑶𝑻𝑨𝑳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𝑪𝑨𝑹𝑨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𝟐𝟒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×</m:t>
                      </m:r>
                      <m:r>
                        <a:rPr lang="en-ID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𝟐𝟒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𝟓𝟕𝟔</m:t>
                      </m:r>
                      <m:r>
                        <a:rPr lang="en-ID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809" y="3167443"/>
                <a:ext cx="390023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4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6622" y="2660556"/>
            <a:ext cx="62451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TERIMAKASIH</a:t>
            </a:r>
          </a:p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 SELAMAT BELAJAR -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6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6" y="1282888"/>
            <a:ext cx="10779303" cy="446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3000" y="27395"/>
            <a:ext cx="7239000" cy="746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CONTOH-1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301625" y="990600"/>
            <a:ext cx="11558279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r>
              <a:rPr lang="en-US" sz="2500" dirty="0" err="1" smtClean="0"/>
              <a:t>Misalkan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disediakan</a:t>
            </a:r>
            <a:r>
              <a:rPr lang="en-US" sz="2500" dirty="0" smtClean="0"/>
              <a:t> 5 </a:t>
            </a:r>
            <a:r>
              <a:rPr lang="en-US" sz="2500" dirty="0" err="1" smtClean="0"/>
              <a:t>soal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tipe</a:t>
            </a:r>
            <a:r>
              <a:rPr lang="en-US" sz="2500" dirty="0" smtClean="0"/>
              <a:t> </a:t>
            </a:r>
            <a:r>
              <a:rPr lang="en-US" sz="2500" dirty="0" err="1" smtClean="0"/>
              <a:t>jawaban</a:t>
            </a:r>
            <a:r>
              <a:rPr lang="en-US" sz="2500" dirty="0" smtClean="0"/>
              <a:t> “</a:t>
            </a:r>
            <a:r>
              <a:rPr lang="en-US" sz="2500" dirty="0" err="1" smtClean="0"/>
              <a:t>Metode</a:t>
            </a:r>
            <a:r>
              <a:rPr lang="en-US" sz="2500" dirty="0" smtClean="0"/>
              <a:t> </a:t>
            </a:r>
            <a:r>
              <a:rPr lang="en-US" sz="2500" dirty="0" err="1" smtClean="0"/>
              <a:t>Langsung</a:t>
            </a:r>
            <a:r>
              <a:rPr lang="en-US" sz="2500" dirty="0" smtClean="0"/>
              <a:t>” </a:t>
            </a:r>
            <a:r>
              <a:rPr lang="en-US" sz="2500" dirty="0" err="1" smtClean="0"/>
              <a:t>atau</a:t>
            </a:r>
            <a:r>
              <a:rPr lang="en-US" sz="2500" dirty="0" smtClean="0"/>
              <a:t> “</a:t>
            </a:r>
            <a:r>
              <a:rPr lang="en-US" sz="2500" dirty="0" err="1" smtClean="0"/>
              <a:t>Metode</a:t>
            </a:r>
            <a:r>
              <a:rPr lang="en-US" sz="2500" dirty="0" smtClean="0"/>
              <a:t>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Langsung</a:t>
            </a:r>
            <a:r>
              <a:rPr lang="en-US" sz="2500" dirty="0" smtClean="0"/>
              <a:t>”. Ada </a:t>
            </a:r>
            <a:r>
              <a:rPr lang="en-US" sz="2500" dirty="0" err="1" smtClean="0"/>
              <a:t>berapa</a:t>
            </a:r>
            <a:r>
              <a:rPr lang="en-US" sz="2500" dirty="0" smtClean="0"/>
              <a:t> </a:t>
            </a:r>
            <a:r>
              <a:rPr lang="en-US" sz="2500" dirty="0" err="1" smtClean="0"/>
              <a:t>cara</a:t>
            </a:r>
            <a:r>
              <a:rPr lang="en-US" sz="2500" dirty="0" smtClean="0"/>
              <a:t> </a:t>
            </a:r>
            <a:r>
              <a:rPr lang="en-US" sz="2500" dirty="0" err="1" smtClean="0"/>
              <a:t>kelima</a:t>
            </a:r>
            <a:r>
              <a:rPr lang="en-US" sz="2500" dirty="0" smtClean="0"/>
              <a:t> </a:t>
            </a:r>
            <a:r>
              <a:rPr lang="en-US" sz="2500" dirty="0" err="1" smtClean="0"/>
              <a:t>soal</a:t>
            </a:r>
            <a:r>
              <a:rPr lang="en-US" sz="2500" dirty="0" smtClean="0"/>
              <a:t> </a:t>
            </a:r>
            <a:r>
              <a:rPr lang="en-US" sz="2500" dirty="0" err="1" smtClean="0"/>
              <a:t>tersebut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dijawab</a:t>
            </a:r>
            <a:r>
              <a:rPr lang="en-US" sz="2500" dirty="0" smtClean="0"/>
              <a:t>. </a:t>
            </a:r>
            <a:endParaRPr lang="en-US" sz="25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1" y="2469279"/>
            <a:ext cx="10532766" cy="339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28314" y="73925"/>
            <a:ext cx="7239000" cy="746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CONTOH-2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307975" y="1156016"/>
            <a:ext cx="11626518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 2"/>
              <a:buNone/>
              <a:defRPr/>
            </a:pPr>
            <a:r>
              <a:rPr lang="en-US" sz="2500" dirty="0" err="1" smtClean="0"/>
              <a:t>Disediakan</a:t>
            </a:r>
            <a:r>
              <a:rPr lang="en-US" sz="2500" dirty="0" smtClean="0"/>
              <a:t> </a:t>
            </a:r>
            <a:r>
              <a:rPr lang="en-US" sz="2500" dirty="0" err="1" smtClean="0"/>
              <a:t>empat</a:t>
            </a:r>
            <a:r>
              <a:rPr lang="en-US" sz="2500" dirty="0" smtClean="0"/>
              <a:t> </a:t>
            </a:r>
            <a:r>
              <a:rPr lang="en-US" sz="2500" dirty="0" err="1" smtClean="0"/>
              <a:t>angka</a:t>
            </a:r>
            <a:r>
              <a:rPr lang="en-US" sz="2500" dirty="0" smtClean="0"/>
              <a:t>, </a:t>
            </a:r>
            <a:r>
              <a:rPr lang="en-US" sz="2500" dirty="0" err="1" smtClean="0"/>
              <a:t>yaitu</a:t>
            </a:r>
            <a:r>
              <a:rPr lang="en-US" sz="2500" dirty="0" smtClean="0"/>
              <a:t> 3, 4, 5 </a:t>
            </a:r>
            <a:r>
              <a:rPr lang="en-US" sz="2500" dirty="0" err="1" smtClean="0"/>
              <a:t>dan</a:t>
            </a:r>
            <a:r>
              <a:rPr lang="en-US" sz="2500" dirty="0" smtClean="0"/>
              <a:t> 6. </a:t>
            </a:r>
            <a:r>
              <a:rPr lang="en-US" sz="2500" dirty="0" err="1" smtClean="0"/>
              <a:t>Tentukan</a:t>
            </a:r>
            <a:r>
              <a:rPr lang="en-US" sz="2500" dirty="0" smtClean="0"/>
              <a:t> </a:t>
            </a:r>
            <a:r>
              <a:rPr lang="en-US" sz="2500" dirty="0" err="1" smtClean="0"/>
              <a:t>berapa</a:t>
            </a:r>
            <a:r>
              <a:rPr lang="en-US" sz="2500" dirty="0" smtClean="0"/>
              <a:t> </a:t>
            </a:r>
            <a:r>
              <a:rPr lang="en-US" sz="2500" dirty="0" err="1" smtClean="0"/>
              <a:t>banyak</a:t>
            </a:r>
            <a:r>
              <a:rPr lang="en-US" sz="2500" dirty="0" smtClean="0"/>
              <a:t> </a:t>
            </a:r>
            <a:r>
              <a:rPr lang="en-US" sz="2500" dirty="0" err="1" smtClean="0"/>
              <a:t>bilangan</a:t>
            </a:r>
            <a:r>
              <a:rPr lang="en-US" sz="2500" dirty="0" smtClean="0"/>
              <a:t> </a:t>
            </a:r>
            <a:r>
              <a:rPr lang="en-US" sz="2500" dirty="0" err="1" smtClean="0"/>
              <a:t>puluhan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dibentuk</a:t>
            </a:r>
            <a:r>
              <a:rPr lang="en-US" sz="2500" dirty="0" smtClean="0"/>
              <a:t>, </a:t>
            </a:r>
            <a:r>
              <a:rPr lang="en-US" sz="2500" dirty="0" err="1" smtClean="0"/>
              <a:t>jika</a:t>
            </a:r>
            <a:r>
              <a:rPr lang="en-US" sz="2500" dirty="0" smtClean="0"/>
              <a:t> </a:t>
            </a:r>
            <a:r>
              <a:rPr lang="en-US" sz="2500" dirty="0" err="1" smtClean="0"/>
              <a:t>setiap</a:t>
            </a:r>
            <a:r>
              <a:rPr lang="en-US" sz="2500" dirty="0" smtClean="0"/>
              <a:t> </a:t>
            </a:r>
            <a:r>
              <a:rPr lang="en-US" sz="2500" dirty="0" err="1" smtClean="0"/>
              <a:t>angka</a:t>
            </a:r>
            <a:r>
              <a:rPr lang="en-US" sz="2500" dirty="0" smtClean="0"/>
              <a:t> </a:t>
            </a:r>
            <a:r>
              <a:rPr lang="en-US" sz="2500" dirty="0" err="1" smtClean="0"/>
              <a:t>hanya</a:t>
            </a:r>
            <a:r>
              <a:rPr lang="en-US" sz="2500" dirty="0" smtClean="0"/>
              <a:t> </a:t>
            </a:r>
            <a:r>
              <a:rPr lang="en-US" sz="2500" dirty="0" err="1" smtClean="0"/>
              <a:t>boleh</a:t>
            </a:r>
            <a:r>
              <a:rPr lang="en-US" sz="2500" dirty="0" smtClean="0"/>
              <a:t> </a:t>
            </a:r>
            <a:r>
              <a:rPr lang="en-US" sz="2500" dirty="0" err="1" smtClean="0"/>
              <a:t>digunakan</a:t>
            </a:r>
            <a:r>
              <a:rPr lang="en-US" sz="2500" dirty="0" smtClean="0"/>
              <a:t> </a:t>
            </a:r>
            <a:r>
              <a:rPr lang="en-US" sz="2500" dirty="0" err="1" smtClean="0"/>
              <a:t>satu</a:t>
            </a:r>
            <a:r>
              <a:rPr lang="en-US" sz="2500" dirty="0" smtClean="0"/>
              <a:t> kali.</a:t>
            </a:r>
            <a:endParaRPr lang="en-US" sz="25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61" y="2699723"/>
            <a:ext cx="41904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28314" y="93260"/>
            <a:ext cx="72390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CONTOH-3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269093" y="810240"/>
            <a:ext cx="11640166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r>
              <a:rPr lang="en-US" sz="2600" dirty="0" err="1" smtClean="0"/>
              <a:t>Nomer</a:t>
            </a:r>
            <a:r>
              <a:rPr lang="en-US" sz="2600" dirty="0" smtClean="0"/>
              <a:t>  </a:t>
            </a:r>
            <a:r>
              <a:rPr lang="en-US" sz="2600" dirty="0" err="1" smtClean="0"/>
              <a:t>telp</a:t>
            </a:r>
            <a:r>
              <a:rPr lang="en-US" sz="2600" dirty="0" smtClean="0"/>
              <a:t> extension Telkom University </a:t>
            </a:r>
            <a:r>
              <a:rPr lang="en-US" sz="2600" dirty="0" err="1" smtClean="0"/>
              <a:t>terdiri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4 </a:t>
            </a:r>
            <a:r>
              <a:rPr lang="en-US" sz="2600" dirty="0" err="1" smtClean="0"/>
              <a:t>angka</a:t>
            </a:r>
            <a:r>
              <a:rPr lang="en-US" sz="2600" dirty="0" smtClean="0"/>
              <a:t>. </a:t>
            </a:r>
            <a:r>
              <a:rPr lang="en-US" sz="2600" dirty="0" err="1" smtClean="0"/>
              <a:t>Berapa</a:t>
            </a:r>
            <a:r>
              <a:rPr lang="en-US" sz="2600" dirty="0" smtClean="0"/>
              <a:t> </a:t>
            </a:r>
            <a:r>
              <a:rPr lang="en-US" sz="2600" b="1" u="sng" dirty="0" smtClean="0"/>
              <a:t>PELUANG</a:t>
            </a:r>
            <a:r>
              <a:rPr lang="en-US" sz="2600" dirty="0" smtClean="0"/>
              <a:t> </a:t>
            </a:r>
            <a:r>
              <a:rPr lang="en-US" sz="2600" dirty="0" err="1" smtClean="0"/>
              <a:t>kita</a:t>
            </a:r>
            <a:r>
              <a:rPr lang="en-US" sz="2600" dirty="0" smtClean="0"/>
              <a:t> </a:t>
            </a:r>
            <a:r>
              <a:rPr lang="en-US" sz="2600" dirty="0" err="1" smtClean="0"/>
              <a:t>mendapatkan</a:t>
            </a:r>
            <a:r>
              <a:rPr lang="en-US" sz="2600" dirty="0" smtClean="0"/>
              <a:t> </a:t>
            </a:r>
            <a:r>
              <a:rPr lang="en-US" sz="2600" dirty="0" err="1" smtClean="0"/>
              <a:t>nomer</a:t>
            </a:r>
            <a:r>
              <a:rPr lang="en-US" sz="2600" dirty="0" smtClean="0"/>
              <a:t> </a:t>
            </a:r>
            <a:r>
              <a:rPr lang="en-US" sz="2600" dirty="0" err="1" smtClean="0"/>
              <a:t>telpon</a:t>
            </a:r>
            <a:r>
              <a:rPr lang="en-US" sz="2600" dirty="0" smtClean="0"/>
              <a:t>  yang </a:t>
            </a:r>
            <a:r>
              <a:rPr lang="en-US" sz="2600" dirty="0" err="1" smtClean="0"/>
              <a:t>keempat</a:t>
            </a:r>
            <a:r>
              <a:rPr lang="en-US" sz="2600" dirty="0" smtClean="0"/>
              <a:t>  </a:t>
            </a:r>
            <a:r>
              <a:rPr lang="en-US" sz="2600" dirty="0" err="1" smtClean="0"/>
              <a:t>angkanya</a:t>
            </a:r>
            <a:r>
              <a:rPr lang="en-US" sz="2600" dirty="0" smtClean="0"/>
              <a:t> </a:t>
            </a:r>
            <a:r>
              <a:rPr lang="en-US" sz="2600" dirty="0" err="1" smtClean="0"/>
              <a:t>sama</a:t>
            </a:r>
            <a:r>
              <a:rPr lang="en-US" sz="2600" dirty="0" smtClean="0"/>
              <a:t> ?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1960634"/>
            <a:ext cx="11604459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Penyelesaian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: 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Misalkan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  <a:sym typeface="Wingdings" pitchFamily="2" charset="2"/>
              </a:rPr>
              <a:t> X</a:t>
            </a:r>
            <a:r>
              <a:rPr lang="en-US" sz="2800" b="1" baseline="-25000" dirty="0">
                <a:solidFill>
                  <a:schemeClr val="tx2"/>
                </a:solidFill>
                <a:latin typeface="+mj-lt"/>
                <a:sym typeface="Wingdings" pitchFamily="2" charset="2"/>
              </a:rPr>
              <a:t>1</a:t>
            </a:r>
            <a:r>
              <a:rPr lang="en-US" sz="2800" b="1" dirty="0">
                <a:solidFill>
                  <a:schemeClr val="tx2"/>
                </a:solidFill>
                <a:latin typeface="+mj-lt"/>
                <a:sym typeface="Wingdings" pitchFamily="2" charset="2"/>
              </a:rPr>
              <a:t> , X</a:t>
            </a:r>
            <a:r>
              <a:rPr lang="en-US" sz="2800" b="1" baseline="-25000" dirty="0">
                <a:solidFill>
                  <a:schemeClr val="tx2"/>
                </a:solidFill>
                <a:latin typeface="+mj-lt"/>
                <a:sym typeface="Wingdings" pitchFamily="2" charset="2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j-lt"/>
                <a:sym typeface="Wingdings" pitchFamily="2" charset="2"/>
              </a:rPr>
              <a:t> , X</a:t>
            </a:r>
            <a:r>
              <a:rPr lang="en-US" sz="2800" b="1" baseline="-25000" dirty="0">
                <a:solidFill>
                  <a:schemeClr val="tx2"/>
                </a:solidFill>
                <a:latin typeface="+mj-lt"/>
                <a:sym typeface="Wingdings" pitchFamily="2" charset="2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j-lt"/>
                <a:sym typeface="Wingdings" pitchFamily="2" charset="2"/>
              </a:rPr>
              <a:t> , X</a:t>
            </a:r>
            <a:r>
              <a:rPr lang="en-US" sz="2800" b="1" baseline="-25000" dirty="0">
                <a:solidFill>
                  <a:schemeClr val="tx2"/>
                </a:solidFill>
                <a:latin typeface="+mj-lt"/>
                <a:sym typeface="Wingdings" pitchFamily="2" charset="2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+mj-lt"/>
                <a:sym typeface="Wingdings" pitchFamily="2" charset="2"/>
              </a:rPr>
              <a:t> 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5562600"/>
            <a:ext cx="7620000" cy="9816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1211"/>
            <a:ext cx="1106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0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18184" y="35170"/>
            <a:ext cx="72390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CONTOH-4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304800" y="829300"/>
            <a:ext cx="11650639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 2" pitchFamily="18" charset="2"/>
              <a:buNone/>
            </a:pPr>
            <a:r>
              <a:rPr lang="en-US" sz="2600" dirty="0" err="1" smtClean="0"/>
              <a:t>Berapa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angka</a:t>
            </a:r>
            <a:r>
              <a:rPr lang="en-US" sz="2600" dirty="0" smtClean="0"/>
              <a:t> </a:t>
            </a:r>
            <a:r>
              <a:rPr lang="en-US" sz="2600" dirty="0" err="1" smtClean="0"/>
              <a:t>tiga</a:t>
            </a:r>
            <a:r>
              <a:rPr lang="en-US" sz="2600" dirty="0" smtClean="0"/>
              <a:t> digit </a:t>
            </a:r>
            <a:r>
              <a:rPr lang="en-US" sz="2600" dirty="0" err="1" smtClean="0"/>
              <a:t>positif</a:t>
            </a:r>
            <a:r>
              <a:rPr lang="en-US" sz="2600" dirty="0" smtClean="0"/>
              <a:t>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dibentuk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angka</a:t>
            </a:r>
            <a:r>
              <a:rPr lang="en-US" sz="2600" dirty="0" smtClean="0"/>
              <a:t> </a:t>
            </a:r>
            <a:r>
              <a:rPr lang="en-US" sz="2600" dirty="0" err="1" smtClean="0"/>
              <a:t>yaitu</a:t>
            </a:r>
            <a:r>
              <a:rPr lang="en-US" sz="2600" dirty="0" smtClean="0"/>
              <a:t> 2, 6, 7  </a:t>
            </a:r>
            <a:r>
              <a:rPr lang="en-US" sz="2600" dirty="0" err="1" smtClean="0"/>
              <a:t>dan</a:t>
            </a:r>
            <a:r>
              <a:rPr lang="en-US" sz="2600" dirty="0" smtClean="0"/>
              <a:t> 9 ?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1970670"/>
            <a:ext cx="7620000" cy="5866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err="1" smtClean="0">
                <a:latin typeface="+mj-lt"/>
              </a:rPr>
              <a:t>Penyelesaian</a:t>
            </a:r>
            <a:r>
              <a:rPr lang="en-US" sz="2400" b="1" dirty="0" smtClean="0">
                <a:latin typeface="+mj-lt"/>
              </a:rPr>
              <a:t>:    </a:t>
            </a:r>
            <a:r>
              <a:rPr lang="en-US" sz="2400" b="1" dirty="0" err="1" smtClean="0">
                <a:latin typeface="+mj-lt"/>
              </a:rPr>
              <a:t>Misalkan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3 Digit </a:t>
            </a:r>
            <a:r>
              <a:rPr lang="en-US" sz="2400" b="1" dirty="0" err="1">
                <a:latin typeface="+mj-lt"/>
              </a:rPr>
              <a:t>angka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  <a:sym typeface="Wingdings" pitchFamily="2" charset="2"/>
              </a:rPr>
              <a:t> X</a:t>
            </a:r>
            <a:r>
              <a:rPr lang="en-US" sz="2400" b="1" baseline="-25000" dirty="0">
                <a:latin typeface="+mj-lt"/>
                <a:sym typeface="Wingdings" pitchFamily="2" charset="2"/>
              </a:rPr>
              <a:t>1</a:t>
            </a:r>
            <a:r>
              <a:rPr lang="en-US" sz="2400" b="1" dirty="0">
                <a:latin typeface="+mj-lt"/>
                <a:sym typeface="Wingdings" pitchFamily="2" charset="2"/>
              </a:rPr>
              <a:t> , X</a:t>
            </a:r>
            <a:r>
              <a:rPr lang="en-US" sz="2400" b="1" baseline="-25000" dirty="0">
                <a:latin typeface="+mj-lt"/>
                <a:sym typeface="Wingdings" pitchFamily="2" charset="2"/>
              </a:rPr>
              <a:t>2</a:t>
            </a:r>
            <a:r>
              <a:rPr lang="en-US" sz="2400" b="1" dirty="0">
                <a:latin typeface="+mj-lt"/>
                <a:sym typeface="Wingdings" pitchFamily="2" charset="2"/>
              </a:rPr>
              <a:t>  </a:t>
            </a:r>
            <a:r>
              <a:rPr lang="en-US" sz="2400" b="1" dirty="0" err="1">
                <a:latin typeface="+mj-lt"/>
                <a:sym typeface="Wingdings" pitchFamily="2" charset="2"/>
              </a:rPr>
              <a:t>dan</a:t>
            </a:r>
            <a:r>
              <a:rPr lang="en-US" sz="2400" b="1" dirty="0">
                <a:latin typeface="+mj-lt"/>
                <a:sym typeface="Wingdings" pitchFamily="2" charset="2"/>
              </a:rPr>
              <a:t> X</a:t>
            </a:r>
            <a:r>
              <a:rPr lang="en-US" sz="2400" b="1" baseline="-25000" dirty="0">
                <a:latin typeface="+mj-lt"/>
                <a:sym typeface="Wingdings" pitchFamily="2" charset="2"/>
              </a:rPr>
              <a:t>3</a:t>
            </a:r>
            <a:endParaRPr lang="en-US" sz="2400" b="1" dirty="0">
              <a:latin typeface="+mj-lt"/>
              <a:sym typeface="Wingdings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0" y="2767354"/>
            <a:ext cx="9628644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6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18184" y="94978"/>
            <a:ext cx="72390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CONTOH-5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301625" y="884832"/>
            <a:ext cx="1175555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en-US" sz="2600" dirty="0" err="1" smtClean="0"/>
              <a:t>Berapa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angka</a:t>
            </a:r>
            <a:r>
              <a:rPr lang="en-US" sz="2600" dirty="0" smtClean="0"/>
              <a:t> </a:t>
            </a:r>
            <a:r>
              <a:rPr lang="en-US" sz="2600" dirty="0" err="1" smtClean="0"/>
              <a:t>kurang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1000,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dibentuk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angka</a:t>
            </a:r>
            <a:r>
              <a:rPr lang="en-US" sz="2600" dirty="0" smtClean="0"/>
              <a:t> </a:t>
            </a:r>
            <a:r>
              <a:rPr lang="en-US" sz="2600" dirty="0" err="1" smtClean="0"/>
              <a:t>yaitu</a:t>
            </a:r>
            <a:r>
              <a:rPr lang="en-US" sz="2600" dirty="0" smtClean="0"/>
              <a:t> 2, 6, 7  </a:t>
            </a:r>
            <a:r>
              <a:rPr lang="en-US" sz="2600" dirty="0" err="1" smtClean="0"/>
              <a:t>dan</a:t>
            </a:r>
            <a:r>
              <a:rPr lang="en-US" sz="2600" dirty="0" smtClean="0"/>
              <a:t> 9 ?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301625" y="1647872"/>
            <a:ext cx="11752384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err="1" smtClean="0">
                <a:latin typeface="+mj-lt"/>
              </a:rPr>
              <a:t>Penyelesaian</a:t>
            </a:r>
            <a:r>
              <a:rPr lang="en-US" sz="2200" b="1" dirty="0" smtClean="0">
                <a:latin typeface="+mj-lt"/>
              </a:rPr>
              <a:t>:   </a:t>
            </a:r>
            <a:r>
              <a:rPr lang="en-US" sz="2200" b="1" dirty="0" err="1" smtClean="0">
                <a:latin typeface="+mj-lt"/>
              </a:rPr>
              <a:t>Angka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kurang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dari</a:t>
            </a:r>
            <a:r>
              <a:rPr lang="en-US" sz="2200" b="1" dirty="0">
                <a:latin typeface="+mj-lt"/>
              </a:rPr>
              <a:t> 1000 </a:t>
            </a:r>
            <a:r>
              <a:rPr lang="en-US" sz="2200" b="1" dirty="0" err="1">
                <a:latin typeface="+mj-lt"/>
              </a:rPr>
              <a:t>bisa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berupa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angka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satuan</a:t>
            </a:r>
            <a:r>
              <a:rPr lang="en-US" sz="2200" b="1" dirty="0">
                <a:latin typeface="+mj-lt"/>
              </a:rPr>
              <a:t> (1 digit), </a:t>
            </a:r>
            <a:r>
              <a:rPr lang="en-US" sz="2200" b="1" dirty="0" err="1">
                <a:latin typeface="+mj-lt"/>
              </a:rPr>
              <a:t>puluhan</a:t>
            </a:r>
            <a:r>
              <a:rPr lang="en-US" sz="2200" b="1" dirty="0">
                <a:latin typeface="+mj-lt"/>
              </a:rPr>
              <a:t> (2 digit) </a:t>
            </a:r>
            <a:r>
              <a:rPr lang="en-US" sz="2200" b="1" dirty="0" err="1">
                <a:latin typeface="+mj-lt"/>
              </a:rPr>
              <a:t>dan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ratusan</a:t>
            </a:r>
            <a:r>
              <a:rPr lang="en-US" sz="2200" b="1" dirty="0">
                <a:latin typeface="+mj-lt"/>
              </a:rPr>
              <a:t> (3 digit).</a:t>
            </a:r>
            <a:endParaRPr lang="en-US" sz="2200" b="1" dirty="0">
              <a:latin typeface="+mj-lt"/>
              <a:sym typeface="Wingdings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06" y="2664140"/>
            <a:ext cx="100687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1729</Words>
  <Application>Microsoft Office PowerPoint</Application>
  <PresentationFormat>Widescreen</PresentationFormat>
  <Paragraphs>254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Arial Rounded MT Bold</vt:lpstr>
      <vt:lpstr>Calibri</vt:lpstr>
      <vt:lpstr>Calibri Light</vt:lpstr>
      <vt:lpstr>Cambria</vt:lpstr>
      <vt:lpstr>Cambria Math</vt:lpstr>
      <vt:lpstr>Microsoft PhagsPa</vt:lpstr>
      <vt:lpstr>OCR A Extended</vt:lpstr>
      <vt:lpstr>Times New Roman</vt:lpstr>
      <vt:lpstr>Trebuchet MS</vt:lpstr>
      <vt:lpstr>Wingdings</vt:lpstr>
      <vt:lpstr>Wingdings 2</vt:lpstr>
      <vt:lpstr>Office Theme</vt:lpstr>
      <vt:lpstr>Equation</vt:lpstr>
      <vt:lpstr>PowerPoint Presentation</vt:lpstr>
      <vt:lpstr>TUJUAN </vt:lpstr>
      <vt:lpstr>HUKUM PENGGANDAAN </vt:lpstr>
      <vt:lpstr>PowerPoint Presentation</vt:lpstr>
      <vt:lpstr>CONTOH-1</vt:lpstr>
      <vt:lpstr>CONTOH-2</vt:lpstr>
      <vt:lpstr>CONTOH-3</vt:lpstr>
      <vt:lpstr>CONTOH-4</vt:lpstr>
      <vt:lpstr>CONTOH-5</vt:lpstr>
      <vt:lpstr>CONTOH-6</vt:lpstr>
      <vt:lpstr>PowerPoint Presentation</vt:lpstr>
      <vt:lpstr>KALKULASI PENCACAHAN  (CALCULUS OF COUNTING)</vt:lpstr>
      <vt:lpstr>KALKULASI PENCACAHAN  (CALCULUS OF COUNTING)</vt:lpstr>
      <vt:lpstr>KOMBINASI</vt:lpstr>
      <vt:lpstr>KOMBINASI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320S</dc:creator>
  <cp:lastModifiedBy>320S</cp:lastModifiedBy>
  <cp:revision>36</cp:revision>
  <dcterms:created xsi:type="dcterms:W3CDTF">2018-01-05T08:05:36Z</dcterms:created>
  <dcterms:modified xsi:type="dcterms:W3CDTF">2018-02-06T23:18:22Z</dcterms:modified>
</cp:coreProperties>
</file>