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1" r:id="rId17"/>
    <p:sldId id="273" r:id="rId18"/>
    <p:sldId id="272" r:id="rId19"/>
    <p:sldId id="274" r:id="rId20"/>
    <p:sldId id="282" r:id="rId21"/>
    <p:sldId id="275" r:id="rId22"/>
    <p:sldId id="276" r:id="rId23"/>
    <p:sldId id="277" r:id="rId24"/>
    <p:sldId id="278" r:id="rId25"/>
    <p:sldId id="279" r:id="rId26"/>
    <p:sldId id="280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20S" initials="3" lastIdx="2" clrIdx="0">
    <p:extLst>
      <p:ext uri="{19B8F6BF-5375-455C-9EA6-DF929625EA0E}">
        <p15:presenceInfo xmlns:p15="http://schemas.microsoft.com/office/powerpoint/2012/main" userId="320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01/02/2018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451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01/02/2018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531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01/02/2018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015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01/02/2018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34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01/02/2018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496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01/02/2018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183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01/02/2018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146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01/02/2018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933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01/02/2018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576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01/02/2018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665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2F78-2DCC-439C-B54F-4F16E5D801EA}" type="datetimeFigureOut">
              <a:rPr lang="en-ID" smtClean="0"/>
              <a:t>01/02/2018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380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62F78-2DCC-439C-B54F-4F16E5D801EA}" type="datetimeFigureOut">
              <a:rPr lang="en-ID" smtClean="0"/>
              <a:t>01/02/2018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F6724-405D-4528-B8CE-9E8D837BBC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363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2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.png"/><Relationship Id="rId7" Type="http://schemas.openxmlformats.org/officeDocument/2006/relationships/image" Target="../media/image7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0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2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1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0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4" Type="http://schemas.openxmlformats.org/officeDocument/2006/relationships/image" Target="../media/image750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2.png"/><Relationship Id="rId7" Type="http://schemas.openxmlformats.org/officeDocument/2006/relationships/image" Target="../media/image9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0.png"/><Relationship Id="rId5" Type="http://schemas.openxmlformats.org/officeDocument/2006/relationships/image" Target="../media/image97.png"/><Relationship Id="rId4" Type="http://schemas.openxmlformats.org/officeDocument/2006/relationships/image" Target="../media/image9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201003" y="2597871"/>
            <a:ext cx="10276764" cy="1742117"/>
          </a:xfrm>
          <a:prstGeom prst="roundRect">
            <a:avLst/>
          </a:prstGeom>
          <a:solidFill>
            <a:schemeClr val="bg2">
              <a:alpha val="5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800" b="1" dirty="0" smtClean="0">
                <a:solidFill>
                  <a:srgbClr val="C00000"/>
                </a:solidFill>
                <a:latin typeface="OCR A Extended" panose="02010509020102010303" pitchFamily="50" charset="0"/>
              </a:rPr>
              <a:t>PROBABILITY &amp; STATISTICS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nip Single Corner Rectangle 17"/>
          <p:cNvSpPr/>
          <p:nvPr/>
        </p:nvSpPr>
        <p:spPr>
          <a:xfrm>
            <a:off x="6458139" y="4677584"/>
            <a:ext cx="574933" cy="949408"/>
          </a:xfrm>
          <a:prstGeom prst="snip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Snip Diagonal Corner Rectangle 8"/>
          <p:cNvSpPr/>
          <p:nvPr/>
        </p:nvSpPr>
        <p:spPr>
          <a:xfrm>
            <a:off x="5499579" y="4373836"/>
            <a:ext cx="940377" cy="1264906"/>
          </a:xfrm>
          <a:prstGeom prst="snip2DiagRect">
            <a:avLst>
              <a:gd name="adj1" fmla="val 0"/>
              <a:gd name="adj2" fmla="val 32689"/>
            </a:avLst>
          </a:prstGeom>
          <a:solidFill>
            <a:schemeClr val="accent4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10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1036" y="11951"/>
            <a:ext cx="565013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PELUANG BERSYARAT </a:t>
            </a:r>
          </a:p>
          <a:p>
            <a:pPr algn="ctr"/>
            <a:r>
              <a:rPr lang="en-US" sz="35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(CONDITIONAL PROBABILITY)</a:t>
            </a:r>
            <a:endParaRPr lang="en-US" sz="35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75" y="1202788"/>
            <a:ext cx="11622088" cy="57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400" u="sng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PARTISI DAN PELUANG TOTAL</a:t>
            </a:r>
            <a:endParaRPr lang="en-ID" sz="2400" u="sng" dirty="0">
              <a:solidFill>
                <a:srgbClr val="C00000"/>
              </a:solidFill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7975" y="1780318"/>
                <a:ext cx="11622088" cy="2352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D" sz="2400" dirty="0" smtClean="0">
                    <a:solidFill>
                      <a:srgbClr val="C00000"/>
                    </a:solidFill>
                    <a:latin typeface="Berlin Sans FB" panose="020E0602020502020306" pitchFamily="34" charset="0"/>
                  </a:rPr>
                  <a:t>Jika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D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D" sz="2400" dirty="0" smtClean="0">
                    <a:solidFill>
                      <a:srgbClr val="C00000"/>
                    </a:solidFill>
                    <a:latin typeface="Calibri (Body)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D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D" sz="2400" dirty="0" smtClean="0">
                    <a:solidFill>
                      <a:srgbClr val="C00000"/>
                    </a:solidFill>
                    <a:latin typeface="Calibri (Body)"/>
                  </a:rPr>
                  <a:t> 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D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D" sz="2400" dirty="0" smtClean="0">
                    <a:solidFill>
                      <a:srgbClr val="C00000"/>
                    </a:solidFill>
                    <a:latin typeface="Calibri (Body)"/>
                  </a:rPr>
                  <a:t> </a:t>
                </a:r>
                <a:r>
                  <a:rPr lang="en-ID" sz="2400" dirty="0" err="1" smtClean="0">
                    <a:solidFill>
                      <a:srgbClr val="C00000"/>
                    </a:solidFill>
                    <a:latin typeface="Berlin Sans FB" panose="020E0602020502020306" pitchFamily="34" charset="0"/>
                  </a:rPr>
                  <a:t>adalah</a:t>
                </a:r>
                <a:r>
                  <a:rPr lang="en-ID" sz="2400" dirty="0" smtClean="0">
                    <a:solidFill>
                      <a:srgbClr val="C00000"/>
                    </a:solidFill>
                    <a:latin typeface="Berlin Sans FB" panose="020E0602020502020306" pitchFamily="34" charset="0"/>
                  </a:rPr>
                  <a:t> subset-subset </a:t>
                </a:r>
                <a:r>
                  <a:rPr lang="en-ID" sz="2400" dirty="0" err="1" smtClean="0">
                    <a:solidFill>
                      <a:srgbClr val="C00000"/>
                    </a:solidFill>
                    <a:latin typeface="Berlin Sans FB" panose="020E0602020502020306" pitchFamily="34" charset="0"/>
                  </a:rPr>
                  <a:t>dari</a:t>
                </a:r>
                <a:r>
                  <a:rPr lang="en-ID" sz="2400" dirty="0" smtClean="0">
                    <a:solidFill>
                      <a:srgbClr val="C00000"/>
                    </a:solidFill>
                    <a:latin typeface="Berlin Sans FB" panose="020E0602020502020306" pitchFamily="34" charset="0"/>
                  </a:rPr>
                  <a:t>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ID" sz="2400" dirty="0" smtClean="0">
                    <a:solidFill>
                      <a:srgbClr val="C00000"/>
                    </a:solidFill>
                    <a:latin typeface="Berlin Sans FB" panose="020E0602020502020306" pitchFamily="34" charset="0"/>
                  </a:rPr>
                  <a:t>, </a:t>
                </a:r>
                <a:r>
                  <a:rPr lang="en-ID" sz="2400" dirty="0" err="1" smtClean="0">
                    <a:solidFill>
                      <a:srgbClr val="C00000"/>
                    </a:solidFill>
                    <a:latin typeface="Berlin Sans FB" panose="020E0602020502020306" pitchFamily="34" charset="0"/>
                  </a:rPr>
                  <a:t>dengan</a:t>
                </a:r>
                <a:r>
                  <a:rPr lang="en-ID" sz="2400" dirty="0" smtClean="0">
                    <a:solidFill>
                      <a:srgbClr val="C00000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400" dirty="0" err="1" smtClean="0">
                    <a:solidFill>
                      <a:srgbClr val="C00000"/>
                    </a:solidFill>
                    <a:latin typeface="Berlin Sans FB" panose="020E0602020502020306" pitchFamily="34" charset="0"/>
                  </a:rPr>
                  <a:t>kondisi</a:t>
                </a:r>
                <a:r>
                  <a:rPr lang="en-ID" sz="2400" dirty="0" smtClean="0">
                    <a:solidFill>
                      <a:srgbClr val="C00000"/>
                    </a:solidFill>
                    <a:latin typeface="Calibri (Body)"/>
                  </a:rPr>
                  <a:t>:</a:t>
                </a:r>
              </a:p>
              <a:p>
                <a:pPr marL="714375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D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D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ID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D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D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D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ID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ID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𝑢𝑛𝑡𝑢𝑘</m:t>
                    </m:r>
                    <m:r>
                      <a:rPr lang="en-ID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D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ID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ID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ID" sz="2400" b="0" dirty="0" smtClean="0">
                  <a:solidFill>
                    <a:srgbClr val="C00000"/>
                  </a:solidFill>
                  <a:latin typeface="Calibri (Body)"/>
                  <a:ea typeface="Cambria Math" panose="02040503050406030204" pitchFamily="18" charset="0"/>
                </a:endParaRPr>
              </a:p>
              <a:p>
                <a:pPr marL="714375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D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D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ID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D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D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ID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…∩</m:t>
                    </m:r>
                    <m:sSub>
                      <m:sSubPr>
                        <m:ctrlPr>
                          <a:rPr lang="en-ID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D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D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ID" sz="2400" dirty="0" smtClean="0">
                  <a:solidFill>
                    <a:srgbClr val="C00000"/>
                  </a:solidFill>
                  <a:latin typeface="Calibri (Body)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ID" sz="2400" dirty="0" err="1" smtClean="0">
                    <a:solidFill>
                      <a:srgbClr val="C00000"/>
                    </a:solidFill>
                    <a:latin typeface="Berlin Sans FB" panose="020E0602020502020306" pitchFamily="34" charset="0"/>
                  </a:rPr>
                  <a:t>Maka</a:t>
                </a:r>
                <a:r>
                  <a:rPr lang="en-ID" sz="2400" dirty="0" smtClean="0">
                    <a:solidFill>
                      <a:srgbClr val="C00000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D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D" sz="2400" dirty="0">
                    <a:solidFill>
                      <a:srgbClr val="C00000"/>
                    </a:solidFill>
                    <a:latin typeface="Calibri (Body)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D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D" sz="2400" dirty="0">
                    <a:solidFill>
                      <a:srgbClr val="C00000"/>
                    </a:solidFill>
                    <a:latin typeface="Calibri (Body)"/>
                  </a:rPr>
                  <a:t> 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D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D" sz="2400" dirty="0" smtClean="0">
                    <a:solidFill>
                      <a:srgbClr val="C00000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400" dirty="0" err="1" smtClean="0">
                    <a:solidFill>
                      <a:srgbClr val="C00000"/>
                    </a:solidFill>
                    <a:latin typeface="Berlin Sans FB" panose="020E0602020502020306" pitchFamily="34" charset="0"/>
                  </a:rPr>
                  <a:t>disebut</a:t>
                </a:r>
                <a:r>
                  <a:rPr lang="en-ID" sz="2400" dirty="0" smtClean="0">
                    <a:solidFill>
                      <a:srgbClr val="C00000"/>
                    </a:solidFill>
                    <a:latin typeface="Berlin Sans FB" panose="020E0602020502020306" pitchFamily="34" charset="0"/>
                  </a:rPr>
                  <a:t> PARTISI </a:t>
                </a:r>
                <a:r>
                  <a:rPr lang="en-ID" sz="2400" dirty="0" err="1" smtClean="0">
                    <a:solidFill>
                      <a:srgbClr val="C00000"/>
                    </a:solidFill>
                    <a:latin typeface="Berlin Sans FB" panose="020E0602020502020306" pitchFamily="34" charset="0"/>
                  </a:rPr>
                  <a:t>dari</a:t>
                </a:r>
                <a:r>
                  <a:rPr lang="en-ID" sz="2400" dirty="0" smtClean="0">
                    <a:solidFill>
                      <a:srgbClr val="C00000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ID" sz="2400" dirty="0" smtClean="0">
                    <a:solidFill>
                      <a:srgbClr val="C00000"/>
                    </a:solidFill>
                    <a:latin typeface="Berlin Sans FB" panose="020E0602020502020306" pitchFamily="34" charset="0"/>
                  </a:rPr>
                  <a:t> </a:t>
                </a:r>
                <a:endParaRPr lang="en-ID" sz="2400" dirty="0">
                  <a:solidFill>
                    <a:srgbClr val="C00000"/>
                  </a:solidFill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1780318"/>
                <a:ext cx="11622088" cy="2352952"/>
              </a:xfrm>
              <a:prstGeom prst="rect">
                <a:avLst/>
              </a:prstGeom>
              <a:blipFill>
                <a:blip r:embed="rId4"/>
                <a:stretch>
                  <a:fillRect l="-839" b="-233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834438" y="4379738"/>
            <a:ext cx="756598" cy="1660837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91036" y="4375436"/>
            <a:ext cx="890361" cy="881854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4591037" y="5252847"/>
            <a:ext cx="1280019" cy="787729"/>
          </a:xfrm>
          <a:prstGeom prst="snip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Isosceles Triangle 13"/>
          <p:cNvSpPr/>
          <p:nvPr/>
        </p:nvSpPr>
        <p:spPr>
          <a:xfrm rot="10800000">
            <a:off x="6074514" y="4379739"/>
            <a:ext cx="967472" cy="771870"/>
          </a:xfrm>
          <a:prstGeom prst="triangle">
            <a:avLst>
              <a:gd name="adj" fmla="val 594"/>
            </a:avLst>
          </a:prstGeom>
          <a:solidFill>
            <a:srgbClr val="C00000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Snip Single Corner Rectangle 16"/>
          <p:cNvSpPr/>
          <p:nvPr/>
        </p:nvSpPr>
        <p:spPr>
          <a:xfrm>
            <a:off x="5878617" y="5638742"/>
            <a:ext cx="1163369" cy="401834"/>
          </a:xfrm>
          <a:prstGeom prst="snip1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971869" y="5003365"/>
                <a:ext cx="4817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D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869" y="5003365"/>
                <a:ext cx="4817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67885" y="4642949"/>
                <a:ext cx="4870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D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885" y="4642949"/>
                <a:ext cx="4870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887154" y="5442326"/>
                <a:ext cx="4870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D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154" y="5442326"/>
                <a:ext cx="48705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200885" y="5617981"/>
                <a:ext cx="4870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D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D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885" y="5617981"/>
                <a:ext cx="48705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726239" y="4817266"/>
                <a:ext cx="4870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D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D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239" y="4817266"/>
                <a:ext cx="48705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483447" y="5032958"/>
                <a:ext cx="4870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D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D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447" y="5032958"/>
                <a:ext cx="48705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540260" y="4444923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ID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260" y="4444923"/>
                <a:ext cx="41068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732093" y="4321252"/>
                <a:ext cx="3946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ID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093" y="4321252"/>
                <a:ext cx="39465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nip Single Corner Rectangle 17"/>
          <p:cNvSpPr/>
          <p:nvPr/>
        </p:nvSpPr>
        <p:spPr>
          <a:xfrm>
            <a:off x="6413580" y="2333280"/>
            <a:ext cx="771529" cy="949408"/>
          </a:xfrm>
          <a:prstGeom prst="snip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Snip Diagonal Corner Rectangle 8"/>
          <p:cNvSpPr/>
          <p:nvPr/>
        </p:nvSpPr>
        <p:spPr>
          <a:xfrm>
            <a:off x="5651616" y="2023685"/>
            <a:ext cx="783173" cy="1270753"/>
          </a:xfrm>
          <a:prstGeom prst="snip2DiagRect">
            <a:avLst>
              <a:gd name="adj1" fmla="val 0"/>
              <a:gd name="adj2" fmla="val 32689"/>
            </a:avLst>
          </a:prstGeom>
          <a:solidFill>
            <a:schemeClr val="accent4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11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1036" y="11951"/>
            <a:ext cx="565013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PELUANG BERSYARAT </a:t>
            </a:r>
          </a:p>
          <a:p>
            <a:pPr algn="ctr"/>
            <a:r>
              <a:rPr lang="en-US" sz="35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(CONDITIONAL PROBABILITY)</a:t>
            </a:r>
            <a:endParaRPr lang="en-US" sz="35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75" y="1202788"/>
            <a:ext cx="11622088" cy="57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400" u="sng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PARTISI DAN PELUANG TOTAL</a:t>
            </a:r>
            <a:endParaRPr lang="en-ID" sz="2400" u="sng" dirty="0">
              <a:solidFill>
                <a:srgbClr val="C00000"/>
              </a:solidFill>
              <a:latin typeface="Calibri (Body)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6475" y="2017597"/>
            <a:ext cx="756598" cy="1678675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43073" y="2023685"/>
            <a:ext cx="890361" cy="889301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4743074" y="2908543"/>
            <a:ext cx="1280019" cy="787729"/>
          </a:xfrm>
          <a:prstGeom prst="snip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Isosceles Triangle 13"/>
          <p:cNvSpPr/>
          <p:nvPr/>
        </p:nvSpPr>
        <p:spPr>
          <a:xfrm rot="10800000">
            <a:off x="6226551" y="2022791"/>
            <a:ext cx="967472" cy="1112366"/>
          </a:xfrm>
          <a:prstGeom prst="triangle">
            <a:avLst>
              <a:gd name="adj" fmla="val 594"/>
            </a:avLst>
          </a:prstGeom>
          <a:solidFill>
            <a:srgbClr val="C00000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Snip Single Corner Rectangle 16"/>
          <p:cNvSpPr/>
          <p:nvPr/>
        </p:nvSpPr>
        <p:spPr>
          <a:xfrm>
            <a:off x="6044302" y="3294438"/>
            <a:ext cx="1149721" cy="401834"/>
          </a:xfrm>
          <a:prstGeom prst="snip1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123906" y="2659061"/>
                <a:ext cx="4817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D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906" y="2659061"/>
                <a:ext cx="48173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919922" y="2298645"/>
                <a:ext cx="4870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D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922" y="2298645"/>
                <a:ext cx="4870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039191" y="3098022"/>
                <a:ext cx="4870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D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191" y="3098022"/>
                <a:ext cx="4870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352922" y="3273677"/>
                <a:ext cx="4870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D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D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922" y="3273677"/>
                <a:ext cx="48705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878276" y="2472962"/>
                <a:ext cx="4870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D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D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76" y="2472962"/>
                <a:ext cx="48705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635484" y="2688654"/>
                <a:ext cx="4870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D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D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484" y="2688654"/>
                <a:ext cx="48705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685110" y="2051692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ID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110" y="2051692"/>
                <a:ext cx="4106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123906" y="2099395"/>
            <a:ext cx="2998634" cy="1377821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42372" y="3878255"/>
                <a:ext cx="14491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l-GR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𝜴</m:t>
                      </m:r>
                    </m:oMath>
                  </m:oMathPara>
                </a14:m>
                <a:endParaRPr lang="en-ID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372" y="3878255"/>
                <a:ext cx="1449115" cy="369332"/>
              </a:xfrm>
              <a:prstGeom prst="rect">
                <a:avLst/>
              </a:prstGeom>
              <a:blipFill>
                <a:blip r:embed="rId11"/>
                <a:stretch>
                  <a:fillRect l="-4641" r="-4641" b="-655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865312" y="1963948"/>
                <a:ext cx="3946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ID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312" y="1963948"/>
                <a:ext cx="39465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42372" y="4452700"/>
                <a:ext cx="4603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∪…∪</m:t>
                          </m:r>
                          <m:sSub>
                            <m:sSubPr>
                              <m:ctrlP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D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372" y="4452700"/>
                <a:ext cx="4603761" cy="369332"/>
              </a:xfrm>
              <a:prstGeom prst="rect">
                <a:avLst/>
              </a:prstGeom>
              <a:blipFill>
                <a:blip r:embed="rId13"/>
                <a:stretch>
                  <a:fillRect l="-1192" b="-1475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41923" y="5089846"/>
                <a:ext cx="71559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ID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ID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ID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ID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ID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ID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ID" sz="2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∪…∪</m:t>
                      </m:r>
                      <m:d>
                        <m:dPr>
                          <m:ctrlPr>
                            <a:rPr lang="en-ID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ID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D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923" y="5089846"/>
                <a:ext cx="7155998" cy="369332"/>
              </a:xfrm>
              <a:prstGeom prst="rect">
                <a:avLst/>
              </a:prstGeom>
              <a:blipFill>
                <a:blip r:embed="rId1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705678" y="5639065"/>
                <a:ext cx="9591261" cy="556591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ID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D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D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78" y="5639065"/>
                <a:ext cx="9591261" cy="556591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lbow Connector 18"/>
          <p:cNvCxnSpPr/>
          <p:nvPr/>
        </p:nvCxnSpPr>
        <p:spPr>
          <a:xfrm>
            <a:off x="6931635" y="3098022"/>
            <a:ext cx="1296537" cy="736769"/>
          </a:xfrm>
          <a:prstGeom prst="bentConnector3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214524" y="3559792"/>
                <a:ext cx="5036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ID" sz="28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524" y="3559792"/>
                <a:ext cx="50366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0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12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1036" y="11951"/>
            <a:ext cx="565013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PELUANG BERSYARAT </a:t>
            </a:r>
          </a:p>
          <a:p>
            <a:pPr algn="ctr"/>
            <a:r>
              <a:rPr lang="en-US" sz="35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(CONDITIONAL PROBABILITY)</a:t>
            </a:r>
            <a:endParaRPr lang="en-US" sz="35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75" y="1202788"/>
            <a:ext cx="11622088" cy="57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400" u="sng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PARTISI DAN PELUANG TOTAL</a:t>
            </a:r>
            <a:endParaRPr lang="en-ID" sz="2400" u="sng" dirty="0">
              <a:solidFill>
                <a:srgbClr val="C00000"/>
              </a:solidFill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3356177" y="3451024"/>
                <a:ext cx="4383565" cy="144167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ID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D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177" y="3451024"/>
                <a:ext cx="4383565" cy="14416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50842" y="2150901"/>
                <a:ext cx="95484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D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ID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ID" sz="24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D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D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ID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ID" sz="24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D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D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ID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ID" sz="24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ID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r>
                        <a:rPr lang="en-ID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ID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ID" sz="24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D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2" y="2150901"/>
                <a:ext cx="9548429" cy="461665"/>
              </a:xfrm>
              <a:prstGeom prst="rect">
                <a:avLst/>
              </a:prstGeom>
              <a:blipFill>
                <a:blip r:embed="rId5"/>
                <a:stretch>
                  <a:fillRect l="-19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50840" y="2781073"/>
                <a:ext cx="1124115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D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D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D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D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ID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D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ID" sz="24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D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D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D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D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D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ID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D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ID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D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D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D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D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D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ID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D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ID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ID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r>
                        <a:rPr lang="en-ID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D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D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D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D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ID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D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ID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D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0" y="2781073"/>
                <a:ext cx="11241159" cy="461665"/>
              </a:xfrm>
              <a:prstGeom prst="rect">
                <a:avLst/>
              </a:prstGeom>
              <a:blipFill>
                <a:blip r:embed="rId6"/>
                <a:stretch>
                  <a:fillRect l="-163" b="-1710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own Arrow 18"/>
          <p:cNvSpPr/>
          <p:nvPr/>
        </p:nvSpPr>
        <p:spPr>
          <a:xfrm>
            <a:off x="5238136" y="5023343"/>
            <a:ext cx="685800" cy="566530"/>
          </a:xfrm>
          <a:prstGeom prst="down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Box 32"/>
          <p:cNvSpPr txBox="1"/>
          <p:nvPr/>
        </p:nvSpPr>
        <p:spPr>
          <a:xfrm>
            <a:off x="5640456" y="29171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  <p:sp>
        <p:nvSpPr>
          <p:cNvPr id="34" name="TextBox 33"/>
          <p:cNvSpPr txBox="1"/>
          <p:nvPr/>
        </p:nvSpPr>
        <p:spPr>
          <a:xfrm>
            <a:off x="3360024" y="5632230"/>
            <a:ext cx="4560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8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TEOREMA PELUANG TOTAL</a:t>
            </a:r>
            <a:endParaRPr lang="en-ID" sz="2800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13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1036" y="11951"/>
            <a:ext cx="565013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PELUANG BERSYARAT </a:t>
            </a:r>
          </a:p>
          <a:p>
            <a:pPr algn="ctr"/>
            <a:r>
              <a:rPr lang="en-US" sz="35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(CONDITIONAL PROBABILITY)</a:t>
            </a:r>
            <a:endParaRPr lang="en-US" sz="35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75" y="1202788"/>
            <a:ext cx="11622088" cy="57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400" u="sng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TEOREMA BAYES</a:t>
            </a:r>
            <a:endParaRPr lang="en-ID" sz="2400" u="sng" dirty="0">
              <a:solidFill>
                <a:srgbClr val="C00000"/>
              </a:solidFill>
              <a:latin typeface="Calibri (Body)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0456" y="29171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0375" y="1836501"/>
                <a:ext cx="11469688" cy="1798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Jika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D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D" sz="2400" dirty="0">
                    <a:solidFill>
                      <a:schemeClr val="tx2"/>
                    </a:solidFill>
                    <a:latin typeface="Calibri (Body)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D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D" sz="2400" dirty="0">
                    <a:solidFill>
                      <a:schemeClr val="tx2"/>
                    </a:solidFill>
                    <a:latin typeface="Calibri (Body)"/>
                  </a:rPr>
                  <a:t> 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D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D" sz="2400" dirty="0">
                    <a:solidFill>
                      <a:schemeClr val="tx2"/>
                    </a:solidFill>
                    <a:latin typeface="Calibri (Body)"/>
                  </a:rPr>
                  <a:t> </a:t>
                </a:r>
                <a:r>
                  <a:rPr lang="en-ID" sz="24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adalah</a:t>
                </a:r>
                <a:r>
                  <a:rPr lang="en-ID" sz="24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subset-subset </a:t>
                </a:r>
                <a:r>
                  <a:rPr lang="en-ID" sz="24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dari</a:t>
                </a:r>
                <a:r>
                  <a:rPr lang="en-ID" sz="24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ID" sz="2400" dirty="0" smtClean="0">
                    <a:solidFill>
                      <a:schemeClr val="tx2"/>
                    </a:solidFill>
                  </a:rPr>
                  <a:t> , </a:t>
                </a: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andaikan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terjadi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peristiwa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,</a:t>
                </a: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berapakah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peluang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terjadinya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peristiwa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D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D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Dengan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menggunakan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definisi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peluang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bersyarat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dan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teorema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peluang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total, </a:t>
                </a: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diperoleh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:</a:t>
                </a:r>
                <a:endParaRPr lang="en-ID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1836501"/>
                <a:ext cx="11469688" cy="1798954"/>
              </a:xfrm>
              <a:prstGeom prst="rect">
                <a:avLst/>
              </a:prstGeom>
              <a:blipFill>
                <a:blip r:embed="rId4"/>
                <a:stretch>
                  <a:fillRect l="-851" r="-797" b="-30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997277" y="3818233"/>
                <a:ext cx="8573885" cy="116531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ID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D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277" y="3818233"/>
                <a:ext cx="8573885" cy="116531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own Arrow 17"/>
          <p:cNvSpPr/>
          <p:nvPr/>
        </p:nvSpPr>
        <p:spPr>
          <a:xfrm>
            <a:off x="5699603" y="5097322"/>
            <a:ext cx="685800" cy="566530"/>
          </a:xfrm>
          <a:prstGeom prst="down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4800015" y="5821078"/>
            <a:ext cx="248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TEOREMA BAYES</a:t>
            </a:r>
            <a:endParaRPr lang="en-ID" sz="2400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14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84991" y="148283"/>
            <a:ext cx="22333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CONTOH</a:t>
            </a:r>
            <a:endParaRPr lang="en-US" sz="4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132" y="861551"/>
            <a:ext cx="116090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1900" dirty="0" err="1" smtClean="0">
                <a:latin typeface="Berlin Sans FB" panose="020E0602020502020306" pitchFamily="34" charset="0"/>
              </a:rPr>
              <a:t>Sebuah</a:t>
            </a:r>
            <a:r>
              <a:rPr lang="en-US" sz="1900" dirty="0" smtClean="0">
                <a:latin typeface="Berlin Sans FB" panose="020E0602020502020306" pitchFamily="34" charset="0"/>
              </a:rPr>
              <a:t>  </a:t>
            </a:r>
            <a:r>
              <a:rPr lang="en-US" sz="1900" dirty="0" err="1" smtClean="0">
                <a:latin typeface="Berlin Sans FB" panose="020E0602020502020306" pitchFamily="34" charset="0"/>
              </a:rPr>
              <a:t>perusahaan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perakitan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perangkat</a:t>
            </a:r>
            <a:r>
              <a:rPr lang="en-US" sz="1900" dirty="0" smtClean="0">
                <a:latin typeface="Berlin Sans FB" panose="020E0602020502020306" pitchFamily="34" charset="0"/>
              </a:rPr>
              <a:t> TELEMETRI </a:t>
            </a:r>
            <a:r>
              <a:rPr lang="en-US" sz="1900" dirty="0" err="1" smtClean="0">
                <a:latin typeface="Berlin Sans FB" panose="020E0602020502020306" pitchFamily="34" charset="0"/>
              </a:rPr>
              <a:t>mengambil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pasokan</a:t>
            </a:r>
            <a:r>
              <a:rPr lang="en-US" sz="1900" dirty="0" smtClean="0">
                <a:latin typeface="Berlin Sans FB" panose="020E0602020502020306" pitchFamily="34" charset="0"/>
              </a:rPr>
              <a:t> transistor </a:t>
            </a:r>
            <a:r>
              <a:rPr lang="en-US" sz="1900" dirty="0" err="1" smtClean="0">
                <a:latin typeface="Berlin Sans FB" panose="020E0602020502020306" pitchFamily="34" charset="0"/>
              </a:rPr>
              <a:t>dari</a:t>
            </a:r>
            <a:r>
              <a:rPr lang="en-US" sz="1900" dirty="0" smtClean="0">
                <a:latin typeface="Berlin Sans FB" panose="020E0602020502020306" pitchFamily="34" charset="0"/>
              </a:rPr>
              <a:t> 3 </a:t>
            </a:r>
            <a:r>
              <a:rPr lang="en-US" sz="1900" dirty="0" err="1" smtClean="0">
                <a:latin typeface="Berlin Sans FB" panose="020E0602020502020306" pitchFamily="34" charset="0"/>
              </a:rPr>
              <a:t>produsen</a:t>
            </a:r>
            <a:r>
              <a:rPr lang="en-US" sz="1900" dirty="0" smtClean="0">
                <a:latin typeface="Berlin Sans FB" panose="020E0602020502020306" pitchFamily="34" charset="0"/>
              </a:rPr>
              <a:t> yang </a:t>
            </a:r>
            <a:r>
              <a:rPr lang="en-US" sz="1900" dirty="0" err="1" smtClean="0">
                <a:latin typeface="Berlin Sans FB" panose="020E0602020502020306" pitchFamily="34" charset="0"/>
              </a:rPr>
              <a:t>berbeda</a:t>
            </a:r>
            <a:r>
              <a:rPr lang="en-US" sz="1900" dirty="0" smtClean="0">
                <a:latin typeface="Berlin Sans FB" panose="020E0602020502020306" pitchFamily="34" charset="0"/>
              </a:rPr>
              <a:t>. </a:t>
            </a:r>
            <a:r>
              <a:rPr lang="en-US" sz="1900" dirty="0" err="1" smtClean="0">
                <a:latin typeface="Berlin Sans FB" panose="020E0602020502020306" pitchFamily="34" charset="0"/>
              </a:rPr>
              <a:t>Pasokan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dari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produsen</a:t>
            </a:r>
            <a:r>
              <a:rPr lang="en-US" sz="1900" dirty="0" smtClean="0">
                <a:latin typeface="Berlin Sans FB" panose="020E0602020502020306" pitchFamily="34" charset="0"/>
              </a:rPr>
              <a:t> A </a:t>
            </a:r>
            <a:r>
              <a:rPr lang="en-US" sz="1900" dirty="0" err="1" smtClean="0">
                <a:latin typeface="Berlin Sans FB" panose="020E0602020502020306" pitchFamily="34" charset="0"/>
              </a:rPr>
              <a:t>sebanyak</a:t>
            </a:r>
            <a:r>
              <a:rPr lang="en-US" sz="1900" dirty="0" smtClean="0">
                <a:latin typeface="Berlin Sans FB" panose="020E0602020502020306" pitchFamily="34" charset="0"/>
              </a:rPr>
              <a:t> 55 % , </a:t>
            </a:r>
            <a:r>
              <a:rPr lang="en-US" sz="1900" dirty="0" err="1" smtClean="0">
                <a:latin typeface="Berlin Sans FB" panose="020E0602020502020306" pitchFamily="34" charset="0"/>
              </a:rPr>
              <a:t>produsen</a:t>
            </a:r>
            <a:r>
              <a:rPr lang="en-US" sz="1900" dirty="0" smtClean="0">
                <a:latin typeface="Berlin Sans FB" panose="020E0602020502020306" pitchFamily="34" charset="0"/>
              </a:rPr>
              <a:t> B </a:t>
            </a:r>
            <a:r>
              <a:rPr lang="en-US" sz="1900" dirty="0" err="1" smtClean="0">
                <a:latin typeface="Berlin Sans FB" panose="020E0602020502020306" pitchFamily="34" charset="0"/>
              </a:rPr>
              <a:t>sebanyak</a:t>
            </a:r>
            <a:r>
              <a:rPr lang="en-US" sz="1900" dirty="0" smtClean="0">
                <a:latin typeface="Berlin Sans FB" panose="020E0602020502020306" pitchFamily="34" charset="0"/>
              </a:rPr>
              <a:t> 30 %, </a:t>
            </a:r>
            <a:r>
              <a:rPr lang="en-US" sz="1900" dirty="0" err="1">
                <a:latin typeface="Berlin Sans FB" panose="020E0602020502020306" pitchFamily="34" charset="0"/>
              </a:rPr>
              <a:t>dan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sisanya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dari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produsen</a:t>
            </a:r>
            <a:r>
              <a:rPr lang="en-US" sz="1900" dirty="0" smtClean="0">
                <a:latin typeface="Berlin Sans FB" panose="020E0602020502020306" pitchFamily="34" charset="0"/>
              </a:rPr>
              <a:t> C. </a:t>
            </a:r>
            <a:r>
              <a:rPr lang="en-US" sz="1900" dirty="0" err="1">
                <a:latin typeface="Berlin Sans FB" panose="020E0602020502020306" pitchFamily="34" charset="0"/>
              </a:rPr>
              <a:t>Tercatat</a:t>
            </a:r>
            <a:r>
              <a:rPr lang="en-US" sz="1900" dirty="0">
                <a:latin typeface="Berlin Sans FB" panose="020E0602020502020306" pitchFamily="34" charset="0"/>
              </a:rPr>
              <a:t> pula </a:t>
            </a:r>
            <a:r>
              <a:rPr lang="en-US" sz="1900" dirty="0" err="1">
                <a:latin typeface="Berlin Sans FB" panose="020E0602020502020306" pitchFamily="34" charset="0"/>
              </a:rPr>
              <a:t>bahwa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smtClean="0">
                <a:latin typeface="Berlin Sans FB" panose="020E0602020502020306" pitchFamily="34" charset="0"/>
              </a:rPr>
              <a:t>8 % </a:t>
            </a:r>
            <a:r>
              <a:rPr lang="en-US" sz="1900" dirty="0" err="1" smtClean="0">
                <a:latin typeface="Berlin Sans FB" panose="020E0602020502020306" pitchFamily="34" charset="0"/>
              </a:rPr>
              <a:t>dari</a:t>
            </a:r>
            <a:r>
              <a:rPr lang="en-US" sz="1900" dirty="0" smtClean="0">
                <a:latin typeface="Berlin Sans FB" panose="020E0602020502020306" pitchFamily="34" charset="0"/>
              </a:rPr>
              <a:t> transistor yang </a:t>
            </a:r>
            <a:r>
              <a:rPr lang="en-US" sz="1900" dirty="0" err="1" smtClean="0">
                <a:latin typeface="Berlin Sans FB" panose="020E0602020502020306" pitchFamily="34" charset="0"/>
              </a:rPr>
              <a:t>dipasok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oleh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produsen</a:t>
            </a:r>
            <a:r>
              <a:rPr lang="en-US" sz="1900" dirty="0" smtClean="0">
                <a:latin typeface="Berlin Sans FB" panose="020E0602020502020306" pitchFamily="34" charset="0"/>
              </a:rPr>
              <a:t> A </a:t>
            </a:r>
            <a:r>
              <a:rPr lang="en-US" sz="1900" dirty="0" err="1" smtClean="0">
                <a:latin typeface="Berlin Sans FB" panose="020E0602020502020306" pitchFamily="34" charset="0"/>
              </a:rPr>
              <a:t>mengalami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kecacatan</a:t>
            </a:r>
            <a:r>
              <a:rPr lang="en-US" sz="1900" dirty="0" smtClean="0">
                <a:latin typeface="Berlin Sans FB" panose="020E0602020502020306" pitchFamily="34" charset="0"/>
              </a:rPr>
              <a:t>, </a:t>
            </a:r>
            <a:r>
              <a:rPr lang="en-US" sz="1900" dirty="0" err="1" smtClean="0">
                <a:latin typeface="Berlin Sans FB" panose="020E0602020502020306" pitchFamily="34" charset="0"/>
              </a:rPr>
              <a:t>sedangkan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p</a:t>
            </a:r>
            <a:r>
              <a:rPr lang="en-US" sz="1900" dirty="0" err="1" smtClean="0">
                <a:latin typeface="Berlin Sans FB" panose="020E0602020502020306" pitchFamily="34" charset="0"/>
              </a:rPr>
              <a:t>ersentase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cacat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untu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produsen</a:t>
            </a:r>
            <a:r>
              <a:rPr lang="en-US" sz="1900" dirty="0" smtClean="0">
                <a:latin typeface="Berlin Sans FB" panose="020E0602020502020306" pitchFamily="34" charset="0"/>
              </a:rPr>
              <a:t> B </a:t>
            </a:r>
            <a:r>
              <a:rPr lang="en-US" sz="1900" dirty="0" err="1" smtClean="0">
                <a:latin typeface="Berlin Sans FB" panose="020E0602020502020306" pitchFamily="34" charset="0"/>
              </a:rPr>
              <a:t>dan</a:t>
            </a:r>
            <a:r>
              <a:rPr lang="en-US" sz="1900" dirty="0" smtClean="0">
                <a:latin typeface="Berlin Sans FB" panose="020E0602020502020306" pitchFamily="34" charset="0"/>
              </a:rPr>
              <a:t> C </a:t>
            </a:r>
            <a:r>
              <a:rPr lang="en-US" sz="1900" dirty="0" err="1" smtClean="0">
                <a:latin typeface="Berlin Sans FB" panose="020E0602020502020306" pitchFamily="34" charset="0"/>
              </a:rPr>
              <a:t>berturut-turut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ialah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sebesar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smtClean="0">
                <a:latin typeface="Berlin Sans FB" panose="020E0602020502020306" pitchFamily="34" charset="0"/>
              </a:rPr>
              <a:t>5 % </a:t>
            </a:r>
            <a:r>
              <a:rPr lang="en-US" sz="1900" dirty="0" err="1">
                <a:latin typeface="Berlin Sans FB" panose="020E0602020502020306" pitchFamily="34" charset="0"/>
              </a:rPr>
              <a:t>dan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smtClean="0">
                <a:latin typeface="Berlin Sans FB" panose="020E0602020502020306" pitchFamily="34" charset="0"/>
              </a:rPr>
              <a:t>4 % . </a:t>
            </a:r>
            <a:endParaRPr lang="en-US" sz="1900" dirty="0">
              <a:latin typeface="Berlin Sans FB" panose="020E0602020502020306" pitchFamily="34" charset="0"/>
            </a:endParaRPr>
          </a:p>
          <a:p>
            <a:pPr marL="627063" lvl="1" indent="-271463" algn="just">
              <a:lnSpc>
                <a:spcPct val="200000"/>
              </a:lnSpc>
              <a:buFontTx/>
              <a:buAutoNum type="alphaLcParenR"/>
              <a:defRPr/>
            </a:pPr>
            <a:r>
              <a:rPr lang="en-US" sz="1900" dirty="0" err="1">
                <a:latin typeface="Berlin Sans FB" panose="020E0602020502020306" pitchFamily="34" charset="0"/>
              </a:rPr>
              <a:t>Gambarkan</a:t>
            </a:r>
            <a:r>
              <a:rPr lang="en-US" sz="1900" dirty="0">
                <a:latin typeface="Berlin Sans FB" panose="020E0602020502020306" pitchFamily="34" charset="0"/>
              </a:rPr>
              <a:t> diagram </a:t>
            </a:r>
            <a:r>
              <a:rPr lang="en-US" sz="1900" dirty="0" err="1">
                <a:latin typeface="Berlin Sans FB" panose="020E0602020502020306" pitchFamily="34" charset="0"/>
              </a:rPr>
              <a:t>pohon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untuk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keadaan</a:t>
            </a:r>
            <a:r>
              <a:rPr lang="en-US" sz="1900" dirty="0">
                <a:latin typeface="Berlin Sans FB" panose="020E0602020502020306" pitchFamily="34" charset="0"/>
              </a:rPr>
              <a:t> yang </a:t>
            </a:r>
            <a:r>
              <a:rPr lang="en-US" sz="1900" dirty="0" err="1">
                <a:latin typeface="Berlin Sans FB" panose="020E0602020502020306" pitchFamily="34" charset="0"/>
              </a:rPr>
              <a:t>dikemukakan</a:t>
            </a:r>
            <a:r>
              <a:rPr lang="en-US" sz="1900" dirty="0">
                <a:latin typeface="Berlin Sans FB" panose="020E0602020502020306" pitchFamily="34" charset="0"/>
              </a:rPr>
              <a:t> di </a:t>
            </a:r>
            <a:r>
              <a:rPr lang="en-US" sz="1900" dirty="0" err="1" smtClean="0">
                <a:latin typeface="Berlin Sans FB" panose="020E0602020502020306" pitchFamily="34" charset="0"/>
              </a:rPr>
              <a:t>atas</a:t>
            </a:r>
            <a:r>
              <a:rPr lang="en-US" sz="1900" dirty="0" smtClean="0">
                <a:latin typeface="Berlin Sans FB" panose="020E0602020502020306" pitchFamily="34" charset="0"/>
              </a:rPr>
              <a:t> !</a:t>
            </a:r>
            <a:endParaRPr lang="en-US" sz="1900" dirty="0">
              <a:latin typeface="Berlin Sans FB" panose="020E0602020502020306" pitchFamily="34" charset="0"/>
            </a:endParaRPr>
          </a:p>
          <a:p>
            <a:pPr marL="627063" lvl="1" indent="-271463" algn="just">
              <a:lnSpc>
                <a:spcPct val="200000"/>
              </a:lnSpc>
              <a:buFontTx/>
              <a:buAutoNum type="alphaLcParenR"/>
              <a:defRPr/>
            </a:pPr>
            <a:r>
              <a:rPr lang="en-US" sz="1900" dirty="0" err="1">
                <a:latin typeface="Berlin Sans FB" panose="020E0602020502020306" pitchFamily="34" charset="0"/>
              </a:rPr>
              <a:t>Berapa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peluang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bahwa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sebuah</a:t>
            </a:r>
            <a:r>
              <a:rPr lang="en-US" sz="1900" dirty="0" smtClean="0">
                <a:latin typeface="Berlin Sans FB" panose="020E0602020502020306" pitchFamily="34" charset="0"/>
              </a:rPr>
              <a:t> transistor </a:t>
            </a:r>
            <a:r>
              <a:rPr lang="en-US" sz="1900" dirty="0" err="1" smtClean="0">
                <a:latin typeface="Berlin Sans FB" panose="020E0602020502020306" pitchFamily="34" charset="0"/>
              </a:rPr>
              <a:t>diambil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secara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acak</a:t>
            </a:r>
            <a:r>
              <a:rPr lang="en-US" sz="1900" dirty="0" smtClean="0">
                <a:latin typeface="Berlin Sans FB" panose="020E0602020502020306" pitchFamily="34" charset="0"/>
              </a:rPr>
              <a:t>, </a:t>
            </a:r>
            <a:r>
              <a:rPr lang="en-US" sz="1900" dirty="0" err="1" smtClean="0">
                <a:latin typeface="Berlin Sans FB" panose="020E0602020502020306" pitchFamily="34" charset="0"/>
              </a:rPr>
              <a:t>dan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ternyata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cacat</a:t>
            </a:r>
            <a:r>
              <a:rPr lang="en-US" sz="1900" dirty="0" smtClean="0">
                <a:latin typeface="Berlin Sans FB" panose="020E0602020502020306" pitchFamily="34" charset="0"/>
              </a:rPr>
              <a:t> ?</a:t>
            </a:r>
          </a:p>
          <a:p>
            <a:pPr marL="627063" lvl="1" indent="-271463" algn="just">
              <a:lnSpc>
                <a:spcPct val="200000"/>
              </a:lnSpc>
              <a:buFontTx/>
              <a:buAutoNum type="alphaLcParenR"/>
              <a:defRPr/>
            </a:pPr>
            <a:r>
              <a:rPr lang="en-US" sz="1900" dirty="0" err="1">
                <a:latin typeface="Berlin Sans FB" panose="020E0602020502020306" pitchFamily="34" charset="0"/>
              </a:rPr>
              <a:t>Berapa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peluang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bahwa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sebuah</a:t>
            </a:r>
            <a:r>
              <a:rPr lang="en-US" sz="1900" dirty="0">
                <a:latin typeface="Berlin Sans FB" panose="020E0602020502020306" pitchFamily="34" charset="0"/>
              </a:rPr>
              <a:t> transistor </a:t>
            </a:r>
            <a:r>
              <a:rPr lang="en-US" sz="1900" dirty="0" err="1">
                <a:latin typeface="Berlin Sans FB" panose="020E0602020502020306" pitchFamily="34" charset="0"/>
              </a:rPr>
              <a:t>diambil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secara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acak</a:t>
            </a:r>
            <a:r>
              <a:rPr lang="en-US" sz="1900" dirty="0">
                <a:latin typeface="Berlin Sans FB" panose="020E0602020502020306" pitchFamily="34" charset="0"/>
              </a:rPr>
              <a:t>, </a:t>
            </a:r>
            <a:r>
              <a:rPr lang="en-US" sz="1900" dirty="0" err="1">
                <a:latin typeface="Berlin Sans FB" panose="020E0602020502020306" pitchFamily="34" charset="0"/>
              </a:rPr>
              <a:t>dan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ternyata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tidak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cacat</a:t>
            </a:r>
            <a:r>
              <a:rPr lang="en-US" sz="1900" dirty="0" smtClean="0">
                <a:latin typeface="Berlin Sans FB" panose="020E0602020502020306" pitchFamily="34" charset="0"/>
              </a:rPr>
              <a:t> ?</a:t>
            </a:r>
            <a:endParaRPr lang="en-US" sz="1900" dirty="0">
              <a:latin typeface="Berlin Sans FB" panose="020E0602020502020306" pitchFamily="34" charset="0"/>
            </a:endParaRPr>
          </a:p>
          <a:p>
            <a:pPr marL="627063" lvl="1" indent="-271463" algn="just">
              <a:lnSpc>
                <a:spcPct val="200000"/>
              </a:lnSpc>
              <a:buFontTx/>
              <a:buAutoNum type="alphaLcParenR"/>
              <a:defRPr/>
            </a:pPr>
            <a:r>
              <a:rPr lang="en-US" sz="1900" dirty="0" err="1" smtClean="0">
                <a:latin typeface="Berlin Sans FB" panose="020E0602020502020306" pitchFamily="34" charset="0"/>
              </a:rPr>
              <a:t>Sebuah</a:t>
            </a:r>
            <a:r>
              <a:rPr lang="en-US" sz="1900" dirty="0" smtClean="0">
                <a:latin typeface="Berlin Sans FB" panose="020E0602020502020306" pitchFamily="34" charset="0"/>
              </a:rPr>
              <a:t> transistor </a:t>
            </a:r>
            <a:r>
              <a:rPr lang="en-US" sz="1900" dirty="0" err="1" smtClean="0">
                <a:latin typeface="Berlin Sans FB" panose="020E0602020502020306" pitchFamily="34" charset="0"/>
              </a:rPr>
              <a:t>diambil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dan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ternyata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cacat</a:t>
            </a:r>
            <a:r>
              <a:rPr lang="en-US" sz="1900" dirty="0" smtClean="0">
                <a:latin typeface="Berlin Sans FB" panose="020E0602020502020306" pitchFamily="34" charset="0"/>
              </a:rPr>
              <a:t>, </a:t>
            </a:r>
            <a:r>
              <a:rPr lang="en-US" sz="1900" dirty="0" err="1" smtClean="0">
                <a:latin typeface="Berlin Sans FB" panose="020E0602020502020306" pitchFamily="34" charset="0"/>
              </a:rPr>
              <a:t>berapa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peluang</a:t>
            </a:r>
            <a:r>
              <a:rPr lang="en-US" sz="1900" dirty="0" smtClean="0">
                <a:latin typeface="Berlin Sans FB" panose="020E0602020502020306" pitchFamily="34" charset="0"/>
              </a:rPr>
              <a:t> transistor </a:t>
            </a:r>
            <a:r>
              <a:rPr lang="en-US" sz="1900" dirty="0" err="1" smtClean="0">
                <a:latin typeface="Berlin Sans FB" panose="020E0602020502020306" pitchFamily="34" charset="0"/>
              </a:rPr>
              <a:t>tsb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berasal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dari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produsen</a:t>
            </a:r>
            <a:r>
              <a:rPr lang="en-US" sz="1900" dirty="0" smtClean="0">
                <a:latin typeface="Berlin Sans FB" panose="020E0602020502020306" pitchFamily="34" charset="0"/>
              </a:rPr>
              <a:t> B ? </a:t>
            </a:r>
          </a:p>
          <a:p>
            <a:pPr marL="627063" lvl="1" indent="-271463" algn="just">
              <a:lnSpc>
                <a:spcPct val="200000"/>
              </a:lnSpc>
              <a:buFontTx/>
              <a:buAutoNum type="alphaLcParenR"/>
              <a:defRPr/>
            </a:pPr>
            <a:r>
              <a:rPr lang="en-US" sz="1900" dirty="0" err="1">
                <a:latin typeface="Berlin Sans FB" panose="020E0602020502020306" pitchFamily="34" charset="0"/>
              </a:rPr>
              <a:t>Sebuah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smtClean="0">
                <a:latin typeface="Berlin Sans FB" panose="020E0602020502020306" pitchFamily="34" charset="0"/>
              </a:rPr>
              <a:t>transistor </a:t>
            </a:r>
            <a:r>
              <a:rPr lang="en-US" sz="1900" dirty="0" err="1" smtClean="0">
                <a:latin typeface="Berlin Sans FB" panose="020E0602020502020306" pitchFamily="34" charset="0"/>
              </a:rPr>
              <a:t>diambil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dan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ternyata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tidak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cacat</a:t>
            </a:r>
            <a:r>
              <a:rPr lang="en-US" sz="1900" dirty="0">
                <a:latin typeface="Berlin Sans FB" panose="020E0602020502020306" pitchFamily="34" charset="0"/>
              </a:rPr>
              <a:t>, </a:t>
            </a:r>
            <a:r>
              <a:rPr lang="en-US" sz="1900" dirty="0" err="1">
                <a:latin typeface="Berlin Sans FB" panose="020E0602020502020306" pitchFamily="34" charset="0"/>
              </a:rPr>
              <a:t>berapa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peluang</a:t>
            </a:r>
            <a:r>
              <a:rPr lang="en-US" sz="1900" dirty="0">
                <a:latin typeface="Berlin Sans FB" panose="020E0602020502020306" pitchFamily="34" charset="0"/>
              </a:rPr>
              <a:t> transistor </a:t>
            </a:r>
            <a:r>
              <a:rPr lang="en-US" sz="1900" dirty="0" err="1">
                <a:latin typeface="Berlin Sans FB" panose="020E0602020502020306" pitchFamily="34" charset="0"/>
              </a:rPr>
              <a:t>tsb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berasal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dari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produsen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smtClean="0">
                <a:latin typeface="Berlin Sans FB" panose="020E0602020502020306" pitchFamily="34" charset="0"/>
              </a:rPr>
              <a:t>A?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40456" y="29171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729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15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84991" y="148283"/>
            <a:ext cx="22333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CONTOH</a:t>
            </a:r>
            <a:endParaRPr lang="en-US" sz="4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642" y="679631"/>
            <a:ext cx="11609068" cy="58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sz="1900" dirty="0" smtClean="0">
                <a:latin typeface="Berlin Sans FB" panose="020E0602020502020306" pitchFamily="34" charset="0"/>
              </a:rPr>
              <a:t>PENYELESAIAN:</a:t>
            </a:r>
            <a:endParaRPr lang="en-US" sz="1900" dirty="0">
              <a:latin typeface="Berlin Sans FB" panose="020E0602020502020306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023964" y="1502518"/>
                <a:ext cx="10869746" cy="4455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defRPr/>
                </a:pPr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Andaikan:</a:t>
                </a:r>
                <a:endParaRPr lang="en-US" sz="2000" i="1" dirty="0" smtClean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627063" indent="-271463" algn="just">
                  <a:lnSpc>
                    <a:spcPct val="200000"/>
                  </a:lnSpc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adalah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event </a:t>
                </a:r>
                <a:r>
                  <a:rPr lang="en-US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terambil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transistor </a:t>
                </a:r>
                <a:r>
                  <a:rPr lang="en-US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dari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produsen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A</a:t>
                </a:r>
              </a:p>
              <a:p>
                <a:pPr marL="627063" indent="-271463" algn="just">
                  <a:lnSpc>
                    <a:spcPct val="200000"/>
                  </a:lnSpc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ID" sz="20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adalah</a:t>
                </a:r>
                <a:r>
                  <a:rPr lang="en-US" sz="20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event </a:t>
                </a:r>
                <a:r>
                  <a:rPr lang="en-US" sz="20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terambil</a:t>
                </a:r>
                <a:r>
                  <a:rPr lang="en-US" sz="20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transistor </a:t>
                </a:r>
                <a:r>
                  <a:rPr lang="en-US" sz="20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dari</a:t>
                </a:r>
                <a:r>
                  <a:rPr lang="en-US" sz="20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produsen</a:t>
                </a:r>
                <a:r>
                  <a:rPr lang="en-US" sz="20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B</a:t>
                </a:r>
              </a:p>
              <a:p>
                <a:pPr marL="627063" indent="-271463" algn="just">
                  <a:lnSpc>
                    <a:spcPct val="200000"/>
                  </a:lnSpc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ID" sz="20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adalah</a:t>
                </a:r>
                <a:r>
                  <a:rPr lang="en-US" sz="20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event </a:t>
                </a:r>
                <a:r>
                  <a:rPr lang="en-US" sz="20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terambil</a:t>
                </a:r>
                <a:r>
                  <a:rPr lang="en-US" sz="20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transistor </a:t>
                </a:r>
                <a:r>
                  <a:rPr lang="en-US" sz="20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dari</a:t>
                </a:r>
                <a:r>
                  <a:rPr lang="en-US" sz="20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produsen</a:t>
                </a:r>
                <a:r>
                  <a:rPr lang="en-US" sz="20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C</a:t>
                </a:r>
              </a:p>
              <a:p>
                <a:pPr marL="627063" indent="-271463" algn="just">
                  <a:lnSpc>
                    <a:spcPct val="200000"/>
                  </a:lnSpc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ID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(</a:t>
                </a:r>
                <a:r>
                  <a:rPr lang="en-US" sz="2000" i="1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Good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) </a:t>
                </a:r>
                <a:r>
                  <a:rPr lang="en-US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adalah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0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event </a:t>
                </a:r>
                <a:r>
                  <a:rPr lang="en-US" sz="20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terambil</a:t>
                </a:r>
                <a:r>
                  <a:rPr lang="en-US" sz="20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transistor </a:t>
                </a:r>
                <a:r>
                  <a:rPr lang="en-US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baik</a:t>
                </a:r>
                <a:endParaRPr lang="en-US" sz="2000" dirty="0" smtClean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627063" indent="-271463" algn="just">
                  <a:lnSpc>
                    <a:spcPct val="200000"/>
                  </a:lnSpc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000" i="1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(Not Good)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adalah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0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event </a:t>
                </a:r>
                <a:r>
                  <a:rPr lang="en-US" sz="20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terambil</a:t>
                </a:r>
                <a:r>
                  <a:rPr lang="en-US" sz="20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transistor </a:t>
                </a:r>
                <a:r>
                  <a:rPr lang="en-US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cacat</a:t>
                </a:r>
                <a:endParaRPr lang="en-US" sz="2000" dirty="0" smtClean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algn="just">
                  <a:lnSpc>
                    <a:spcPct val="200000"/>
                  </a:lnSpc>
                  <a:defRPr/>
                </a:pPr>
                <a:r>
                  <a:rPr lang="en-US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Maka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diagram </a:t>
                </a:r>
                <a:r>
                  <a:rPr lang="en-US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pohon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untuk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kondisi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tersebut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seperti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yang </a:t>
                </a:r>
                <a:r>
                  <a:rPr lang="en-US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ditunjukkan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oleh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gambar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berikut</a:t>
                </a:r>
                <a:r>
                  <a:rPr lang="en-US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:</a:t>
                </a:r>
                <a:endParaRPr lang="en-US" sz="2000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64" y="1502518"/>
                <a:ext cx="10869746" cy="4455707"/>
              </a:xfrm>
              <a:prstGeom prst="rect">
                <a:avLst/>
              </a:prstGeom>
              <a:blipFill>
                <a:blip r:embed="rId4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93193" y="1059540"/>
            <a:ext cx="101168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0" lvl="1" indent="-368300" algn="just">
              <a:lnSpc>
                <a:spcPct val="200000"/>
              </a:lnSpc>
              <a:buFontTx/>
              <a:buAutoNum type="alphaLcParenR"/>
              <a:defRPr/>
            </a:pPr>
            <a:r>
              <a:rPr lang="en-US" sz="1900" dirty="0">
                <a:latin typeface="Berlin Sans FB" panose="020E0602020502020306" pitchFamily="34" charset="0"/>
              </a:rPr>
              <a:t>D</a:t>
            </a:r>
            <a:r>
              <a:rPr lang="en-US" sz="1900" dirty="0" smtClean="0">
                <a:latin typeface="Berlin Sans FB" panose="020E0602020502020306" pitchFamily="34" charset="0"/>
              </a:rPr>
              <a:t>iagram </a:t>
            </a:r>
            <a:r>
              <a:rPr lang="en-US" sz="1900" dirty="0" err="1">
                <a:latin typeface="Berlin Sans FB" panose="020E0602020502020306" pitchFamily="34" charset="0"/>
              </a:rPr>
              <a:t>pohon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untuk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keadaan</a:t>
            </a:r>
            <a:r>
              <a:rPr lang="en-US" sz="1900" dirty="0">
                <a:latin typeface="Berlin Sans FB" panose="020E0602020502020306" pitchFamily="34" charset="0"/>
              </a:rPr>
              <a:t> yang </a:t>
            </a:r>
            <a:r>
              <a:rPr lang="en-US" sz="1900" dirty="0" err="1">
                <a:latin typeface="Berlin Sans FB" panose="020E0602020502020306" pitchFamily="34" charset="0"/>
              </a:rPr>
              <a:t>dikemukakan</a:t>
            </a:r>
            <a:r>
              <a:rPr lang="en-US" sz="1900" dirty="0">
                <a:latin typeface="Berlin Sans FB" panose="020E0602020502020306" pitchFamily="34" charset="0"/>
              </a:rPr>
              <a:t> di </a:t>
            </a:r>
            <a:r>
              <a:rPr lang="en-US" sz="1900" dirty="0" err="1">
                <a:latin typeface="Berlin Sans FB" panose="020E0602020502020306" pitchFamily="34" charset="0"/>
              </a:rPr>
              <a:t>atas</a:t>
            </a:r>
            <a:r>
              <a:rPr lang="en-US" sz="1900" dirty="0">
                <a:latin typeface="Berlin Sans FB" panose="020E06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6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16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84991" y="148283"/>
            <a:ext cx="22333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CONTOH</a:t>
            </a:r>
            <a:endParaRPr lang="en-US" sz="4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873249" y="2106500"/>
                <a:ext cx="674879" cy="573206"/>
              </a:xfrm>
              <a:prstGeom prst="roundRect">
                <a:avLst/>
              </a:prstGeom>
              <a:solidFill>
                <a:schemeClr val="bg2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ID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49" y="2106500"/>
                <a:ext cx="674879" cy="57320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1873250" y="3506087"/>
                <a:ext cx="674878" cy="573206"/>
              </a:xfrm>
              <a:prstGeom prst="roundRect">
                <a:avLst/>
              </a:prstGeom>
              <a:solidFill>
                <a:schemeClr val="bg2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ID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50" y="3506087"/>
                <a:ext cx="674878" cy="57320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873249" y="4905673"/>
                <a:ext cx="674879" cy="573206"/>
              </a:xfrm>
              <a:prstGeom prst="roundRect">
                <a:avLst/>
              </a:prstGeom>
              <a:solidFill>
                <a:schemeClr val="bg2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ID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49" y="4905673"/>
                <a:ext cx="674879" cy="57320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311561" y="3792691"/>
            <a:ext cx="1561689" cy="14544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98300" y="2401280"/>
            <a:ext cx="487475" cy="1410073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382032" y="2418407"/>
            <a:ext cx="487475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 flipV="1">
            <a:off x="898300" y="3793631"/>
            <a:ext cx="974950" cy="1410073"/>
            <a:chOff x="1277403" y="2555393"/>
            <a:chExt cx="974950" cy="1410073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1277403" y="2555393"/>
              <a:ext cx="487475" cy="1410073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764878" y="2559695"/>
              <a:ext cx="487475" cy="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>
              <a:xfrm>
                <a:off x="3632097" y="1834473"/>
                <a:ext cx="558576" cy="41063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ID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097" y="1834473"/>
                <a:ext cx="558576" cy="410636"/>
              </a:xfrm>
              <a:prstGeom prst="roundRect">
                <a:avLst/>
              </a:prstGeom>
              <a:blipFill>
                <a:blip r:embed="rId7"/>
                <a:stretch>
                  <a:fillRect r="-17708"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3637550" y="2572240"/>
                <a:ext cx="556958" cy="41499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ID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550" y="2572240"/>
                <a:ext cx="556958" cy="41499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2992970" y="2061840"/>
            <a:ext cx="622765" cy="736404"/>
            <a:chOff x="3447911" y="1887919"/>
            <a:chExt cx="832259" cy="1312988"/>
          </a:xfrm>
        </p:grpSpPr>
        <p:grpSp>
          <p:nvGrpSpPr>
            <p:cNvPr id="32" name="Group 31"/>
            <p:cNvGrpSpPr/>
            <p:nvPr/>
          </p:nvGrpSpPr>
          <p:grpSpPr>
            <a:xfrm>
              <a:off x="3447914" y="1887919"/>
              <a:ext cx="832255" cy="671775"/>
              <a:chOff x="1277403" y="2555393"/>
              <a:chExt cx="974950" cy="1410073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flipV="1">
                <a:off x="1277403" y="2555393"/>
                <a:ext cx="487475" cy="1410073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1764878" y="2559695"/>
                <a:ext cx="487475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 flipV="1">
              <a:off x="3447911" y="2529132"/>
              <a:ext cx="832259" cy="671775"/>
              <a:chOff x="1277403" y="2555393"/>
              <a:chExt cx="974954" cy="1410073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flipV="1">
                <a:off x="1277403" y="2555393"/>
                <a:ext cx="487475" cy="1410073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1764880" y="2559696"/>
                <a:ext cx="487477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7" name="Straight Connector 56"/>
          <p:cNvCxnSpPr/>
          <p:nvPr/>
        </p:nvCxnSpPr>
        <p:spPr>
          <a:xfrm flipH="1">
            <a:off x="2565256" y="2423629"/>
            <a:ext cx="42771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>
              <a:xfrm>
                <a:off x="3626644" y="3255002"/>
                <a:ext cx="564029" cy="41063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ID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644" y="3255002"/>
                <a:ext cx="564029" cy="410636"/>
              </a:xfrm>
              <a:prstGeom prst="roundRect">
                <a:avLst/>
              </a:prstGeom>
              <a:blipFill>
                <a:blip r:embed="rId9"/>
                <a:stretch>
                  <a:fillRect r="-18557"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/>
              <p:cNvSpPr/>
              <p:nvPr/>
            </p:nvSpPr>
            <p:spPr>
              <a:xfrm>
                <a:off x="3632097" y="3992769"/>
                <a:ext cx="562401" cy="41499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ID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0" name="Rounded 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097" y="3992769"/>
                <a:ext cx="562401" cy="41499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559805" y="3469890"/>
            <a:ext cx="1061386" cy="736404"/>
            <a:chOff x="3125810" y="2191493"/>
            <a:chExt cx="882848" cy="736404"/>
          </a:xfrm>
        </p:grpSpPr>
        <p:grpSp>
          <p:nvGrpSpPr>
            <p:cNvPr id="62" name="Group 61"/>
            <p:cNvGrpSpPr/>
            <p:nvPr/>
          </p:nvGrpSpPr>
          <p:grpSpPr>
            <a:xfrm>
              <a:off x="3485271" y="2191493"/>
              <a:ext cx="523387" cy="736404"/>
              <a:chOff x="3447911" y="1887919"/>
              <a:chExt cx="832259" cy="1312988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3447914" y="1887919"/>
                <a:ext cx="832255" cy="671775"/>
                <a:chOff x="1277403" y="2555393"/>
                <a:chExt cx="974950" cy="1410073"/>
              </a:xfrm>
            </p:grpSpPr>
            <p:cxnSp>
              <p:nvCxnSpPr>
                <p:cNvPr id="68" name="Straight Arrow Connector 67"/>
                <p:cNvCxnSpPr/>
                <p:nvPr/>
              </p:nvCxnSpPr>
              <p:spPr>
                <a:xfrm flipV="1">
                  <a:off x="1277403" y="2555393"/>
                  <a:ext cx="487475" cy="1410073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1764878" y="2559695"/>
                  <a:ext cx="487475" cy="0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 flipV="1">
                <a:off x="3447911" y="2529132"/>
                <a:ext cx="832259" cy="671775"/>
                <a:chOff x="1277403" y="2555393"/>
                <a:chExt cx="974954" cy="1410073"/>
              </a:xfrm>
            </p:grpSpPr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277403" y="2555393"/>
                  <a:ext cx="487475" cy="1410073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1764880" y="2559696"/>
                  <a:ext cx="487477" cy="0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3" name="Straight Connector 62"/>
            <p:cNvCxnSpPr/>
            <p:nvPr/>
          </p:nvCxnSpPr>
          <p:spPr>
            <a:xfrm flipH="1">
              <a:off x="3125810" y="2559695"/>
              <a:ext cx="359461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>
              <a:xfrm>
                <a:off x="3621191" y="4639523"/>
                <a:ext cx="596865" cy="41063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D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ID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191" y="4639523"/>
                <a:ext cx="596865" cy="410636"/>
              </a:xfrm>
              <a:prstGeom prst="roundRect">
                <a:avLst/>
              </a:prstGeom>
              <a:blipFill>
                <a:blip r:embed="rId11"/>
                <a:stretch>
                  <a:fillRect r="-14563"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/>
              <p:cNvSpPr/>
              <p:nvPr/>
            </p:nvSpPr>
            <p:spPr>
              <a:xfrm>
                <a:off x="3626644" y="5377290"/>
                <a:ext cx="595144" cy="41499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𝐆</m:t>
                      </m:r>
                    </m:oMath>
                  </m:oMathPara>
                </a14:m>
                <a:endParaRPr lang="en-ID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1" name="Rounded 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644" y="5377290"/>
                <a:ext cx="595144" cy="41499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/>
          <p:cNvGrpSpPr/>
          <p:nvPr/>
        </p:nvGrpSpPr>
        <p:grpSpPr>
          <a:xfrm>
            <a:off x="2554352" y="4854411"/>
            <a:ext cx="1061386" cy="736404"/>
            <a:chOff x="3125810" y="2191493"/>
            <a:chExt cx="882848" cy="736404"/>
          </a:xfrm>
        </p:grpSpPr>
        <p:grpSp>
          <p:nvGrpSpPr>
            <p:cNvPr id="73" name="Group 72"/>
            <p:cNvGrpSpPr/>
            <p:nvPr/>
          </p:nvGrpSpPr>
          <p:grpSpPr>
            <a:xfrm>
              <a:off x="3485271" y="2191493"/>
              <a:ext cx="523387" cy="736404"/>
              <a:chOff x="3447911" y="1887919"/>
              <a:chExt cx="832259" cy="1312988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3447914" y="1887919"/>
                <a:ext cx="832255" cy="671775"/>
                <a:chOff x="1277403" y="2555393"/>
                <a:chExt cx="974950" cy="1410073"/>
              </a:xfrm>
            </p:grpSpPr>
            <p:cxnSp>
              <p:nvCxnSpPr>
                <p:cNvPr id="79" name="Straight Arrow Connector 78"/>
                <p:cNvCxnSpPr/>
                <p:nvPr/>
              </p:nvCxnSpPr>
              <p:spPr>
                <a:xfrm flipV="1">
                  <a:off x="1277403" y="2555393"/>
                  <a:ext cx="487475" cy="1410073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/>
                <p:cNvCxnSpPr/>
                <p:nvPr/>
              </p:nvCxnSpPr>
              <p:spPr>
                <a:xfrm>
                  <a:off x="1764878" y="2559695"/>
                  <a:ext cx="487475" cy="0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/>
              <p:cNvGrpSpPr/>
              <p:nvPr/>
            </p:nvGrpSpPr>
            <p:grpSpPr>
              <a:xfrm flipV="1">
                <a:off x="3447911" y="2529132"/>
                <a:ext cx="832259" cy="671775"/>
                <a:chOff x="1277403" y="2555393"/>
                <a:chExt cx="974954" cy="1410073"/>
              </a:xfrm>
            </p:grpSpPr>
            <p:cxnSp>
              <p:nvCxnSpPr>
                <p:cNvPr id="77" name="Straight Arrow Connector 76"/>
                <p:cNvCxnSpPr/>
                <p:nvPr/>
              </p:nvCxnSpPr>
              <p:spPr>
                <a:xfrm flipV="1">
                  <a:off x="1277403" y="2555393"/>
                  <a:ext cx="487475" cy="1410073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/>
                <p:nvPr/>
              </p:nvCxnSpPr>
              <p:spPr>
                <a:xfrm>
                  <a:off x="1764880" y="2559696"/>
                  <a:ext cx="487477" cy="0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4" name="Straight Connector 73"/>
            <p:cNvCxnSpPr/>
            <p:nvPr/>
          </p:nvCxnSpPr>
          <p:spPr>
            <a:xfrm flipH="1">
              <a:off x="3125810" y="2559695"/>
              <a:ext cx="359461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 flipH="1">
            <a:off x="2884513" y="1286528"/>
            <a:ext cx="24992" cy="4642345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77181" y="1097875"/>
            <a:ext cx="2249334" cy="559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u="sng" dirty="0" smtClean="0">
                <a:solidFill>
                  <a:schemeClr val="accent5"/>
                </a:solidFill>
                <a:latin typeface="Berlin Sans FB" panose="020E0602020502020306" pitchFamily="34" charset="0"/>
              </a:rPr>
              <a:t>PRIOR PROBABILITY</a:t>
            </a:r>
            <a:endParaRPr lang="en-US" i="1" u="sng" dirty="0">
              <a:solidFill>
                <a:schemeClr val="accent5"/>
              </a:solidFill>
              <a:latin typeface="Berlin Sans FB" panose="020E0602020502020306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223024" y="1102048"/>
            <a:ext cx="3207929" cy="559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u="sng" dirty="0" smtClean="0">
                <a:solidFill>
                  <a:schemeClr val="accent5"/>
                </a:solidFill>
                <a:latin typeface="Berlin Sans FB" panose="020E0602020502020306" pitchFamily="34" charset="0"/>
              </a:rPr>
              <a:t>CONDITIONAL PPROBABILITY</a:t>
            </a:r>
            <a:endParaRPr lang="en-US" i="1" u="sng" dirty="0">
              <a:solidFill>
                <a:schemeClr val="accent5"/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6446717" y="1335217"/>
            <a:ext cx="24992" cy="4642345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6673027" y="1119663"/>
            <a:ext cx="2173993" cy="559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u="sng" dirty="0" smtClean="0">
                <a:solidFill>
                  <a:schemeClr val="accent5"/>
                </a:solidFill>
                <a:latin typeface="Berlin Sans FB" panose="020E0602020502020306" pitchFamily="34" charset="0"/>
              </a:rPr>
              <a:t>JOINT PROBABILITY</a:t>
            </a:r>
            <a:endParaRPr lang="en-US" i="1" u="sng" dirty="0">
              <a:solidFill>
                <a:schemeClr val="accent5"/>
              </a:solidFill>
              <a:latin typeface="Berlin Sans FB" panose="020E0602020502020306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05841" y="1910333"/>
                <a:ext cx="5084341" cy="2775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e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𝟓𝟓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𝟎𝟖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𝟎𝟒𝟒</m:t>
                      </m:r>
                    </m:oMath>
                  </m:oMathPara>
                </a14:m>
                <a:endParaRPr lang="en-ID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841" y="1910333"/>
                <a:ext cx="5084341" cy="277576"/>
              </a:xfrm>
              <a:prstGeom prst="rect">
                <a:avLst/>
              </a:prstGeom>
              <a:blipFill>
                <a:blip r:embed="rId13"/>
                <a:stretch>
                  <a:fillRect l="-600" t="-2174" r="-839" b="-869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10126" y="2717092"/>
                <a:ext cx="15416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𝟓𝟓</m:t>
                      </m:r>
                    </m:oMath>
                  </m:oMathPara>
                </a14:m>
                <a:endParaRPr lang="en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126" y="2717092"/>
                <a:ext cx="154163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00253" y="4101613"/>
                <a:ext cx="15560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en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253" y="4101613"/>
                <a:ext cx="155606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25963" y="5443658"/>
                <a:ext cx="15336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63" y="5443658"/>
                <a:ext cx="153362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237193" y="1873129"/>
                <a:ext cx="1770677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e>
                          <m:r>
                            <a:rPr lang="en-ID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ID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𝟎𝟖</m:t>
                      </m:r>
                    </m:oMath>
                  </m:oMathPara>
                </a14:m>
                <a:endParaRPr lang="en-ID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193" y="1873129"/>
                <a:ext cx="1770677" cy="36990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241043" y="2570003"/>
                <a:ext cx="1770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e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𝟗𝟐</m:t>
                      </m:r>
                    </m:oMath>
                  </m:oMathPara>
                </a14:m>
                <a:endParaRPr lang="en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043" y="2570003"/>
                <a:ext cx="177016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235419" y="3259380"/>
                <a:ext cx="1785104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e>
                          <m:r>
                            <a:rPr lang="en-ID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ID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𝟎𝟓</m:t>
                      </m:r>
                    </m:oMath>
                  </m:oMathPara>
                </a14:m>
                <a:endParaRPr lang="en-ID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19" y="3259380"/>
                <a:ext cx="1785104" cy="36990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218056" y="4027462"/>
                <a:ext cx="17845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e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𝟗𝟓</m:t>
                      </m:r>
                    </m:oMath>
                  </m:oMathPara>
                </a14:m>
                <a:endParaRPr lang="en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056" y="4027462"/>
                <a:ext cx="1784591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219891" y="4711942"/>
                <a:ext cx="1762662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e>
                          <m:r>
                            <a:rPr lang="en-ID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ID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𝟎𝟒</m:t>
                      </m:r>
                    </m:oMath>
                  </m:oMathPara>
                </a14:m>
                <a:endParaRPr lang="en-ID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891" y="4711942"/>
                <a:ext cx="1762662" cy="36990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227790" y="5426353"/>
                <a:ext cx="17621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e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𝟗𝟔</m:t>
                      </m:r>
                    </m:oMath>
                  </m:oMathPara>
                </a14:m>
                <a:endParaRPr lang="en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790" y="5426353"/>
                <a:ext cx="1762149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694297" y="2578592"/>
                <a:ext cx="50833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  <m:e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𝟓𝟓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𝟗𝟐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𝟓𝟎𝟔</m:t>
                      </m:r>
                    </m:oMath>
                  </m:oMathPara>
                </a14:m>
                <a:endParaRPr lang="en-ID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297" y="2578592"/>
                <a:ext cx="5083315" cy="276999"/>
              </a:xfrm>
              <a:prstGeom prst="rect">
                <a:avLst/>
              </a:prstGeom>
              <a:blipFill>
                <a:blip r:embed="rId23"/>
                <a:stretch>
                  <a:fillRect l="-600" r="-839" b="-888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684571" y="3362273"/>
                <a:ext cx="5127621" cy="2775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e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𝟎𝟓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𝟎𝟏𝟓</m:t>
                      </m:r>
                    </m:oMath>
                  </m:oMathPara>
                </a14:m>
                <a:endParaRPr lang="en-ID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571" y="3362273"/>
                <a:ext cx="5127621" cy="277576"/>
              </a:xfrm>
              <a:prstGeom prst="rect">
                <a:avLst/>
              </a:prstGeom>
              <a:blipFill>
                <a:blip r:embed="rId24"/>
                <a:stretch>
                  <a:fillRect l="-713" t="-4444" r="-832" b="-1111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673027" y="4030532"/>
                <a:ext cx="5126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  <m:e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𝟗𝟓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𝟐𝟖𝟓</m:t>
                      </m:r>
                    </m:oMath>
                  </m:oMathPara>
                </a14:m>
                <a:endParaRPr lang="en-ID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027" y="4030532"/>
                <a:ext cx="5126596" cy="276999"/>
              </a:xfrm>
              <a:prstGeom prst="rect">
                <a:avLst/>
              </a:prstGeom>
              <a:blipFill>
                <a:blip r:embed="rId25"/>
                <a:stretch>
                  <a:fillRect l="-713" r="-832" b="-65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6682954" y="4792948"/>
                <a:ext cx="5060296" cy="2775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e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𝟎𝟒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𝟎𝟎𝟔</m:t>
                      </m:r>
                    </m:oMath>
                  </m:oMathPara>
                </a14:m>
                <a:endParaRPr lang="en-ID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954" y="4792948"/>
                <a:ext cx="5060296" cy="277576"/>
              </a:xfrm>
              <a:prstGeom prst="rect">
                <a:avLst/>
              </a:prstGeom>
              <a:blipFill>
                <a:blip r:embed="rId26"/>
                <a:stretch>
                  <a:fillRect l="-602" t="-2174" r="-843" b="-869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6683020" y="5461207"/>
                <a:ext cx="50833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  <m:e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𝟗𝟔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𝟏𝟒𝟒</m:t>
                      </m:r>
                    </m:oMath>
                  </m:oMathPara>
                </a14:m>
                <a:endParaRPr lang="en-ID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020" y="5461207"/>
                <a:ext cx="5083315" cy="276999"/>
              </a:xfrm>
              <a:prstGeom prst="rect">
                <a:avLst/>
              </a:prstGeom>
              <a:blipFill>
                <a:blip r:embed="rId27"/>
                <a:stretch>
                  <a:fillRect l="-360" r="-600" b="-888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17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84991" y="148283"/>
            <a:ext cx="22333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CONTOH</a:t>
            </a:r>
            <a:endParaRPr lang="en-US" sz="4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52" y="1150803"/>
            <a:ext cx="116738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457200" algn="just">
              <a:lnSpc>
                <a:spcPct val="200000"/>
              </a:lnSpc>
              <a:buFont typeface="+mj-lt"/>
              <a:buAutoNum type="alphaLcParenR" startAt="2"/>
              <a:defRPr/>
            </a:pPr>
            <a:r>
              <a:rPr lang="en-US" sz="1900" dirty="0" err="1" smtClean="0">
                <a:latin typeface="Berlin Sans FB" panose="020E0602020502020306" pitchFamily="34" charset="0"/>
              </a:rPr>
              <a:t>Peluang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bahwa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sebuah</a:t>
            </a:r>
            <a:r>
              <a:rPr lang="en-US" sz="1900" dirty="0">
                <a:latin typeface="Berlin Sans FB" panose="020E0602020502020306" pitchFamily="34" charset="0"/>
              </a:rPr>
              <a:t> transistor </a:t>
            </a:r>
            <a:r>
              <a:rPr lang="en-US" sz="1900" dirty="0" err="1">
                <a:latin typeface="Berlin Sans FB" panose="020E0602020502020306" pitchFamily="34" charset="0"/>
              </a:rPr>
              <a:t>diambil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secara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acak</a:t>
            </a:r>
            <a:r>
              <a:rPr lang="en-US" sz="1900" dirty="0">
                <a:latin typeface="Berlin Sans FB" panose="020E0602020502020306" pitchFamily="34" charset="0"/>
              </a:rPr>
              <a:t>, </a:t>
            </a:r>
            <a:r>
              <a:rPr lang="en-US" sz="1900" dirty="0" err="1">
                <a:latin typeface="Berlin Sans FB" panose="020E0602020502020306" pitchFamily="34" charset="0"/>
              </a:rPr>
              <a:t>dan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ternyata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cacat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 </a:t>
            </a:r>
            <a:r>
              <a:rPr lang="en-US" sz="19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Peluang</a:t>
            </a:r>
            <a:r>
              <a:rPr lang="en-US" sz="19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Total</a:t>
            </a:r>
            <a:endParaRPr lang="en-US" sz="1900" dirty="0">
              <a:latin typeface="Berlin Sans FB" panose="020E0602020502020306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69484" y="1970370"/>
                <a:ext cx="8197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</m:d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D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484" y="1970370"/>
                <a:ext cx="8197757" cy="369332"/>
              </a:xfrm>
              <a:prstGeom prst="rect">
                <a:avLst/>
              </a:prstGeom>
              <a:blipFill>
                <a:blip r:embed="rId4"/>
                <a:stretch>
                  <a:fillRect l="-74" t="-3279" b="-3442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433884" y="2549687"/>
                <a:ext cx="938763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</m:d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𝟓𝟓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𝟎𝟖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𝟎𝟓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𝟎𝟒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𝟐𝟎𝟎</m:t>
                          </m:r>
                        </m:den>
                      </m:f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𝟎𝟔𝟓</m:t>
                      </m:r>
                    </m:oMath>
                  </m:oMathPara>
                </a14:m>
                <a:endParaRPr lang="en-ID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884" y="2549687"/>
                <a:ext cx="9387635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92241" y="3243531"/>
            <a:ext cx="11673809" cy="58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457200" algn="just">
              <a:lnSpc>
                <a:spcPct val="200000"/>
              </a:lnSpc>
              <a:buFont typeface="+mj-lt"/>
              <a:buAutoNum type="alphaLcParenR" startAt="3"/>
              <a:defRPr/>
            </a:pPr>
            <a:r>
              <a:rPr lang="en-US" sz="1900" dirty="0" err="1">
                <a:latin typeface="Berlin Sans FB" panose="020E0602020502020306" pitchFamily="34" charset="0"/>
              </a:rPr>
              <a:t>P</a:t>
            </a:r>
            <a:r>
              <a:rPr lang="en-US" sz="1900" dirty="0" err="1" smtClean="0">
                <a:latin typeface="Berlin Sans FB" panose="020E0602020502020306" pitchFamily="34" charset="0"/>
              </a:rPr>
              <a:t>eluang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bahwa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sebuah</a:t>
            </a:r>
            <a:r>
              <a:rPr lang="en-US" sz="1900" dirty="0">
                <a:latin typeface="Berlin Sans FB" panose="020E0602020502020306" pitchFamily="34" charset="0"/>
              </a:rPr>
              <a:t> transistor </a:t>
            </a:r>
            <a:r>
              <a:rPr lang="en-US" sz="1900" dirty="0" err="1">
                <a:latin typeface="Berlin Sans FB" panose="020E0602020502020306" pitchFamily="34" charset="0"/>
              </a:rPr>
              <a:t>diambil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secara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acak</a:t>
            </a:r>
            <a:r>
              <a:rPr lang="en-US" sz="1900" dirty="0">
                <a:latin typeface="Berlin Sans FB" panose="020E0602020502020306" pitchFamily="34" charset="0"/>
              </a:rPr>
              <a:t>, </a:t>
            </a:r>
            <a:r>
              <a:rPr lang="en-US" sz="1900" dirty="0" err="1">
                <a:latin typeface="Berlin Sans FB" panose="020E0602020502020306" pitchFamily="34" charset="0"/>
              </a:rPr>
              <a:t>dan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ternyata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tidak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acat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 </a:t>
            </a:r>
            <a:r>
              <a:rPr lang="en-US" sz="1900" dirty="0" err="1">
                <a:latin typeface="Berlin Sans FB" panose="020E0602020502020306" pitchFamily="34" charset="0"/>
                <a:sym typeface="Wingdings" panose="05000000000000000000" pitchFamily="2" charset="2"/>
              </a:rPr>
              <a:t>Peluang</a:t>
            </a:r>
            <a:r>
              <a:rPr lang="en-US" sz="1900" dirty="0">
                <a:latin typeface="Berlin Sans FB" panose="020E0602020502020306" pitchFamily="34" charset="0"/>
                <a:sym typeface="Wingdings" panose="05000000000000000000" pitchFamily="2" charset="2"/>
              </a:rPr>
              <a:t> Total</a:t>
            </a:r>
            <a:endParaRPr lang="en-US" sz="1900" dirty="0">
              <a:latin typeface="Berlin Sans FB" panose="020E0602020502020306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69484" y="3979333"/>
                <a:ext cx="80967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D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484" y="3979333"/>
                <a:ext cx="8096768" cy="369332"/>
              </a:xfrm>
              <a:prstGeom prst="rect">
                <a:avLst/>
              </a:prstGeom>
              <a:blipFill>
                <a:blip r:embed="rId6"/>
                <a:stretch>
                  <a:fillRect l="-678" b="-35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33884" y="4558650"/>
                <a:ext cx="938763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𝟓𝟓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𝟗𝟐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𝟗𝟓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𝟗𝟔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𝟏𝟖𝟕</m:t>
                          </m:r>
                        </m:num>
                        <m:den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𝟐𝟎𝟎</m:t>
                          </m:r>
                        </m:den>
                      </m:f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𝟗𝟑𝟓</m:t>
                      </m:r>
                    </m:oMath>
                  </m:oMathPara>
                </a14:m>
                <a:endParaRPr lang="en-ID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884" y="4558650"/>
                <a:ext cx="9387635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433884" y="552117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Berlin Sans FB" panose="020E0602020502020306" pitchFamily="34" charset="0"/>
              </a:rPr>
              <a:t>atau</a:t>
            </a:r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52353" y="5475006"/>
                <a:ext cx="56803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</m:d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𝟎𝟔𝟓</m:t>
                      </m:r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𝟗𝟑𝟓</m:t>
                      </m:r>
                    </m:oMath>
                  </m:oMathPara>
                </a14:m>
                <a:endParaRPr lang="en-ID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53" y="5475006"/>
                <a:ext cx="568033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8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18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84991" y="148283"/>
            <a:ext cx="22333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CONTOH</a:t>
            </a:r>
            <a:endParaRPr lang="en-US" sz="4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2753" y="1150803"/>
            <a:ext cx="116738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457200" algn="just">
              <a:lnSpc>
                <a:spcPct val="200000"/>
              </a:lnSpc>
              <a:buFont typeface="+mj-lt"/>
              <a:buAutoNum type="alphaLcParenR" startAt="4"/>
              <a:defRPr/>
            </a:pPr>
            <a:r>
              <a:rPr lang="en-US" sz="1900" dirty="0" err="1" smtClean="0">
                <a:latin typeface="Berlin Sans FB" panose="020E0602020502020306" pitchFamily="34" charset="0"/>
              </a:rPr>
              <a:t>Peluang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bahwa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>
                <a:latin typeface="Berlin Sans FB" panose="020E0602020502020306" pitchFamily="34" charset="0"/>
              </a:rPr>
              <a:t>transistor yang </a:t>
            </a:r>
            <a:r>
              <a:rPr lang="en-US" sz="1900" dirty="0" err="1">
                <a:latin typeface="Berlin Sans FB" panose="020E0602020502020306" pitchFamily="34" charset="0"/>
              </a:rPr>
              <a:t>terambil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CACAT</a:t>
            </a:r>
            <a:r>
              <a:rPr lang="en-US" sz="1900" dirty="0" smtClean="0">
                <a:latin typeface="Berlin Sans FB" panose="020E0602020502020306" pitchFamily="34" charset="0"/>
              </a:rPr>
              <a:t>, </a:t>
            </a:r>
            <a:r>
              <a:rPr lang="en-US" sz="1900" dirty="0" err="1" smtClean="0">
                <a:latin typeface="Berlin Sans FB" panose="020E0602020502020306" pitchFamily="34" charset="0"/>
              </a:rPr>
              <a:t>berasal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dari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PRODUSEN B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endParaRPr lang="en-US" sz="1900" dirty="0">
              <a:latin typeface="Berlin Sans FB" panose="020E0602020502020306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408462" y="2111256"/>
                <a:ext cx="8983036" cy="820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</m:d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ID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ID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D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𝟎𝟓</m:t>
                          </m:r>
                        </m:num>
                        <m:den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𝟎𝟔𝟓</m:t>
                          </m:r>
                        </m:den>
                      </m:f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  <m:r>
                        <a:rPr lang="en-ID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𝟐𝟑𝟎𝟖</m:t>
                      </m:r>
                    </m:oMath>
                  </m:oMathPara>
                </a14:m>
                <a:endParaRPr lang="en-ID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462" y="2111256"/>
                <a:ext cx="8983036" cy="8204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ctangle 93"/>
          <p:cNvSpPr/>
          <p:nvPr/>
        </p:nvSpPr>
        <p:spPr>
          <a:xfrm>
            <a:off x="111038" y="3227902"/>
            <a:ext cx="116738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457200" algn="just">
              <a:lnSpc>
                <a:spcPct val="200000"/>
              </a:lnSpc>
              <a:buFont typeface="+mj-lt"/>
              <a:buAutoNum type="alphaLcParenR" startAt="5"/>
              <a:defRPr/>
            </a:pPr>
            <a:r>
              <a:rPr lang="en-US" sz="1900" dirty="0" err="1" smtClean="0">
                <a:latin typeface="Berlin Sans FB" panose="020E0602020502020306" pitchFamily="34" charset="0"/>
              </a:rPr>
              <a:t>Peluang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 smtClean="0">
                <a:latin typeface="Berlin Sans FB" panose="020E0602020502020306" pitchFamily="34" charset="0"/>
              </a:rPr>
              <a:t>bahwa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>
                <a:latin typeface="Berlin Sans FB" panose="020E0602020502020306" pitchFamily="34" charset="0"/>
              </a:rPr>
              <a:t>transistor yang </a:t>
            </a:r>
            <a:r>
              <a:rPr lang="en-US" sz="1900" dirty="0" err="1">
                <a:latin typeface="Berlin Sans FB" panose="020E0602020502020306" pitchFamily="34" charset="0"/>
              </a:rPr>
              <a:t>terambil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TIDAK CACAT</a:t>
            </a:r>
            <a:r>
              <a:rPr lang="en-US" sz="1900" dirty="0" smtClean="0">
                <a:latin typeface="Berlin Sans FB" panose="020E0602020502020306" pitchFamily="34" charset="0"/>
              </a:rPr>
              <a:t>, </a:t>
            </a:r>
            <a:r>
              <a:rPr lang="en-US" sz="1900" dirty="0" err="1" smtClean="0">
                <a:latin typeface="Berlin Sans FB" panose="020E0602020502020306" pitchFamily="34" charset="0"/>
              </a:rPr>
              <a:t>berasal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dari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PRODUSEN A </a:t>
            </a:r>
            <a:endParaRPr lang="en-US" sz="1900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415344" y="4174535"/>
                <a:ext cx="9108263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𝑮</m:t>
                              </m:r>
                            </m:e>
                          </m:d>
                        </m:num>
                        <m:den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𝟓𝟓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𝟗𝟐</m:t>
                          </m:r>
                        </m:num>
                        <m:den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𝟗𝟑𝟓</m:t>
                          </m:r>
                        </m:den>
                      </m:f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𝟒𝟔</m:t>
                          </m:r>
                        </m:num>
                        <m:den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𝟖𝟓</m:t>
                          </m:r>
                        </m:den>
                      </m:f>
                      <m:r>
                        <a:rPr lang="en-ID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𝟓𝟒𝟏𝟐</m:t>
                      </m:r>
                    </m:oMath>
                  </m:oMathPara>
                </a14:m>
                <a:endParaRPr lang="en-ID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344" y="4174535"/>
                <a:ext cx="9108263" cy="7822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0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19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84991" y="148283"/>
            <a:ext cx="22333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CONTOH</a:t>
            </a:r>
            <a:endParaRPr lang="en-US" sz="4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4642" y="1181155"/>
                <a:ext cx="11609068" cy="4862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ZW" altLang="en-US" sz="2000" dirty="0" smtClean="0">
                    <a:latin typeface="Berlin Sans FB" panose="020E0602020502020306" pitchFamily="34" charset="0"/>
                  </a:rPr>
                  <a:t>Suatu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sistem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komunikasi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biner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terdiri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dari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satu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transmitter  yang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mengirimkan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sinyal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smtClean="0">
                    <a:latin typeface="Berlin Sans FB" panose="020E0602020502020306" pitchFamily="34" charset="0"/>
                  </a:rPr>
                  <a:t>“0”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atau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smtClean="0">
                    <a:latin typeface="Berlin Sans FB" panose="020E0602020502020306" pitchFamily="34" charset="0"/>
                  </a:rPr>
                  <a:t>“1”.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Misalkan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K</a:t>
                </a:r>
                <a:r>
                  <a:rPr lang="en-ZW" altLang="en-US" sz="2000" baseline="-25000" dirty="0">
                    <a:latin typeface="Berlin Sans FB" panose="020E0602020502020306" pitchFamily="34" charset="0"/>
                  </a:rPr>
                  <a:t>0 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adalah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notasi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untuk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pengiriman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sinyal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smtClean="0">
                    <a:latin typeface="Berlin Sans FB" panose="020E0602020502020306" pitchFamily="34" charset="0"/>
                  </a:rPr>
                  <a:t>“0” , 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K</a:t>
                </a:r>
                <a:r>
                  <a:rPr lang="en-ZW" altLang="en-US" sz="2000" baseline="-25000" dirty="0">
                    <a:latin typeface="Berlin Sans FB" panose="020E0602020502020306" pitchFamily="34" charset="0"/>
                  </a:rPr>
                  <a:t>1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untuk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pengiriman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sinyal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smtClean="0">
                    <a:latin typeface="Berlin Sans FB" panose="020E0602020502020306" pitchFamily="34" charset="0"/>
                  </a:rPr>
                  <a:t>“1”, 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T</a:t>
                </a:r>
                <a:r>
                  <a:rPr lang="en-ZW" altLang="en-US" sz="2000" baseline="-25000" dirty="0">
                    <a:latin typeface="Berlin Sans FB" panose="020E0602020502020306" pitchFamily="34" charset="0"/>
                  </a:rPr>
                  <a:t>0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untuk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terima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sinyal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smtClean="0">
                    <a:latin typeface="Berlin Sans FB" panose="020E0602020502020306" pitchFamily="34" charset="0"/>
                  </a:rPr>
                  <a:t>“0”,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dan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T</a:t>
                </a:r>
                <a:r>
                  <a:rPr lang="en-ZW" altLang="en-US" sz="2000" baseline="-25000" dirty="0">
                    <a:latin typeface="Berlin Sans FB" panose="020E0602020502020306" pitchFamily="34" charset="0"/>
                  </a:rPr>
                  <a:t>1 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untuk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terima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sinyal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smtClean="0">
                    <a:latin typeface="Berlin Sans FB" panose="020E0602020502020306" pitchFamily="34" charset="0"/>
                  </a:rPr>
                  <a:t>“1”.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Apabila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diketahui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bahwa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alt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altLang="en-US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ID" alt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D" altLang="en-US" sz="2000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ZW" altLang="en-US" sz="20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D" alt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D" alt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D" alt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D" alt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D" altLang="en-US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ID" altLang="en-US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ID" alt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D" alt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D" alt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D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D" alt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ID" alt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ID" altLang="en-US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ID" altLang="en-US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ID" alt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ID" altLang="en-US" sz="2000" b="0" i="1" smtClean="0"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r>
                  <a:rPr lang="en-ZW" altLang="en-US" sz="2000" dirty="0" smtClean="0">
                    <a:latin typeface="Berlin Sans FB" panose="020E0602020502020306" pitchFamily="34" charset="0"/>
                  </a:rPr>
                  <a:t> ,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maka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</a:t>
                </a:r>
                <a:r>
                  <a:rPr lang="en-ZW" altLang="en-US" sz="2000" dirty="0" err="1">
                    <a:latin typeface="Berlin Sans FB" panose="020E0602020502020306" pitchFamily="34" charset="0"/>
                  </a:rPr>
                  <a:t>hitunglah</a:t>
                </a:r>
                <a:r>
                  <a:rPr lang="en-ZW" altLang="en-US" sz="2000" dirty="0">
                    <a:latin typeface="Berlin Sans FB" panose="020E0602020502020306" pitchFamily="34" charset="0"/>
                  </a:rPr>
                  <a:t> :</a:t>
                </a:r>
              </a:p>
              <a:p>
                <a:pPr marL="1162050" lvl="1" indent="-446088" algn="just">
                  <a:lnSpc>
                    <a:spcPct val="200000"/>
                  </a:lnSpc>
                  <a:buFontTx/>
                  <a:buAutoNum type="alphaLcParenR"/>
                  <a:defRPr/>
                </a:pPr>
                <a:r>
                  <a:rPr lang="en-US" sz="1900" dirty="0" err="1" smtClean="0">
                    <a:latin typeface="Berlin Sans FB" panose="020E0602020502020306" pitchFamily="34" charset="0"/>
                  </a:rPr>
                  <a:t>Gambarkan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diagram </a:t>
                </a:r>
                <a:r>
                  <a:rPr lang="en-US" sz="1900" dirty="0" err="1" smtClean="0">
                    <a:latin typeface="Berlin Sans FB" panose="020E0602020502020306" pitchFamily="34" charset="0"/>
                  </a:rPr>
                  <a:t>pohon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" panose="020E0602020502020306" pitchFamily="34" charset="0"/>
                  </a:rPr>
                  <a:t>untuk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" panose="020E0602020502020306" pitchFamily="34" charset="0"/>
                  </a:rPr>
                  <a:t>kondisi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" panose="020E0602020502020306" pitchFamily="34" charset="0"/>
                  </a:rPr>
                  <a:t>tsb</a:t>
                </a:r>
                <a:endParaRPr lang="en-US" sz="1900" dirty="0" smtClean="0">
                  <a:latin typeface="Berlin Sans FB" panose="020E0602020502020306" pitchFamily="34" charset="0"/>
                </a:endParaRPr>
              </a:p>
              <a:p>
                <a:pPr marL="1162050" lvl="1" indent="-446088" algn="just">
                  <a:lnSpc>
                    <a:spcPct val="200000"/>
                  </a:lnSpc>
                  <a:buFontTx/>
                  <a:buAutoNum type="alphaLcParenR"/>
                  <a:defRPr/>
                </a:pPr>
                <a:r>
                  <a:rPr lang="en-US" sz="1900" dirty="0" err="1" smtClean="0">
                    <a:latin typeface="Berlin Sans FB" panose="020E0602020502020306" pitchFamily="34" charset="0"/>
                  </a:rPr>
                  <a:t>Peluang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sz="1900" i="1" dirty="0" smtClean="0">
                    <a:latin typeface="Berlin Sans FB" panose="020E0602020502020306" pitchFamily="34" charset="0"/>
                  </a:rPr>
                  <a:t>receiver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" panose="020E0602020502020306" pitchFamily="34" charset="0"/>
                  </a:rPr>
                  <a:t>akan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" panose="020E0602020502020306" pitchFamily="34" charset="0"/>
                  </a:rPr>
                  <a:t>menerima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" panose="020E0602020502020306" pitchFamily="34" charset="0"/>
                  </a:rPr>
                  <a:t>sinyal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“1” !</a:t>
                </a:r>
              </a:p>
              <a:p>
                <a:pPr marL="1162050" lvl="1" indent="-446088" algn="just">
                  <a:lnSpc>
                    <a:spcPct val="200000"/>
                  </a:lnSpc>
                  <a:buFontTx/>
                  <a:buAutoNum type="alphaLcParenR"/>
                  <a:defRPr/>
                </a:pPr>
                <a:r>
                  <a:rPr lang="en-US" sz="1900" dirty="0" err="1" smtClean="0">
                    <a:latin typeface="Berlin Sans FB" panose="020E0602020502020306" pitchFamily="34" charset="0"/>
                  </a:rPr>
                  <a:t>Peluang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sz="1900" i="1" dirty="0" smtClean="0">
                    <a:latin typeface="Berlin Sans FB" panose="020E0602020502020306" pitchFamily="34" charset="0"/>
                  </a:rPr>
                  <a:t>receiver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" panose="020E0602020502020306" pitchFamily="34" charset="0"/>
                  </a:rPr>
                  <a:t>akan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" panose="020E0602020502020306" pitchFamily="34" charset="0"/>
                  </a:rPr>
                  <a:t>menerima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" panose="020E0602020502020306" pitchFamily="34" charset="0"/>
                  </a:rPr>
                  <a:t>sinyal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“0” !</a:t>
                </a:r>
                <a:endParaRPr lang="en-US" sz="1900" dirty="0">
                  <a:latin typeface="Berlin Sans FB" panose="020E0602020502020306" pitchFamily="34" charset="0"/>
                </a:endParaRPr>
              </a:p>
              <a:p>
                <a:pPr marL="1162050" lvl="1" indent="-446088" algn="just">
                  <a:lnSpc>
                    <a:spcPct val="200000"/>
                  </a:lnSpc>
                  <a:buFontTx/>
                  <a:buAutoNum type="alphaLcParenR"/>
                  <a:defRPr/>
                </a:pPr>
                <a:r>
                  <a:rPr lang="en-US" sz="1900" dirty="0" err="1" smtClean="0">
                    <a:latin typeface="Berlin Sans FB" panose="020E0602020502020306" pitchFamily="34" charset="0"/>
                  </a:rPr>
                  <a:t>Jika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sz="1900" i="1" dirty="0" smtClean="0">
                    <a:latin typeface="Berlin Sans FB" panose="020E0602020502020306" pitchFamily="34" charset="0"/>
                  </a:rPr>
                  <a:t>receiver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" panose="020E0602020502020306" pitchFamily="34" charset="0"/>
                  </a:rPr>
                  <a:t>menerima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" panose="020E0602020502020306" pitchFamily="34" charset="0"/>
                  </a:rPr>
                  <a:t>sinyal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“1” , </a:t>
                </a:r>
                <a:r>
                  <a:rPr lang="en-US" sz="1900" dirty="0" err="1" smtClean="0">
                    <a:latin typeface="Berlin Sans FB" panose="020E0602020502020306" pitchFamily="34" charset="0"/>
                  </a:rPr>
                  <a:t>berapa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" panose="020E0602020502020306" pitchFamily="34" charset="0"/>
                  </a:rPr>
                  <a:t>peluang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" panose="020E0602020502020306" pitchFamily="34" charset="0"/>
                  </a:rPr>
                  <a:t>bahwa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" panose="020E0602020502020306" pitchFamily="34" charset="0"/>
                  </a:rPr>
                  <a:t>sinyal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" panose="020E0602020502020306" pitchFamily="34" charset="0"/>
                  </a:rPr>
                  <a:t>tersebut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" panose="020E0602020502020306" pitchFamily="34" charset="0"/>
                  </a:rPr>
                  <a:t>berasal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" panose="020E0602020502020306" pitchFamily="34" charset="0"/>
                  </a:rPr>
                  <a:t>dari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" panose="020E0602020502020306" pitchFamily="34" charset="0"/>
                  </a:rPr>
                  <a:t>pengiriman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sz="1900" dirty="0" err="1" smtClean="0">
                    <a:latin typeface="Berlin Sans FB" panose="020E0602020502020306" pitchFamily="34" charset="0"/>
                  </a:rPr>
                  <a:t>sinyal</a:t>
                </a:r>
                <a:r>
                  <a:rPr lang="en-US" sz="1900" dirty="0" smtClean="0">
                    <a:latin typeface="Berlin Sans FB" panose="020E0602020502020306" pitchFamily="34" charset="0"/>
                  </a:rPr>
                  <a:t>  “0”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42" y="1181155"/>
                <a:ext cx="11609068" cy="4862870"/>
              </a:xfrm>
              <a:prstGeom prst="rect">
                <a:avLst/>
              </a:prstGeom>
              <a:blipFill>
                <a:blip r:embed="rId4"/>
                <a:stretch>
                  <a:fillRect l="-473" r="-52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5640456" y="29171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030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14149" y="1906175"/>
            <a:ext cx="11095630" cy="2997711"/>
          </a:xfrm>
          <a:prstGeom prst="roundRect">
            <a:avLst/>
          </a:prstGeom>
          <a:solidFill>
            <a:schemeClr val="bg2">
              <a:alpha val="5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en-US" sz="3000" b="1" dirty="0" smtClean="0">
                <a:solidFill>
                  <a:srgbClr val="C00000"/>
                </a:solidFill>
                <a:latin typeface="OCR A Extended" panose="02010509020102010303" pitchFamily="50" charset="0"/>
              </a:rPr>
              <a:t>TEORI PELUANG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3000" b="1" dirty="0" smtClean="0">
                <a:solidFill>
                  <a:srgbClr val="C00000"/>
                </a:solidFill>
                <a:latin typeface="OCR A Extended" panose="02010509020102010303" pitchFamily="50" charset="0"/>
              </a:rPr>
              <a:t>CONDITIONAL PROBABILITY (PELUANG BERSYARAT)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3000" b="1" dirty="0" smtClean="0">
                <a:solidFill>
                  <a:srgbClr val="C00000"/>
                </a:solidFill>
                <a:latin typeface="OCR A Extended" panose="02010509020102010303" pitchFamily="50" charset="0"/>
              </a:rPr>
              <a:t>TEOREMA PELUANG TOTAL &amp; BAYES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1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2060820" y="2654792"/>
            <a:ext cx="986646" cy="1000204"/>
            <a:chOff x="3125810" y="2191493"/>
            <a:chExt cx="882848" cy="736404"/>
          </a:xfrm>
        </p:grpSpPr>
        <p:grpSp>
          <p:nvGrpSpPr>
            <p:cNvPr id="93" name="Group 92"/>
            <p:cNvGrpSpPr/>
            <p:nvPr/>
          </p:nvGrpSpPr>
          <p:grpSpPr>
            <a:xfrm>
              <a:off x="3485271" y="2191493"/>
              <a:ext cx="523387" cy="736404"/>
              <a:chOff x="3447911" y="1887919"/>
              <a:chExt cx="832259" cy="1312988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3447914" y="1887919"/>
                <a:ext cx="832255" cy="671775"/>
                <a:chOff x="1277403" y="2555393"/>
                <a:chExt cx="974950" cy="1410073"/>
              </a:xfrm>
            </p:grpSpPr>
            <p:cxnSp>
              <p:nvCxnSpPr>
                <p:cNvPr id="99" name="Straight Arrow Connector 98"/>
                <p:cNvCxnSpPr/>
                <p:nvPr/>
              </p:nvCxnSpPr>
              <p:spPr>
                <a:xfrm flipV="1">
                  <a:off x="1277403" y="2555393"/>
                  <a:ext cx="487475" cy="1410073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/>
                <p:cNvCxnSpPr/>
                <p:nvPr/>
              </p:nvCxnSpPr>
              <p:spPr>
                <a:xfrm>
                  <a:off x="1764878" y="2559695"/>
                  <a:ext cx="487475" cy="0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/>
              <p:cNvGrpSpPr/>
              <p:nvPr/>
            </p:nvGrpSpPr>
            <p:grpSpPr>
              <a:xfrm flipV="1">
                <a:off x="3447911" y="2529132"/>
                <a:ext cx="832259" cy="671775"/>
                <a:chOff x="1277403" y="2555393"/>
                <a:chExt cx="974954" cy="1410073"/>
              </a:xfrm>
            </p:grpSpPr>
            <p:cxnSp>
              <p:nvCxnSpPr>
                <p:cNvPr id="97" name="Straight Arrow Connector 96"/>
                <p:cNvCxnSpPr/>
                <p:nvPr/>
              </p:nvCxnSpPr>
              <p:spPr>
                <a:xfrm flipV="1">
                  <a:off x="1277403" y="2555393"/>
                  <a:ext cx="487475" cy="1410073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/>
                <p:cNvCxnSpPr/>
                <p:nvPr/>
              </p:nvCxnSpPr>
              <p:spPr>
                <a:xfrm>
                  <a:off x="1764880" y="2559696"/>
                  <a:ext cx="487477" cy="0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4" name="Straight Connector 93"/>
            <p:cNvCxnSpPr/>
            <p:nvPr/>
          </p:nvCxnSpPr>
          <p:spPr>
            <a:xfrm flipH="1">
              <a:off x="3125810" y="2559695"/>
              <a:ext cx="359461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980717" y="4259921"/>
            <a:ext cx="1115314" cy="1000204"/>
            <a:chOff x="3125810" y="2191493"/>
            <a:chExt cx="882848" cy="736404"/>
          </a:xfrm>
        </p:grpSpPr>
        <p:grpSp>
          <p:nvGrpSpPr>
            <p:cNvPr id="73" name="Group 72"/>
            <p:cNvGrpSpPr/>
            <p:nvPr/>
          </p:nvGrpSpPr>
          <p:grpSpPr>
            <a:xfrm>
              <a:off x="3485271" y="2191493"/>
              <a:ext cx="523387" cy="736404"/>
              <a:chOff x="3447911" y="1887919"/>
              <a:chExt cx="832259" cy="1312988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3447914" y="1887919"/>
                <a:ext cx="832255" cy="671775"/>
                <a:chOff x="1277403" y="2555393"/>
                <a:chExt cx="974950" cy="1410073"/>
              </a:xfrm>
            </p:grpSpPr>
            <p:cxnSp>
              <p:nvCxnSpPr>
                <p:cNvPr id="79" name="Straight Arrow Connector 78"/>
                <p:cNvCxnSpPr/>
                <p:nvPr/>
              </p:nvCxnSpPr>
              <p:spPr>
                <a:xfrm flipV="1">
                  <a:off x="1277403" y="2555393"/>
                  <a:ext cx="487475" cy="1410073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/>
                <p:cNvCxnSpPr/>
                <p:nvPr/>
              </p:nvCxnSpPr>
              <p:spPr>
                <a:xfrm>
                  <a:off x="1764878" y="2559695"/>
                  <a:ext cx="487475" cy="0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/>
              <p:cNvGrpSpPr/>
              <p:nvPr/>
            </p:nvGrpSpPr>
            <p:grpSpPr>
              <a:xfrm flipV="1">
                <a:off x="3447911" y="2529132"/>
                <a:ext cx="832259" cy="671775"/>
                <a:chOff x="1277403" y="2555393"/>
                <a:chExt cx="974954" cy="1410073"/>
              </a:xfrm>
            </p:grpSpPr>
            <p:cxnSp>
              <p:nvCxnSpPr>
                <p:cNvPr id="77" name="Straight Arrow Connector 76"/>
                <p:cNvCxnSpPr/>
                <p:nvPr/>
              </p:nvCxnSpPr>
              <p:spPr>
                <a:xfrm flipV="1">
                  <a:off x="1277403" y="2555393"/>
                  <a:ext cx="487475" cy="1410073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/>
                <p:nvPr/>
              </p:nvCxnSpPr>
              <p:spPr>
                <a:xfrm>
                  <a:off x="1764880" y="2559696"/>
                  <a:ext cx="487477" cy="0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4" name="Straight Connector 73"/>
            <p:cNvCxnSpPr/>
            <p:nvPr/>
          </p:nvCxnSpPr>
          <p:spPr>
            <a:xfrm flipH="1">
              <a:off x="3125810" y="2559695"/>
              <a:ext cx="359461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20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84991" y="148283"/>
            <a:ext cx="22333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CONTOH</a:t>
            </a:r>
            <a:endParaRPr lang="en-US" sz="4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387" y="761229"/>
            <a:ext cx="11609068" cy="58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sz="1900" smtClean="0">
                <a:latin typeface="Berlin Sans FB" panose="020E0602020502020306" pitchFamily="34" charset="0"/>
              </a:rPr>
              <a:t>PENYELESAIAN:</a:t>
            </a:r>
            <a:endParaRPr lang="en-US" sz="1900" dirty="0">
              <a:latin typeface="Berlin Sans FB" panose="020E0602020502020306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180859" y="2859563"/>
                <a:ext cx="873457" cy="573206"/>
              </a:xfrm>
              <a:prstGeom prst="roundRect">
                <a:avLst/>
              </a:prstGeom>
              <a:solidFill>
                <a:schemeClr val="bg2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59" y="2859563"/>
                <a:ext cx="873457" cy="57320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189995" y="4460642"/>
                <a:ext cx="873457" cy="573206"/>
              </a:xfrm>
              <a:prstGeom prst="roundRect">
                <a:avLst/>
              </a:prstGeom>
              <a:solidFill>
                <a:schemeClr val="bg2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995" y="4460642"/>
                <a:ext cx="873457" cy="57320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37205" y="3162904"/>
            <a:ext cx="637150" cy="807813"/>
            <a:chOff x="742314" y="2617768"/>
            <a:chExt cx="971207" cy="1410073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742314" y="2617768"/>
              <a:ext cx="487475" cy="1410073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226046" y="2634895"/>
              <a:ext cx="487475" cy="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>
              <a:xfrm>
                <a:off x="3062086" y="2438881"/>
                <a:ext cx="786157" cy="41063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086" y="2438881"/>
                <a:ext cx="786157" cy="41063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3046760" y="3432769"/>
                <a:ext cx="804997" cy="41499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760" y="3432769"/>
                <a:ext cx="804997" cy="41499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>
              <a:xfrm>
                <a:off x="3062086" y="4063627"/>
                <a:ext cx="786157" cy="41063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ID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086" y="4063627"/>
                <a:ext cx="786157" cy="41063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/>
              <p:cNvSpPr/>
              <p:nvPr/>
            </p:nvSpPr>
            <p:spPr>
              <a:xfrm>
                <a:off x="3096031" y="5079416"/>
                <a:ext cx="767686" cy="41499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ID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D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1" name="Rounded 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031" y="5079416"/>
                <a:ext cx="767686" cy="41499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/>
          <p:cNvCxnSpPr/>
          <p:nvPr/>
        </p:nvCxnSpPr>
        <p:spPr>
          <a:xfrm flipH="1">
            <a:off x="109490" y="3952995"/>
            <a:ext cx="42771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20048" y="3414412"/>
                <a:ext cx="15383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48" y="3414412"/>
                <a:ext cx="153837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827584" y="5014442"/>
                <a:ext cx="15383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014442"/>
                <a:ext cx="153837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 flipV="1">
            <a:off x="546341" y="3955001"/>
            <a:ext cx="637150" cy="807813"/>
            <a:chOff x="742314" y="2617768"/>
            <a:chExt cx="971207" cy="1410073"/>
          </a:xfrm>
        </p:grpSpPr>
        <p:cxnSp>
          <p:nvCxnSpPr>
            <p:cNvPr id="62" name="Straight Arrow Connector 61"/>
            <p:cNvCxnSpPr/>
            <p:nvPr/>
          </p:nvCxnSpPr>
          <p:spPr>
            <a:xfrm flipV="1">
              <a:off x="742314" y="2617768"/>
              <a:ext cx="487475" cy="1410073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1226046" y="2634895"/>
              <a:ext cx="487475" cy="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88091" y="2443048"/>
                <a:ext cx="1866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091" y="2443048"/>
                <a:ext cx="186621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888091" y="3468768"/>
                <a:ext cx="1866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091" y="3468768"/>
                <a:ext cx="186621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888090" y="4065057"/>
                <a:ext cx="1866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090" y="4065057"/>
                <a:ext cx="186621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863716" y="5117116"/>
                <a:ext cx="1866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716" y="5117116"/>
                <a:ext cx="186621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 flipH="1">
            <a:off x="2305526" y="1742454"/>
            <a:ext cx="35980" cy="414245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6192" y="1697229"/>
            <a:ext cx="2249334" cy="559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u="sng" dirty="0" smtClean="0">
                <a:solidFill>
                  <a:schemeClr val="accent5"/>
                </a:solidFill>
                <a:latin typeface="Berlin Sans FB" panose="020E0602020502020306" pitchFamily="34" charset="0"/>
              </a:rPr>
              <a:t>PRIOR PROBABILITY</a:t>
            </a:r>
            <a:endParaRPr lang="en-US" i="1" u="sng" dirty="0">
              <a:solidFill>
                <a:schemeClr val="accent5"/>
              </a:solidFill>
              <a:latin typeface="Berlin Sans FB" panose="020E0602020502020306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62543" y="1685417"/>
            <a:ext cx="3207929" cy="559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u="sng" dirty="0" smtClean="0">
                <a:solidFill>
                  <a:schemeClr val="accent5"/>
                </a:solidFill>
                <a:latin typeface="Berlin Sans FB" panose="020E0602020502020306" pitchFamily="34" charset="0"/>
              </a:rPr>
              <a:t>CONDITIONAL PPROBABILITY</a:t>
            </a:r>
            <a:endParaRPr lang="en-US" i="1" u="sng" dirty="0">
              <a:solidFill>
                <a:schemeClr val="accent5"/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5754307" y="1783481"/>
            <a:ext cx="40756" cy="4101429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994628" y="1676371"/>
            <a:ext cx="2173993" cy="559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u="sng" dirty="0" smtClean="0">
                <a:solidFill>
                  <a:schemeClr val="accent5"/>
                </a:solidFill>
                <a:latin typeface="Berlin Sans FB" panose="020E0602020502020306" pitchFamily="34" charset="0"/>
              </a:rPr>
              <a:t>JOINT PROBABILITY</a:t>
            </a:r>
            <a:endParaRPr lang="en-US" i="1" u="sng" dirty="0">
              <a:solidFill>
                <a:schemeClr val="accent5"/>
              </a:solidFill>
              <a:latin typeface="Berlin Sans FB" panose="020E0602020502020306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996381" y="2438488"/>
                <a:ext cx="52721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en-ID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81" y="2438488"/>
                <a:ext cx="5272149" cy="276999"/>
              </a:xfrm>
              <a:prstGeom prst="rect">
                <a:avLst/>
              </a:prstGeom>
              <a:blipFill>
                <a:blip r:embed="rId16"/>
                <a:stretch>
                  <a:fillRect l="-694" r="-578" b="-1777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994628" y="3500671"/>
                <a:ext cx="52721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𝟎𝟒</m:t>
                      </m:r>
                    </m:oMath>
                  </m:oMathPara>
                </a14:m>
                <a:endParaRPr lang="en-ID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628" y="3500671"/>
                <a:ext cx="5272149" cy="276999"/>
              </a:xfrm>
              <a:prstGeom prst="rect">
                <a:avLst/>
              </a:prstGeom>
              <a:blipFill>
                <a:blip r:embed="rId17"/>
                <a:stretch>
                  <a:fillRect l="-578" r="-694" b="-1521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994628" y="4089039"/>
                <a:ext cx="52721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𝟎𝟔</m:t>
                      </m:r>
                    </m:oMath>
                  </m:oMathPara>
                </a14:m>
                <a:endParaRPr lang="en-ID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628" y="4089039"/>
                <a:ext cx="5272149" cy="276999"/>
              </a:xfrm>
              <a:prstGeom prst="rect">
                <a:avLst/>
              </a:prstGeom>
              <a:blipFill>
                <a:blip r:embed="rId18"/>
                <a:stretch>
                  <a:fillRect l="-578" r="-694" b="-1777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004037" y="5172453"/>
                <a:ext cx="52721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𝟓𝟒</m:t>
                      </m:r>
                    </m:oMath>
                  </m:oMathPara>
                </a14:m>
                <a:endParaRPr lang="en-ID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037" y="5172453"/>
                <a:ext cx="5272149" cy="276999"/>
              </a:xfrm>
              <a:prstGeom prst="rect">
                <a:avLst/>
              </a:prstGeom>
              <a:blipFill>
                <a:blip r:embed="rId19"/>
                <a:stretch>
                  <a:fillRect l="-694" r="-694" b="-1521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6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21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84991" y="148283"/>
            <a:ext cx="22333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CONTOH</a:t>
            </a:r>
            <a:endParaRPr lang="en-US" sz="4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387" y="761229"/>
            <a:ext cx="11609068" cy="58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sz="1900" smtClean="0">
                <a:latin typeface="Berlin Sans FB" panose="020E0602020502020306" pitchFamily="34" charset="0"/>
              </a:rPr>
              <a:t>PENYELESAIAN:</a:t>
            </a:r>
            <a:endParaRPr lang="en-US" sz="1900" dirty="0">
              <a:latin typeface="Berlin Sans FB" panose="020E0602020502020306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80695" y="1186567"/>
            <a:ext cx="58324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1" indent="-368300" algn="just">
              <a:lnSpc>
                <a:spcPct val="200000"/>
              </a:lnSpc>
              <a:buFontTx/>
              <a:buAutoNum type="alphaLcParenR"/>
              <a:defRPr/>
            </a:pPr>
            <a:r>
              <a:rPr lang="en-US" sz="1900" dirty="0" err="1">
                <a:latin typeface="Berlin Sans FB" panose="020E0602020502020306" pitchFamily="34" charset="0"/>
              </a:rPr>
              <a:t>Peluang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i="1" dirty="0">
                <a:latin typeface="Berlin Sans FB" panose="020E0602020502020306" pitchFamily="34" charset="0"/>
              </a:rPr>
              <a:t>receiver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akan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menerima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sinyal</a:t>
            </a:r>
            <a:r>
              <a:rPr lang="en-US" sz="1900" dirty="0">
                <a:latin typeface="Berlin Sans FB" panose="020E0602020502020306" pitchFamily="34" charset="0"/>
              </a:rPr>
              <a:t> “1</a:t>
            </a:r>
            <a:r>
              <a:rPr lang="en-US" sz="1900" dirty="0" smtClean="0">
                <a:latin typeface="Berlin Sans FB" panose="020E0602020502020306" pitchFamily="34" charset="0"/>
              </a:rPr>
              <a:t>”</a:t>
            </a:r>
            <a:endParaRPr lang="en-US" sz="1900" dirty="0">
              <a:latin typeface="Berlin Sans FB" panose="020E0602020502020306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954920" y="1995442"/>
                <a:ext cx="56642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20" y="1995442"/>
                <a:ext cx="5664243" cy="307777"/>
              </a:xfrm>
              <a:prstGeom prst="rect">
                <a:avLst/>
              </a:prstGeom>
              <a:blipFill>
                <a:blip r:embed="rId4"/>
                <a:stretch>
                  <a:fillRect l="-646" t="-1961" b="-3333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961964" y="2392855"/>
                <a:ext cx="5251181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𝟓𝟎</m:t>
                          </m:r>
                        </m:den>
                      </m:f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𝟓𝟖</m:t>
                      </m:r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64" y="2392855"/>
                <a:ext cx="5251181" cy="578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ectangle 104"/>
          <p:cNvSpPr/>
          <p:nvPr/>
        </p:nvSpPr>
        <p:spPr>
          <a:xfrm>
            <a:off x="409387" y="2751367"/>
            <a:ext cx="5832450" cy="58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1" indent="-368300" algn="just">
              <a:lnSpc>
                <a:spcPct val="200000"/>
              </a:lnSpc>
              <a:buFont typeface="+mj-lt"/>
              <a:buAutoNum type="alphaLcParenR" startAt="2"/>
              <a:defRPr/>
            </a:pPr>
            <a:r>
              <a:rPr lang="en-US" sz="1900" dirty="0" err="1">
                <a:latin typeface="Berlin Sans FB" panose="020E0602020502020306" pitchFamily="34" charset="0"/>
              </a:rPr>
              <a:t>Peluang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i="1" dirty="0">
                <a:latin typeface="Berlin Sans FB" panose="020E0602020502020306" pitchFamily="34" charset="0"/>
              </a:rPr>
              <a:t>receiver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akan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menerima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sinyal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smtClean="0">
                <a:latin typeface="Berlin Sans FB" panose="020E0602020502020306" pitchFamily="34" charset="0"/>
              </a:rPr>
              <a:t>“0”</a:t>
            </a:r>
            <a:endParaRPr lang="en-US" sz="1900" dirty="0">
              <a:latin typeface="Berlin Sans FB" panose="020E0602020502020306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954920" y="3539452"/>
                <a:ext cx="57235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20" y="3539452"/>
                <a:ext cx="5723555" cy="307777"/>
              </a:xfrm>
              <a:prstGeom prst="rect">
                <a:avLst/>
              </a:prstGeom>
              <a:blipFill>
                <a:blip r:embed="rId6"/>
                <a:stretch>
                  <a:fillRect l="-106" t="-4000" b="-36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954920" y="4018081"/>
                <a:ext cx="5251181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𝟓𝟎</m:t>
                          </m:r>
                        </m:den>
                      </m:f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20" y="4018081"/>
                <a:ext cx="5251181" cy="5782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ectangle 107"/>
          <p:cNvSpPr/>
          <p:nvPr/>
        </p:nvSpPr>
        <p:spPr>
          <a:xfrm>
            <a:off x="6345436" y="403673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Berlin Sans FB" panose="020E0602020502020306" pitchFamily="34" charset="0"/>
              </a:rPr>
              <a:t>atau</a:t>
            </a:r>
            <a:endParaRPr lang="en-ID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284990" y="4107143"/>
                <a:ext cx="46267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𝟓𝟖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990" y="4107143"/>
                <a:ext cx="4626779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ectangle 109"/>
          <p:cNvSpPr/>
          <p:nvPr/>
        </p:nvSpPr>
        <p:spPr>
          <a:xfrm>
            <a:off x="460375" y="4726649"/>
            <a:ext cx="1147403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lvl="1" indent="-276225" algn="just">
              <a:buFont typeface="+mj-lt"/>
              <a:buAutoNum type="alphaLcParenR" startAt="3"/>
              <a:defRPr/>
            </a:pPr>
            <a:r>
              <a:rPr lang="en-US" sz="1900" dirty="0" err="1">
                <a:latin typeface="Berlin Sans FB" panose="020E0602020502020306" pitchFamily="34" charset="0"/>
              </a:rPr>
              <a:t>Jika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i="1" dirty="0">
                <a:latin typeface="Berlin Sans FB" panose="020E0602020502020306" pitchFamily="34" charset="0"/>
              </a:rPr>
              <a:t>receiver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menerima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sinyal</a:t>
            </a:r>
            <a:r>
              <a:rPr lang="en-US" sz="1900" dirty="0">
                <a:latin typeface="Berlin Sans FB" panose="020E0602020502020306" pitchFamily="34" charset="0"/>
              </a:rPr>
              <a:t> “1” </a:t>
            </a:r>
            <a:r>
              <a:rPr lang="en-US" sz="1900" dirty="0" smtClean="0">
                <a:latin typeface="Berlin Sans FB" panose="020E0602020502020306" pitchFamily="34" charset="0"/>
              </a:rPr>
              <a:t>, </a:t>
            </a:r>
            <a:r>
              <a:rPr lang="en-US" sz="1900" dirty="0" err="1" smtClean="0">
                <a:latin typeface="Berlin Sans FB" panose="020E0602020502020306" pitchFamily="34" charset="0"/>
              </a:rPr>
              <a:t>peluang</a:t>
            </a:r>
            <a:r>
              <a:rPr lang="en-US" sz="1900" dirty="0" smtClean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bahwa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sinyal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tersebut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berasal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dari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pengiriman</a:t>
            </a:r>
            <a:r>
              <a:rPr lang="en-US" sz="1900" dirty="0">
                <a:latin typeface="Berlin Sans FB" panose="020E0602020502020306" pitchFamily="34" charset="0"/>
              </a:rPr>
              <a:t> </a:t>
            </a:r>
            <a:r>
              <a:rPr lang="en-US" sz="1900" dirty="0" err="1">
                <a:latin typeface="Berlin Sans FB" panose="020E0602020502020306" pitchFamily="34" charset="0"/>
              </a:rPr>
              <a:t>sinyal</a:t>
            </a:r>
            <a:r>
              <a:rPr lang="en-US" sz="1900" dirty="0">
                <a:latin typeface="Berlin Sans FB" panose="020E0602020502020306" pitchFamily="34" charset="0"/>
              </a:rPr>
              <a:t>  “0”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61964" y="5381225"/>
                <a:ext cx="8353505" cy="739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sSub>
                            <m:sSub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𝟓𝟖</m:t>
                          </m:r>
                        </m:den>
                      </m:f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den>
                      </m:f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𝟎𝟔𝟗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64" y="5381225"/>
                <a:ext cx="8353505" cy="7399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5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22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58777" y="148283"/>
            <a:ext cx="2685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LATIHAN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4642" y="1060881"/>
            <a:ext cx="116090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ZW" altLang="en-US" sz="2000" dirty="0" err="1" smtClean="0">
                <a:latin typeface="Berlin Sans FB" panose="020E0602020502020306" pitchFamily="34" charset="0"/>
              </a:rPr>
              <a:t>Pada</a:t>
            </a:r>
            <a:r>
              <a:rPr lang="en-ZW" altLang="en-US" sz="2000" dirty="0">
                <a:latin typeface="Berlin Sans FB" panose="020E0602020502020306" pitchFamily="34" charset="0"/>
              </a:rPr>
              <a:t> </a:t>
            </a:r>
            <a:r>
              <a:rPr lang="en-ZW" altLang="en-US" sz="2000" dirty="0" err="1" smtClean="0">
                <a:latin typeface="Berlin Sans FB" panose="020E0602020502020306" pitchFamily="34" charset="0"/>
              </a:rPr>
              <a:t>suatu</a:t>
            </a:r>
            <a:r>
              <a:rPr lang="en-ZW" altLang="en-US" sz="2000" dirty="0" smtClean="0">
                <a:latin typeface="Berlin Sans FB" panose="020E0602020502020306" pitchFamily="34" charset="0"/>
              </a:rPr>
              <a:t> </a:t>
            </a:r>
            <a:r>
              <a:rPr lang="en-ZW" altLang="en-US" sz="2000" dirty="0" err="1" smtClean="0">
                <a:latin typeface="Berlin Sans FB" panose="020E0602020502020306" pitchFamily="34" charset="0"/>
              </a:rPr>
              <a:t>penelitian</a:t>
            </a:r>
            <a:r>
              <a:rPr lang="en-ZW" altLang="en-US" sz="2000" dirty="0" smtClean="0">
                <a:latin typeface="Berlin Sans FB" panose="020E0602020502020306" pitchFamily="34" charset="0"/>
              </a:rPr>
              <a:t> </a:t>
            </a:r>
            <a:r>
              <a:rPr lang="en-ZW" altLang="en-US" sz="2000" dirty="0" err="1" smtClean="0">
                <a:latin typeface="Berlin Sans FB" panose="020E0602020502020306" pitchFamily="34" charset="0"/>
              </a:rPr>
              <a:t>tentang</a:t>
            </a:r>
            <a:r>
              <a:rPr lang="en-ZW" altLang="en-US" sz="2000" dirty="0" smtClean="0">
                <a:latin typeface="Berlin Sans FB" panose="020E0602020502020306" pitchFamily="34" charset="0"/>
              </a:rPr>
              <a:t> </a:t>
            </a:r>
            <a:r>
              <a:rPr lang="en-ZW" altLang="en-US" sz="2000" dirty="0" err="1" smtClean="0">
                <a:latin typeface="Berlin Sans FB" panose="020E0602020502020306" pitchFamily="34" charset="0"/>
              </a:rPr>
              <a:t>pengaruh</a:t>
            </a:r>
            <a:r>
              <a:rPr lang="en-ZW" altLang="en-US" sz="2000" dirty="0" smtClean="0">
                <a:latin typeface="Berlin Sans FB" panose="020E0602020502020306" pitchFamily="34" charset="0"/>
              </a:rPr>
              <a:t> </a:t>
            </a:r>
            <a:r>
              <a:rPr lang="en-ZW" altLang="en-US" sz="2000" dirty="0" err="1" smtClean="0">
                <a:latin typeface="Berlin Sans FB" panose="020E0602020502020306" pitchFamily="34" charset="0"/>
              </a:rPr>
              <a:t>kebiasaan</a:t>
            </a:r>
            <a:r>
              <a:rPr lang="en-ZW" altLang="en-US" sz="2000" dirty="0" smtClean="0">
                <a:latin typeface="Berlin Sans FB" panose="020E0602020502020306" pitchFamily="34" charset="0"/>
              </a:rPr>
              <a:t> </a:t>
            </a:r>
            <a:r>
              <a:rPr lang="en-ZW" altLang="en-US" sz="2000" dirty="0" err="1" smtClean="0">
                <a:latin typeface="Berlin Sans FB" panose="020E0602020502020306" pitchFamily="34" charset="0"/>
              </a:rPr>
              <a:t>merokok</a:t>
            </a:r>
            <a:r>
              <a:rPr lang="en-ZW" altLang="en-US" sz="2000" dirty="0" smtClean="0">
                <a:latin typeface="Berlin Sans FB" panose="020E0602020502020306" pitchFamily="34" charset="0"/>
              </a:rPr>
              <a:t> </a:t>
            </a:r>
            <a:r>
              <a:rPr lang="en-ZW" altLang="en-US" sz="2000" dirty="0" err="1" smtClean="0">
                <a:latin typeface="Berlin Sans FB" panose="020E0602020502020306" pitchFamily="34" charset="0"/>
              </a:rPr>
              <a:t>terhadap</a:t>
            </a:r>
            <a:r>
              <a:rPr lang="en-ZW" altLang="en-US" sz="2000" dirty="0" smtClean="0">
                <a:latin typeface="Berlin Sans FB" panose="020E0602020502020306" pitchFamily="34" charset="0"/>
              </a:rPr>
              <a:t> </a:t>
            </a:r>
            <a:r>
              <a:rPr lang="en-ZW" altLang="en-US" sz="2000" dirty="0" err="1" smtClean="0">
                <a:latin typeface="Berlin Sans FB" panose="020E0602020502020306" pitchFamily="34" charset="0"/>
              </a:rPr>
              <a:t>kanker</a:t>
            </a:r>
            <a:r>
              <a:rPr lang="en-ZW" altLang="en-US" sz="2000" dirty="0" smtClean="0">
                <a:latin typeface="Berlin Sans FB" panose="020E0602020502020306" pitchFamily="34" charset="0"/>
              </a:rPr>
              <a:t> </a:t>
            </a:r>
            <a:r>
              <a:rPr lang="en-ZW" altLang="en-US" sz="2000" dirty="0" err="1" smtClean="0">
                <a:latin typeface="Berlin Sans FB" panose="020E0602020502020306" pitchFamily="34" charset="0"/>
              </a:rPr>
              <a:t>paru-paru</a:t>
            </a:r>
            <a:r>
              <a:rPr lang="en-ZW" altLang="en-US" sz="2000" dirty="0" smtClean="0">
                <a:latin typeface="Berlin Sans FB" panose="020E0602020502020306" pitchFamily="34" charset="0"/>
              </a:rPr>
              <a:t>, </a:t>
            </a:r>
            <a:r>
              <a:rPr lang="en-ZW" altLang="en-US" sz="2000" dirty="0" err="1" smtClean="0">
                <a:latin typeface="Berlin Sans FB" panose="020E0602020502020306" pitchFamily="34" charset="0"/>
              </a:rPr>
              <a:t>dikumpulkan</a:t>
            </a:r>
            <a:r>
              <a:rPr lang="en-ZW" altLang="en-US" sz="2000" dirty="0" smtClean="0">
                <a:latin typeface="Berlin Sans FB" panose="020E0602020502020306" pitchFamily="34" charset="0"/>
              </a:rPr>
              <a:t> data </a:t>
            </a:r>
            <a:r>
              <a:rPr lang="en-ZW" altLang="en-US" sz="2000" dirty="0" err="1" smtClean="0">
                <a:latin typeface="Berlin Sans FB" panose="020E0602020502020306" pitchFamily="34" charset="0"/>
              </a:rPr>
              <a:t>dari</a:t>
            </a:r>
            <a:r>
              <a:rPr lang="en-ZW" altLang="en-US" sz="2000" dirty="0" smtClean="0">
                <a:latin typeface="Berlin Sans FB" panose="020E0602020502020306" pitchFamily="34" charset="0"/>
              </a:rPr>
              <a:t> 180 orang </a:t>
            </a:r>
            <a:r>
              <a:rPr lang="en-ZW" altLang="en-US" sz="2000" dirty="0" err="1" smtClean="0">
                <a:latin typeface="Berlin Sans FB" panose="020E0602020502020306" pitchFamily="34" charset="0"/>
              </a:rPr>
              <a:t>responden</a:t>
            </a:r>
            <a:r>
              <a:rPr lang="en-ZW" altLang="en-US" sz="2000" dirty="0" smtClean="0">
                <a:latin typeface="Berlin Sans FB" panose="020E0602020502020306" pitchFamily="34" charset="0"/>
              </a:rPr>
              <a:t> </a:t>
            </a:r>
            <a:r>
              <a:rPr lang="en-ZW" altLang="en-US" sz="2000" dirty="0" err="1" smtClean="0">
                <a:latin typeface="Berlin Sans FB" panose="020E0602020502020306" pitchFamily="34" charset="0"/>
              </a:rPr>
              <a:t>dan</a:t>
            </a:r>
            <a:r>
              <a:rPr lang="en-ZW" altLang="en-US" sz="2000" dirty="0" smtClean="0">
                <a:latin typeface="Berlin Sans FB" panose="020E0602020502020306" pitchFamily="34" charset="0"/>
              </a:rPr>
              <a:t> </a:t>
            </a:r>
            <a:r>
              <a:rPr lang="en-ZW" altLang="en-US" sz="2000" dirty="0" err="1" smtClean="0">
                <a:latin typeface="Berlin Sans FB" panose="020E0602020502020306" pitchFamily="34" charset="0"/>
              </a:rPr>
              <a:t>diperoleh</a:t>
            </a:r>
            <a:r>
              <a:rPr lang="en-ZW" altLang="en-US" sz="2000" dirty="0" smtClean="0">
                <a:latin typeface="Berlin Sans FB" panose="020E0602020502020306" pitchFamily="34" charset="0"/>
              </a:rPr>
              <a:t> data </a:t>
            </a:r>
            <a:r>
              <a:rPr lang="en-ZW" altLang="en-US" sz="2000" dirty="0" err="1" smtClean="0">
                <a:latin typeface="Berlin Sans FB" panose="020E0602020502020306" pitchFamily="34" charset="0"/>
              </a:rPr>
              <a:t>sebagai</a:t>
            </a:r>
            <a:r>
              <a:rPr lang="en-ZW" altLang="en-US" sz="2000" dirty="0" smtClean="0">
                <a:latin typeface="Berlin Sans FB" panose="020E0602020502020306" pitchFamily="34" charset="0"/>
              </a:rPr>
              <a:t> </a:t>
            </a:r>
            <a:r>
              <a:rPr lang="en-ZW" altLang="en-US" sz="2000" dirty="0" err="1" smtClean="0">
                <a:latin typeface="Berlin Sans FB" panose="020E0602020502020306" pitchFamily="34" charset="0"/>
              </a:rPr>
              <a:t>berikut</a:t>
            </a:r>
            <a:r>
              <a:rPr lang="en-ZW" altLang="en-US" sz="2000" dirty="0" smtClean="0">
                <a:latin typeface="Berlin Sans FB" panose="020E0602020502020306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endParaRPr lang="en-ZW" sz="2000" dirty="0">
              <a:latin typeface="Berlin Sans FB" panose="020E0602020502020306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n-ZW" sz="2000" dirty="0" smtClean="0">
              <a:latin typeface="Berlin Sans FB" panose="020E0602020502020306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n-ZW" sz="2000" dirty="0">
              <a:latin typeface="Berlin Sans FB" panose="020E0602020502020306" pitchFamily="34" charset="0"/>
            </a:endParaRPr>
          </a:p>
          <a:p>
            <a:pPr algn="just">
              <a:lnSpc>
                <a:spcPct val="150000"/>
              </a:lnSpc>
            </a:pPr>
            <a:endParaRPr lang="en-ZW" sz="2000" dirty="0" smtClean="0">
              <a:latin typeface="Berlin Sans FB" panose="020E0602020502020306" pitchFamily="34" charset="0"/>
            </a:endParaRPr>
          </a:p>
          <a:p>
            <a:pPr algn="just">
              <a:lnSpc>
                <a:spcPct val="150000"/>
              </a:lnSpc>
            </a:pPr>
            <a:endParaRPr lang="en-ZW" sz="2000" dirty="0" smtClean="0">
              <a:latin typeface="Berlin Sans FB" panose="020E0602020502020306" pitchFamily="34" charset="0"/>
            </a:endParaRPr>
          </a:p>
          <a:p>
            <a:pPr marL="444500" algn="just">
              <a:lnSpc>
                <a:spcPct val="150000"/>
              </a:lnSpc>
            </a:pPr>
            <a:endParaRPr lang="sv-SE" altLang="en-US" sz="2000" dirty="0" smtClean="0">
              <a:latin typeface="Berlin Sans FB" panose="020E0602020502020306" pitchFamily="34" charset="0"/>
            </a:endParaRPr>
          </a:p>
          <a:p>
            <a:pPr marL="444500" algn="just">
              <a:lnSpc>
                <a:spcPct val="150000"/>
              </a:lnSpc>
            </a:pPr>
            <a:r>
              <a:rPr lang="sv-SE" altLang="en-US" sz="2000" dirty="0" smtClean="0">
                <a:latin typeface="Berlin Sans FB" panose="020E0602020502020306" pitchFamily="34" charset="0"/>
              </a:rPr>
              <a:t>Satu </a:t>
            </a:r>
            <a:r>
              <a:rPr lang="sv-SE" altLang="en-US" sz="2000" dirty="0">
                <a:latin typeface="Berlin Sans FB" panose="020E0602020502020306" pitchFamily="34" charset="0"/>
              </a:rPr>
              <a:t>orang </a:t>
            </a:r>
            <a:r>
              <a:rPr lang="sv-SE" altLang="en-US" sz="2000" dirty="0" smtClean="0">
                <a:latin typeface="Berlin Sans FB" panose="020E0602020502020306" pitchFamily="34" charset="0"/>
              </a:rPr>
              <a:t>dipilih </a:t>
            </a:r>
            <a:r>
              <a:rPr lang="sv-SE" altLang="en-US" sz="2000" dirty="0">
                <a:latin typeface="Berlin Sans FB" panose="020E0602020502020306" pitchFamily="34" charset="0"/>
              </a:rPr>
              <a:t>secara acak dari </a:t>
            </a:r>
            <a:r>
              <a:rPr lang="sv-SE" altLang="en-US" sz="2000" dirty="0" smtClean="0">
                <a:latin typeface="Berlin Sans FB" panose="020E0602020502020306" pitchFamily="34" charset="0"/>
              </a:rPr>
              <a:t>180 responden, </a:t>
            </a:r>
            <a:r>
              <a:rPr lang="sv-SE" altLang="en-US" sz="2000" dirty="0">
                <a:latin typeface="Berlin Sans FB" panose="020E0602020502020306" pitchFamily="34" charset="0"/>
              </a:rPr>
              <a:t>dan ternyata orang tersebut orang yang bukan perokok. Berapa peluang orang tersebut adalah penderita kanker paru-paru?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sv-SE" altLang="en-US" sz="2000" dirty="0" smtClean="0">
                <a:latin typeface="Berlin Sans FB" panose="020E0602020502020306" pitchFamily="34" charset="0"/>
              </a:rPr>
              <a:t>(</a:t>
            </a:r>
            <a:r>
              <a:rPr lang="sv-SE" altLang="en-US" sz="2000" dirty="0">
                <a:latin typeface="Berlin Sans FB" panose="020E0602020502020306" pitchFamily="34" charset="0"/>
              </a:rPr>
              <a:t>sebagai alat bantu, buat diagram pohonnya terlebih dahulu)</a:t>
            </a:r>
          </a:p>
          <a:p>
            <a:pPr algn="just">
              <a:lnSpc>
                <a:spcPct val="150000"/>
              </a:lnSpc>
            </a:pPr>
            <a:endParaRPr lang="en-ZW" sz="2000" dirty="0" smtClean="0">
              <a:latin typeface="Berlin Sans FB" panose="020E0602020502020306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86546"/>
              </p:ext>
            </p:extLst>
          </p:nvPr>
        </p:nvGraphicFramePr>
        <p:xfrm>
          <a:off x="1188318" y="1983239"/>
          <a:ext cx="10047374" cy="270004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46930">
                  <a:extLst>
                    <a:ext uri="{9D8B030D-6E8A-4147-A177-3AD203B41FA5}">
                      <a16:colId xmlns:a16="http://schemas.microsoft.com/office/drawing/2014/main" val="2300561627"/>
                    </a:ext>
                  </a:extLst>
                </a:gridCol>
                <a:gridCol w="2292597">
                  <a:extLst>
                    <a:ext uri="{9D8B030D-6E8A-4147-A177-3AD203B41FA5}">
                      <a16:colId xmlns:a16="http://schemas.microsoft.com/office/drawing/2014/main" val="1413478727"/>
                    </a:ext>
                  </a:extLst>
                </a:gridCol>
                <a:gridCol w="2101755">
                  <a:extLst>
                    <a:ext uri="{9D8B030D-6E8A-4147-A177-3AD203B41FA5}">
                      <a16:colId xmlns:a16="http://schemas.microsoft.com/office/drawing/2014/main" val="1925315375"/>
                    </a:ext>
                  </a:extLst>
                </a:gridCol>
                <a:gridCol w="1978925">
                  <a:extLst>
                    <a:ext uri="{9D8B030D-6E8A-4147-A177-3AD203B41FA5}">
                      <a16:colId xmlns:a16="http://schemas.microsoft.com/office/drawing/2014/main" val="652893259"/>
                    </a:ext>
                  </a:extLst>
                </a:gridCol>
                <a:gridCol w="1027167">
                  <a:extLst>
                    <a:ext uri="{9D8B030D-6E8A-4147-A177-3AD203B41FA5}">
                      <a16:colId xmlns:a16="http://schemas.microsoft.com/office/drawing/2014/main" val="135241630"/>
                    </a:ext>
                  </a:extLst>
                </a:gridCol>
              </a:tblGrid>
              <a:tr h="5054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b="0" dirty="0" smtClean="0">
                          <a:solidFill>
                            <a:srgbClr val="C00000"/>
                          </a:solidFill>
                          <a:latin typeface="Berlin Sans FB" panose="020E0602020502020306" pitchFamily="34" charset="0"/>
                        </a:rPr>
                        <a:t>BUKAN PEROKOK</a:t>
                      </a:r>
                      <a:endParaRPr lang="en-ID" b="0" dirty="0">
                        <a:solidFill>
                          <a:srgbClr val="C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b="0" dirty="0" smtClean="0">
                          <a:solidFill>
                            <a:srgbClr val="C00000"/>
                          </a:solidFill>
                          <a:latin typeface="Berlin Sans FB" panose="020E0602020502020306" pitchFamily="34" charset="0"/>
                        </a:rPr>
                        <a:t>PEROKOK SEDANG</a:t>
                      </a:r>
                      <a:endParaRPr lang="en-ID" b="0" dirty="0">
                        <a:solidFill>
                          <a:srgbClr val="C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b="0" dirty="0" smtClean="0">
                          <a:solidFill>
                            <a:srgbClr val="C00000"/>
                          </a:solidFill>
                          <a:latin typeface="Berlin Sans FB" panose="020E0602020502020306" pitchFamily="34" charset="0"/>
                        </a:rPr>
                        <a:t>PEROKOK BERAT</a:t>
                      </a:r>
                      <a:endParaRPr lang="en-ID" b="0" dirty="0">
                        <a:solidFill>
                          <a:srgbClr val="C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ID" b="0" dirty="0">
                        <a:solidFill>
                          <a:srgbClr val="C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2146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b="0" dirty="0" smtClean="0">
                          <a:solidFill>
                            <a:srgbClr val="C00000"/>
                          </a:solidFill>
                          <a:latin typeface="Berlin Sans FB" panose="020E0602020502020306" pitchFamily="34" charset="0"/>
                        </a:rPr>
                        <a:t>KANKER PARU-PARU</a:t>
                      </a:r>
                      <a:endParaRPr lang="en-ID" b="0" dirty="0">
                        <a:solidFill>
                          <a:srgbClr val="C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21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36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30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rgbClr val="FF0000"/>
                          </a:solidFill>
                          <a:latin typeface="Berlin Sans FB" panose="020E0602020502020306" pitchFamily="34" charset="0"/>
                        </a:rPr>
                        <a:t>87</a:t>
                      </a:r>
                      <a:endParaRPr lang="en-ID" sz="2400" dirty="0">
                        <a:solidFill>
                          <a:srgbClr val="FF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93297"/>
                  </a:ext>
                </a:extLst>
              </a:tr>
              <a:tr h="4492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b="0" dirty="0" smtClean="0">
                          <a:solidFill>
                            <a:srgbClr val="C00000"/>
                          </a:solidFill>
                          <a:latin typeface="Berlin Sans FB" panose="020E0602020502020306" pitchFamily="34" charset="0"/>
                        </a:rPr>
                        <a:t>TIDAK KANKER PARU-PARU</a:t>
                      </a:r>
                      <a:endParaRPr lang="en-ID" b="0" dirty="0">
                        <a:solidFill>
                          <a:srgbClr val="C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48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26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19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rgbClr val="FF0000"/>
                          </a:solidFill>
                          <a:latin typeface="Berlin Sans FB" panose="020E0602020502020306" pitchFamily="34" charset="0"/>
                        </a:rPr>
                        <a:t>93</a:t>
                      </a:r>
                      <a:endParaRPr lang="en-ID" sz="2400" dirty="0">
                        <a:solidFill>
                          <a:srgbClr val="FF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2779017"/>
                  </a:ext>
                </a:extLst>
              </a:tr>
              <a:tr h="4492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ID" b="0" dirty="0">
                        <a:solidFill>
                          <a:srgbClr val="C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rgbClr val="FF0000"/>
                          </a:solidFill>
                          <a:latin typeface="Berlin Sans FB" panose="020E0602020502020306" pitchFamily="34" charset="0"/>
                        </a:rPr>
                        <a:t>69</a:t>
                      </a:r>
                      <a:endParaRPr lang="en-ID" sz="2400" dirty="0">
                        <a:solidFill>
                          <a:srgbClr val="FF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rgbClr val="FF0000"/>
                          </a:solidFill>
                          <a:latin typeface="Berlin Sans FB" panose="020E0602020502020306" pitchFamily="34" charset="0"/>
                        </a:rPr>
                        <a:t>62</a:t>
                      </a:r>
                      <a:endParaRPr lang="en-ID" sz="2400" dirty="0">
                        <a:solidFill>
                          <a:srgbClr val="FF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rgbClr val="FF0000"/>
                          </a:solidFill>
                          <a:latin typeface="Berlin Sans FB" panose="020E0602020502020306" pitchFamily="34" charset="0"/>
                        </a:rPr>
                        <a:t>49</a:t>
                      </a:r>
                      <a:endParaRPr lang="en-ID" sz="2400" dirty="0">
                        <a:solidFill>
                          <a:srgbClr val="FF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rgbClr val="FF0000"/>
                          </a:solidFill>
                          <a:latin typeface="Berlin Sans FB" panose="020E0602020502020306" pitchFamily="34" charset="0"/>
                        </a:rPr>
                        <a:t>180</a:t>
                      </a:r>
                      <a:endParaRPr lang="en-ID" sz="2400" dirty="0">
                        <a:solidFill>
                          <a:srgbClr val="FF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6710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2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23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72425" y="58053"/>
            <a:ext cx="2685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LATIHAN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4642" y="982831"/>
            <a:ext cx="116090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2"/>
            </a:pPr>
            <a:r>
              <a:rPr lang="en-ZW" altLang="en-US" sz="2000" dirty="0" err="1" smtClean="0">
                <a:latin typeface="Berlin Sans FB" panose="020E0602020502020306" pitchFamily="34" charset="0"/>
              </a:rPr>
              <a:t>Misalkan</a:t>
            </a:r>
            <a:r>
              <a:rPr lang="en-ZW" altLang="en-US" sz="2000" dirty="0" smtClean="0">
                <a:latin typeface="Berlin Sans FB" panose="020E0602020502020306" pitchFamily="34" charset="0"/>
              </a:rPr>
              <a:t> </a:t>
            </a:r>
            <a:r>
              <a:rPr lang="en-US" altLang="en-US" sz="2000" dirty="0" smtClean="0">
                <a:latin typeface="Berlin Sans FB" panose="020E0602020502020306" pitchFamily="34" charset="0"/>
              </a:rPr>
              <a:t>bola </a:t>
            </a:r>
            <a:r>
              <a:rPr lang="en-US" altLang="en-US" sz="2000" dirty="0" err="1">
                <a:latin typeface="Berlin Sans FB" panose="020E0602020502020306" pitchFamily="34" charset="0"/>
              </a:rPr>
              <a:t>berwarna</a:t>
            </a:r>
            <a:r>
              <a:rPr lang="en-US" altLang="en-US" sz="2000" dirty="0">
                <a:latin typeface="Berlin Sans FB" panose="020E0602020502020306" pitchFamily="34" charset="0"/>
              </a:rPr>
              <a:t> yang </a:t>
            </a:r>
            <a:r>
              <a:rPr lang="en-US" altLang="en-US" sz="2000" dirty="0" err="1">
                <a:latin typeface="Berlin Sans FB" panose="020E0602020502020306" pitchFamily="34" charset="0"/>
              </a:rPr>
              <a:t>sama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>
                <a:latin typeface="Berlin Sans FB" panose="020E0602020502020306" pitchFamily="34" charset="0"/>
              </a:rPr>
              <a:t>bentuknya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 smtClean="0">
                <a:latin typeface="Berlin Sans FB" panose="020E0602020502020306" pitchFamily="34" charset="0"/>
              </a:rPr>
              <a:t>akan</a:t>
            </a:r>
            <a:r>
              <a:rPr lang="en-US" altLang="en-US" sz="2000" dirty="0" smtClean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 smtClean="0">
                <a:latin typeface="Berlin Sans FB" panose="020E0602020502020306" pitchFamily="34" charset="0"/>
              </a:rPr>
              <a:t>dibagi</a:t>
            </a:r>
            <a:r>
              <a:rPr lang="en-US" altLang="en-US" sz="2000" dirty="0" smtClean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>
                <a:latin typeface="Berlin Sans FB" panose="020E0602020502020306" pitchFamily="34" charset="0"/>
              </a:rPr>
              <a:t>ke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>
                <a:latin typeface="Berlin Sans FB" panose="020E0602020502020306" pitchFamily="34" charset="0"/>
              </a:rPr>
              <a:t>dalam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>
                <a:latin typeface="Berlin Sans FB" panose="020E0602020502020306" pitchFamily="34" charset="0"/>
              </a:rPr>
              <a:t>tiga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>
                <a:latin typeface="Berlin Sans FB" panose="020E0602020502020306" pitchFamily="34" charset="0"/>
              </a:rPr>
              <a:t>kotak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 smtClean="0">
                <a:latin typeface="Berlin Sans FB" panose="020E0602020502020306" pitchFamily="34" charset="0"/>
              </a:rPr>
              <a:t>identik</a:t>
            </a:r>
            <a:r>
              <a:rPr lang="en-US" altLang="en-US" sz="2000" dirty="0" smtClean="0">
                <a:latin typeface="Berlin Sans FB" panose="020E0602020502020306" pitchFamily="34" charset="0"/>
              </a:rPr>
              <a:t> </a:t>
            </a:r>
            <a:r>
              <a:rPr lang="en-US" altLang="en-US" sz="2000" dirty="0" smtClean="0">
                <a:latin typeface="Berlin Sans FB" panose="020E0602020502020306" pitchFamily="34" charset="0"/>
              </a:rPr>
              <a:t>(</a:t>
            </a:r>
            <a:r>
              <a:rPr lang="en-US" altLang="en-US" sz="2000" dirty="0" err="1" smtClean="0">
                <a:latin typeface="Berlin Sans FB" panose="020E0602020502020306" pitchFamily="34" charset="0"/>
              </a:rPr>
              <a:t>kotak</a:t>
            </a:r>
            <a:r>
              <a:rPr lang="en-US" altLang="en-US" sz="2000" dirty="0" smtClean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 smtClean="0">
                <a:latin typeface="Berlin Sans FB" panose="020E0602020502020306" pitchFamily="34" charset="0"/>
              </a:rPr>
              <a:t>memiliki</a:t>
            </a:r>
            <a:r>
              <a:rPr lang="en-US" altLang="en-US" sz="2000" dirty="0" smtClean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 smtClean="0">
                <a:latin typeface="Berlin Sans FB" panose="020E0602020502020306" pitchFamily="34" charset="0"/>
              </a:rPr>
              <a:t>warna</a:t>
            </a:r>
            <a:r>
              <a:rPr lang="en-US" altLang="en-US" sz="2000" dirty="0" smtClean="0">
                <a:latin typeface="Berlin Sans FB" panose="020E0602020502020306" pitchFamily="34" charset="0"/>
              </a:rPr>
              <a:t>, </a:t>
            </a:r>
            <a:r>
              <a:rPr lang="en-US" altLang="en-US" sz="2000" dirty="0" err="1" smtClean="0">
                <a:latin typeface="Berlin Sans FB" panose="020E0602020502020306" pitchFamily="34" charset="0"/>
              </a:rPr>
              <a:t>ukuran</a:t>
            </a:r>
            <a:r>
              <a:rPr lang="en-US" altLang="en-US" sz="2000" dirty="0" smtClean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 smtClean="0">
                <a:latin typeface="Berlin Sans FB" panose="020E0602020502020306" pitchFamily="34" charset="0"/>
              </a:rPr>
              <a:t>dan</a:t>
            </a:r>
            <a:r>
              <a:rPr lang="en-US" altLang="en-US" sz="2000" dirty="0" smtClean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 smtClean="0">
                <a:latin typeface="Berlin Sans FB" panose="020E0602020502020306" pitchFamily="34" charset="0"/>
              </a:rPr>
              <a:t>bentuk</a:t>
            </a:r>
            <a:r>
              <a:rPr lang="en-US" altLang="en-US" sz="2000" dirty="0" smtClean="0">
                <a:latin typeface="Berlin Sans FB" panose="020E0602020502020306" pitchFamily="34" charset="0"/>
              </a:rPr>
              <a:t> yang </a:t>
            </a:r>
            <a:r>
              <a:rPr lang="en-US" altLang="en-US" sz="2000" dirty="0" err="1" smtClean="0">
                <a:latin typeface="Berlin Sans FB" panose="020E0602020502020306" pitchFamily="34" charset="0"/>
              </a:rPr>
              <a:t>sama</a:t>
            </a:r>
            <a:r>
              <a:rPr lang="en-US" altLang="en-US" sz="2000" dirty="0">
                <a:latin typeface="Berlin Sans FB" panose="020E0602020502020306" pitchFamily="34" charset="0"/>
              </a:rPr>
              <a:t>)</a:t>
            </a:r>
            <a:r>
              <a:rPr lang="en-US" altLang="en-US" sz="2000" dirty="0" smtClean="0">
                <a:latin typeface="Berlin Sans FB" panose="020E0602020502020306" pitchFamily="34" charset="0"/>
              </a:rPr>
              <a:t>. </a:t>
            </a:r>
            <a:r>
              <a:rPr lang="en-US" altLang="en-US" sz="2000" dirty="0" err="1" smtClean="0">
                <a:latin typeface="Berlin Sans FB" panose="020E0602020502020306" pitchFamily="34" charset="0"/>
              </a:rPr>
              <a:t>Pembagiannya</a:t>
            </a:r>
            <a:r>
              <a:rPr lang="en-US" altLang="en-US" sz="2000" dirty="0" smtClean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 smtClean="0">
                <a:latin typeface="Berlin Sans FB" panose="020E0602020502020306" pitchFamily="34" charset="0"/>
              </a:rPr>
              <a:t>adalah</a:t>
            </a:r>
            <a:r>
              <a:rPr lang="en-US" altLang="en-US" sz="2000" dirty="0" smtClean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 smtClean="0">
                <a:latin typeface="Berlin Sans FB" panose="020E0602020502020306" pitchFamily="34" charset="0"/>
              </a:rPr>
              <a:t>sebagai</a:t>
            </a:r>
            <a:r>
              <a:rPr lang="en-US" altLang="en-US" sz="2000" dirty="0" smtClean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 smtClean="0">
                <a:latin typeface="Berlin Sans FB" panose="020E0602020502020306" pitchFamily="34" charset="0"/>
              </a:rPr>
              <a:t>berikut</a:t>
            </a:r>
            <a:r>
              <a:rPr lang="en-US" altLang="en-US" sz="2000" dirty="0" smtClean="0">
                <a:latin typeface="Berlin Sans FB" panose="020E0602020502020306" pitchFamily="34" charset="0"/>
              </a:rPr>
              <a:t>:</a:t>
            </a:r>
            <a:endParaRPr lang="en-US" altLang="en-US" sz="2000" dirty="0">
              <a:latin typeface="Berlin Sans FB" panose="020E0602020502020306" pitchFamily="34" charset="0"/>
            </a:endParaRPr>
          </a:p>
          <a:p>
            <a:pPr algn="just">
              <a:lnSpc>
                <a:spcPct val="150000"/>
              </a:lnSpc>
            </a:pPr>
            <a:endParaRPr lang="en-ZW" sz="2000" dirty="0">
              <a:latin typeface="Berlin Sans FB" panose="020E0602020502020306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n-ZW" sz="2000" dirty="0" smtClean="0">
              <a:latin typeface="Berlin Sans FB" panose="020E0602020502020306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n-ZW" sz="2000" dirty="0">
              <a:latin typeface="Berlin Sans FB" panose="020E0602020502020306" pitchFamily="34" charset="0"/>
            </a:endParaRPr>
          </a:p>
          <a:p>
            <a:pPr algn="just">
              <a:lnSpc>
                <a:spcPct val="150000"/>
              </a:lnSpc>
            </a:pPr>
            <a:endParaRPr lang="en-ZW" sz="2000" dirty="0" smtClean="0">
              <a:latin typeface="Berlin Sans FB" panose="020E0602020502020306" pitchFamily="34" charset="0"/>
            </a:endParaRPr>
          </a:p>
          <a:p>
            <a:pPr algn="just">
              <a:lnSpc>
                <a:spcPct val="150000"/>
              </a:lnSpc>
            </a:pPr>
            <a:endParaRPr lang="en-ZW" sz="2000" dirty="0" smtClean="0">
              <a:latin typeface="Berlin Sans FB" panose="020E0602020502020306" pitchFamily="34" charset="0"/>
            </a:endParaRPr>
          </a:p>
          <a:p>
            <a:pPr algn="just">
              <a:lnSpc>
                <a:spcPct val="150000"/>
              </a:lnSpc>
            </a:pPr>
            <a:endParaRPr lang="en-ZW" sz="2000" dirty="0" smtClean="0">
              <a:latin typeface="Berlin Sans FB" panose="020E0602020502020306" pitchFamily="34" charset="0"/>
            </a:endParaRPr>
          </a:p>
          <a:p>
            <a:pPr marL="444500" algn="just">
              <a:lnSpc>
                <a:spcPct val="150000"/>
              </a:lnSpc>
            </a:pPr>
            <a:r>
              <a:rPr lang="en-US" altLang="en-US" sz="2000" dirty="0" err="1">
                <a:latin typeface="Berlin Sans FB" panose="020E0602020502020306" pitchFamily="34" charset="0"/>
              </a:rPr>
              <a:t>Satu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>
                <a:latin typeface="Berlin Sans FB" panose="020E0602020502020306" pitchFamily="34" charset="0"/>
              </a:rPr>
              <a:t>kotak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>
                <a:latin typeface="Berlin Sans FB" panose="020E0602020502020306" pitchFamily="34" charset="0"/>
              </a:rPr>
              <a:t>dipilih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>
                <a:latin typeface="Berlin Sans FB" panose="020E0602020502020306" pitchFamily="34" charset="0"/>
              </a:rPr>
              <a:t>secara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>
                <a:latin typeface="Berlin Sans FB" panose="020E0602020502020306" pitchFamily="34" charset="0"/>
              </a:rPr>
              <a:t>acak</a:t>
            </a:r>
            <a:r>
              <a:rPr lang="en-US" altLang="en-US" sz="2000" dirty="0">
                <a:latin typeface="Berlin Sans FB" panose="020E0602020502020306" pitchFamily="34" charset="0"/>
              </a:rPr>
              <a:t>, </a:t>
            </a:r>
            <a:r>
              <a:rPr lang="en-US" altLang="en-US" sz="2000" dirty="0" err="1">
                <a:latin typeface="Berlin Sans FB" panose="020E0602020502020306" pitchFamily="34" charset="0"/>
              </a:rPr>
              <a:t>dan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>
                <a:latin typeface="Berlin Sans FB" panose="020E0602020502020306" pitchFamily="34" charset="0"/>
              </a:rPr>
              <a:t>dari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>
                <a:latin typeface="Berlin Sans FB" panose="020E0602020502020306" pitchFamily="34" charset="0"/>
              </a:rPr>
              <a:t>kotak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>
                <a:latin typeface="Berlin Sans FB" panose="020E0602020502020306" pitchFamily="34" charset="0"/>
              </a:rPr>
              <a:t>terpilih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>
                <a:latin typeface="Berlin Sans FB" panose="020E0602020502020306" pitchFamily="34" charset="0"/>
              </a:rPr>
              <a:t>tersebut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>
                <a:latin typeface="Berlin Sans FB" panose="020E0602020502020306" pitchFamily="34" charset="0"/>
              </a:rPr>
              <a:t>diambil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>
                <a:latin typeface="Berlin Sans FB" panose="020E0602020502020306" pitchFamily="34" charset="0"/>
              </a:rPr>
              <a:t>satu</a:t>
            </a:r>
            <a:r>
              <a:rPr lang="en-US" altLang="en-US" sz="2000" dirty="0">
                <a:latin typeface="Berlin Sans FB" panose="020E0602020502020306" pitchFamily="34" charset="0"/>
              </a:rPr>
              <a:t> bola </a:t>
            </a:r>
            <a:r>
              <a:rPr lang="en-US" altLang="en-US" sz="2000" dirty="0" err="1">
                <a:latin typeface="Berlin Sans FB" panose="020E0602020502020306" pitchFamily="34" charset="0"/>
              </a:rPr>
              <a:t>secara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 smtClean="0">
                <a:latin typeface="Berlin Sans FB" panose="020E0602020502020306" pitchFamily="34" charset="0"/>
              </a:rPr>
              <a:t>acak</a:t>
            </a:r>
            <a:r>
              <a:rPr lang="en-US" altLang="en-US" sz="2000" dirty="0" smtClean="0">
                <a:latin typeface="Berlin Sans FB" panose="020E0602020502020306" pitchFamily="34" charset="0"/>
              </a:rPr>
              <a:t>, </a:t>
            </a:r>
            <a:r>
              <a:rPr lang="en-US" altLang="en-US" sz="2000" dirty="0" err="1">
                <a:latin typeface="Berlin Sans FB" panose="020E0602020502020306" pitchFamily="34" charset="0"/>
              </a:rPr>
              <a:t>ternyata</a:t>
            </a:r>
            <a:r>
              <a:rPr lang="en-US" altLang="en-US" sz="2000" dirty="0">
                <a:latin typeface="Berlin Sans FB" panose="020E0602020502020306" pitchFamily="34" charset="0"/>
              </a:rPr>
              <a:t> bola </a:t>
            </a:r>
            <a:r>
              <a:rPr lang="en-US" altLang="en-US" sz="2000" dirty="0" err="1">
                <a:latin typeface="Berlin Sans FB" panose="020E0602020502020306" pitchFamily="34" charset="0"/>
              </a:rPr>
              <a:t>tersebut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>
                <a:latin typeface="Berlin Sans FB" panose="020E0602020502020306" pitchFamily="34" charset="0"/>
              </a:rPr>
              <a:t>berwarna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>
                <a:latin typeface="Berlin Sans FB" panose="020E0602020502020306" pitchFamily="34" charset="0"/>
              </a:rPr>
              <a:t>merah</a:t>
            </a:r>
            <a:r>
              <a:rPr lang="en-US" altLang="en-US" sz="2000" dirty="0">
                <a:latin typeface="Berlin Sans FB" panose="020E0602020502020306" pitchFamily="34" charset="0"/>
              </a:rPr>
              <a:t>. </a:t>
            </a:r>
            <a:r>
              <a:rPr lang="en-US" altLang="en-US" sz="2000" dirty="0" err="1">
                <a:latin typeface="Berlin Sans FB" panose="020E0602020502020306" pitchFamily="34" charset="0"/>
              </a:rPr>
              <a:t>Berapakah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>
                <a:latin typeface="Berlin Sans FB" panose="020E0602020502020306" pitchFamily="34" charset="0"/>
              </a:rPr>
              <a:t>peluang</a:t>
            </a:r>
            <a:r>
              <a:rPr lang="en-US" altLang="en-US" sz="2000" dirty="0">
                <a:latin typeface="Berlin Sans FB" panose="020E0602020502020306" pitchFamily="34" charset="0"/>
              </a:rPr>
              <a:t> bola </a:t>
            </a:r>
            <a:r>
              <a:rPr lang="en-US" altLang="en-US" sz="2000" dirty="0" err="1">
                <a:latin typeface="Berlin Sans FB" panose="020E0602020502020306" pitchFamily="34" charset="0"/>
              </a:rPr>
              <a:t>merah</a:t>
            </a:r>
            <a:r>
              <a:rPr lang="en-US" altLang="en-US" sz="2000" dirty="0">
                <a:latin typeface="Berlin Sans FB" panose="020E0602020502020306" pitchFamily="34" charset="0"/>
              </a:rPr>
              <a:t> yang </a:t>
            </a:r>
            <a:r>
              <a:rPr lang="en-US" altLang="en-US" sz="2000" dirty="0" err="1">
                <a:latin typeface="Berlin Sans FB" panose="020E0602020502020306" pitchFamily="34" charset="0"/>
              </a:rPr>
              <a:t>terambil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>
                <a:latin typeface="Berlin Sans FB" panose="020E0602020502020306" pitchFamily="34" charset="0"/>
              </a:rPr>
              <a:t>tersebut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>
                <a:latin typeface="Berlin Sans FB" panose="020E0602020502020306" pitchFamily="34" charset="0"/>
              </a:rPr>
              <a:t>berasal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>
                <a:latin typeface="Berlin Sans FB" panose="020E0602020502020306" pitchFamily="34" charset="0"/>
              </a:rPr>
              <a:t>dari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err="1">
                <a:latin typeface="Berlin Sans FB" panose="020E0602020502020306" pitchFamily="34" charset="0"/>
              </a:rPr>
              <a:t>kotak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dirty="0" smtClean="0">
                <a:latin typeface="Berlin Sans FB" panose="020E0602020502020306" pitchFamily="34" charset="0"/>
              </a:rPr>
              <a:t>II </a:t>
            </a:r>
            <a:r>
              <a:rPr lang="en-US" altLang="en-US" sz="2000" dirty="0" smtClean="0">
                <a:latin typeface="Berlin Sans FB" panose="020E0602020502020306" pitchFamily="34" charset="0"/>
              </a:rPr>
              <a:t>?</a:t>
            </a:r>
            <a:endParaRPr lang="en-ZW" sz="2000" dirty="0" smtClean="0">
              <a:latin typeface="Berlin Sans FB" panose="020E0602020502020306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714832"/>
              </p:ext>
            </p:extLst>
          </p:nvPr>
        </p:nvGraphicFramePr>
        <p:xfrm>
          <a:off x="3444829" y="2085861"/>
          <a:ext cx="5288693" cy="24231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61534">
                  <a:extLst>
                    <a:ext uri="{9D8B030D-6E8A-4147-A177-3AD203B41FA5}">
                      <a16:colId xmlns:a16="http://schemas.microsoft.com/office/drawing/2014/main" val="2300561627"/>
                    </a:ext>
                  </a:extLst>
                </a:gridCol>
                <a:gridCol w="1421029">
                  <a:extLst>
                    <a:ext uri="{9D8B030D-6E8A-4147-A177-3AD203B41FA5}">
                      <a16:colId xmlns:a16="http://schemas.microsoft.com/office/drawing/2014/main" val="1413478727"/>
                    </a:ext>
                  </a:extLst>
                </a:gridCol>
                <a:gridCol w="1309816">
                  <a:extLst>
                    <a:ext uri="{9D8B030D-6E8A-4147-A177-3AD203B41FA5}">
                      <a16:colId xmlns:a16="http://schemas.microsoft.com/office/drawing/2014/main" val="1925315375"/>
                    </a:ext>
                  </a:extLst>
                </a:gridCol>
                <a:gridCol w="1396314">
                  <a:extLst>
                    <a:ext uri="{9D8B030D-6E8A-4147-A177-3AD203B41FA5}">
                      <a16:colId xmlns:a16="http://schemas.microsoft.com/office/drawing/2014/main" val="652893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b="0" dirty="0" smtClean="0">
                          <a:solidFill>
                            <a:srgbClr val="C00000"/>
                          </a:solidFill>
                          <a:latin typeface="Berlin Sans FB" panose="020E0602020502020306" pitchFamily="34" charset="0"/>
                        </a:rPr>
                        <a:t>KOTAK I</a:t>
                      </a:r>
                      <a:endParaRPr lang="en-ID" b="0" dirty="0">
                        <a:solidFill>
                          <a:srgbClr val="C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b="0" dirty="0" smtClean="0">
                          <a:solidFill>
                            <a:srgbClr val="C00000"/>
                          </a:solidFill>
                          <a:latin typeface="Berlin Sans FB" panose="020E0602020502020306" pitchFamily="34" charset="0"/>
                        </a:rPr>
                        <a:t>KOTAK II</a:t>
                      </a:r>
                      <a:endParaRPr lang="en-ID" b="0" dirty="0">
                        <a:solidFill>
                          <a:srgbClr val="C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b="0" dirty="0" smtClean="0">
                          <a:solidFill>
                            <a:srgbClr val="C00000"/>
                          </a:solidFill>
                          <a:latin typeface="Berlin Sans FB" panose="020E0602020502020306" pitchFamily="34" charset="0"/>
                        </a:rPr>
                        <a:t>KOTAK III</a:t>
                      </a:r>
                      <a:endParaRPr lang="en-ID" b="0" dirty="0">
                        <a:solidFill>
                          <a:srgbClr val="C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2146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b="0" dirty="0" smtClean="0">
                          <a:solidFill>
                            <a:srgbClr val="C00000"/>
                          </a:solidFill>
                          <a:latin typeface="Berlin Sans FB" panose="020E0602020502020306" pitchFamily="34" charset="0"/>
                        </a:rPr>
                        <a:t>MERAH</a:t>
                      </a:r>
                      <a:endParaRPr lang="en-ID" b="0" dirty="0">
                        <a:solidFill>
                          <a:srgbClr val="C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2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4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3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93297"/>
                  </a:ext>
                </a:extLst>
              </a:tr>
              <a:tr h="4492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b="0" dirty="0" smtClean="0">
                          <a:solidFill>
                            <a:srgbClr val="C00000"/>
                          </a:solidFill>
                          <a:latin typeface="Berlin Sans FB" panose="020E0602020502020306" pitchFamily="34" charset="0"/>
                        </a:rPr>
                        <a:t>PUTIH</a:t>
                      </a:r>
                      <a:endParaRPr lang="en-ID" b="0" dirty="0">
                        <a:solidFill>
                          <a:srgbClr val="C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3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1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4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2779017"/>
                  </a:ext>
                </a:extLst>
              </a:tr>
              <a:tr h="4492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b="0" dirty="0" smtClean="0">
                          <a:solidFill>
                            <a:srgbClr val="C00000"/>
                          </a:solidFill>
                          <a:latin typeface="Berlin Sans FB" panose="020E0602020502020306" pitchFamily="34" charset="0"/>
                        </a:rPr>
                        <a:t>HITAM</a:t>
                      </a:r>
                      <a:endParaRPr lang="en-ID" b="0" dirty="0">
                        <a:solidFill>
                          <a:srgbClr val="C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5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3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3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018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24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58777" y="148283"/>
            <a:ext cx="2685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LATIHAN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4642" y="1060881"/>
            <a:ext cx="116090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lvl="0" indent="-444500">
              <a:lnSpc>
                <a:spcPct val="150000"/>
              </a:lnSpc>
              <a:buFont typeface="+mj-lt"/>
              <a:buAutoNum type="arabicPeriod" startAt="3"/>
            </a:pPr>
            <a:r>
              <a:rPr lang="en-US" sz="2000" dirty="0" err="1">
                <a:latin typeface="Berlin Sans FB" panose="020E0602020502020306" pitchFamily="34" charset="0"/>
              </a:rPr>
              <a:t>Terdapat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empat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buah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kotak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dengan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bentuk</a:t>
            </a:r>
            <a:r>
              <a:rPr lang="en-US" sz="2000" dirty="0">
                <a:latin typeface="Berlin Sans FB" panose="020E0602020502020306" pitchFamily="34" charset="0"/>
              </a:rPr>
              <a:t>, </a:t>
            </a:r>
            <a:r>
              <a:rPr lang="en-US" sz="2000" dirty="0" err="1">
                <a:latin typeface="Berlin Sans FB" panose="020E0602020502020306" pitchFamily="34" charset="0"/>
              </a:rPr>
              <a:t>ukuran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dan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warna</a:t>
            </a:r>
            <a:r>
              <a:rPr lang="en-US" sz="2000" dirty="0">
                <a:latin typeface="Berlin Sans FB" panose="020E0602020502020306" pitchFamily="34" charset="0"/>
              </a:rPr>
              <a:t> yang </a:t>
            </a:r>
            <a:r>
              <a:rPr lang="en-US" sz="2000" dirty="0" err="1">
                <a:latin typeface="Berlin Sans FB" panose="020E0602020502020306" pitchFamily="34" charset="0"/>
              </a:rPr>
              <a:t>sama</a:t>
            </a:r>
            <a:r>
              <a:rPr lang="en-US" sz="2000" dirty="0">
                <a:latin typeface="Berlin Sans FB" panose="020E0602020502020306" pitchFamily="34" charset="0"/>
              </a:rPr>
              <a:t>. </a:t>
            </a:r>
            <a:r>
              <a:rPr lang="en-US" sz="2000" dirty="0" err="1">
                <a:latin typeface="Berlin Sans FB" panose="020E0602020502020306" pitchFamily="34" charset="0"/>
              </a:rPr>
              <a:t>Setiap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kotak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berisikan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koin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emas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dan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koin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perak</a:t>
            </a:r>
            <a:r>
              <a:rPr lang="en-US" sz="2000" dirty="0">
                <a:latin typeface="Berlin Sans FB" panose="020E0602020502020306" pitchFamily="34" charset="0"/>
              </a:rPr>
              <a:t>, </a:t>
            </a:r>
            <a:r>
              <a:rPr lang="en-US" sz="2000" dirty="0" err="1">
                <a:latin typeface="Berlin Sans FB" panose="020E0602020502020306" pitchFamily="34" charset="0"/>
              </a:rPr>
              <a:t>dengan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rincian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sebagai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berikut</a:t>
            </a:r>
            <a:r>
              <a:rPr lang="en-US" sz="2000" dirty="0">
                <a:latin typeface="Berlin Sans FB" panose="020E0602020502020306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ZW" sz="2000" dirty="0">
              <a:latin typeface="Berlin Sans FB" panose="020E0602020502020306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n-ZW" sz="2000" dirty="0" smtClean="0">
              <a:latin typeface="Berlin Sans FB" panose="020E0602020502020306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n-ZW" sz="2000" dirty="0">
              <a:latin typeface="Berlin Sans FB" panose="020E0602020502020306" pitchFamily="34" charset="0"/>
            </a:endParaRPr>
          </a:p>
          <a:p>
            <a:pPr algn="just">
              <a:lnSpc>
                <a:spcPct val="150000"/>
              </a:lnSpc>
            </a:pPr>
            <a:endParaRPr lang="en-ZW" sz="2000" dirty="0" smtClean="0">
              <a:latin typeface="Berlin Sans FB" panose="020E0602020502020306" pitchFamily="34" charset="0"/>
            </a:endParaRPr>
          </a:p>
          <a:p>
            <a:pPr algn="just">
              <a:lnSpc>
                <a:spcPct val="150000"/>
              </a:lnSpc>
            </a:pPr>
            <a:endParaRPr lang="en-ZW" sz="2000" dirty="0" smtClean="0">
              <a:latin typeface="Berlin Sans FB" panose="020E0602020502020306" pitchFamily="34" charset="0"/>
            </a:endParaRPr>
          </a:p>
          <a:p>
            <a:pPr marL="989013" lvl="0" indent="-358775" algn="just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err="1">
                <a:latin typeface="Berlin Sans FB" panose="020E0602020502020306" pitchFamily="34" charset="0"/>
              </a:rPr>
              <a:t>Sebuah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kotak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dipilih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secara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acak</a:t>
            </a:r>
            <a:r>
              <a:rPr lang="en-US" sz="2000" dirty="0">
                <a:latin typeface="Berlin Sans FB" panose="020E0602020502020306" pitchFamily="34" charset="0"/>
              </a:rPr>
              <a:t>, </a:t>
            </a:r>
            <a:r>
              <a:rPr lang="en-US" sz="2000" dirty="0" err="1">
                <a:latin typeface="Berlin Sans FB" panose="020E0602020502020306" pitchFamily="34" charset="0"/>
              </a:rPr>
              <a:t>selanjutnya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diambil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sebuah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koin</a:t>
            </a:r>
            <a:r>
              <a:rPr lang="en-US" sz="2000" dirty="0">
                <a:latin typeface="Berlin Sans FB" panose="020E0602020502020306" pitchFamily="34" charset="0"/>
              </a:rPr>
              <a:t>. Dan yang </a:t>
            </a:r>
            <a:r>
              <a:rPr lang="en-US" sz="2000" dirty="0" err="1">
                <a:latin typeface="Berlin Sans FB" panose="020E0602020502020306" pitchFamily="34" charset="0"/>
              </a:rPr>
              <a:t>terpilih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ialah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koin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perak</a:t>
            </a:r>
            <a:r>
              <a:rPr lang="en-US" sz="2000" dirty="0">
                <a:latin typeface="Berlin Sans FB" panose="020E0602020502020306" pitchFamily="34" charset="0"/>
              </a:rPr>
              <a:t>. </a:t>
            </a:r>
            <a:r>
              <a:rPr lang="en-US" sz="2000" dirty="0" err="1">
                <a:latin typeface="Berlin Sans FB" panose="020E0602020502020306" pitchFamily="34" charset="0"/>
              </a:rPr>
              <a:t>Berapa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besar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peluang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koin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perak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tersebut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berasal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dari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kotak</a:t>
            </a:r>
            <a:r>
              <a:rPr lang="en-US" sz="2000" dirty="0">
                <a:latin typeface="Berlin Sans FB" panose="020E0602020502020306" pitchFamily="34" charset="0"/>
              </a:rPr>
              <a:t> III?</a:t>
            </a:r>
          </a:p>
          <a:p>
            <a:pPr marL="989013" lvl="0" indent="-358775" algn="just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err="1">
                <a:latin typeface="Berlin Sans FB" panose="020E0602020502020306" pitchFamily="34" charset="0"/>
              </a:rPr>
              <a:t>Sebuah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kotak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dipilih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secara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acak</a:t>
            </a:r>
            <a:r>
              <a:rPr lang="en-US" sz="2000" dirty="0">
                <a:latin typeface="Berlin Sans FB" panose="020E0602020502020306" pitchFamily="34" charset="0"/>
              </a:rPr>
              <a:t>, </a:t>
            </a:r>
            <a:r>
              <a:rPr lang="en-US" sz="2000" dirty="0" err="1">
                <a:latin typeface="Berlin Sans FB" panose="020E0602020502020306" pitchFamily="34" charset="0"/>
              </a:rPr>
              <a:t>selanjutnya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diambil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sebuah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koin</a:t>
            </a:r>
            <a:r>
              <a:rPr lang="en-US" sz="2000" dirty="0">
                <a:latin typeface="Berlin Sans FB" panose="020E0602020502020306" pitchFamily="34" charset="0"/>
              </a:rPr>
              <a:t>. Dan yang </a:t>
            </a:r>
            <a:r>
              <a:rPr lang="en-US" sz="2000" dirty="0" err="1">
                <a:latin typeface="Berlin Sans FB" panose="020E0602020502020306" pitchFamily="34" charset="0"/>
              </a:rPr>
              <a:t>terpilih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ialah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koin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emas</a:t>
            </a:r>
            <a:r>
              <a:rPr lang="en-US" sz="2000" dirty="0">
                <a:latin typeface="Berlin Sans FB" panose="020E0602020502020306" pitchFamily="34" charset="0"/>
              </a:rPr>
              <a:t>. </a:t>
            </a:r>
            <a:r>
              <a:rPr lang="en-US" sz="2000" dirty="0" err="1">
                <a:latin typeface="Berlin Sans FB" panose="020E0602020502020306" pitchFamily="34" charset="0"/>
              </a:rPr>
              <a:t>Berapa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besar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peluang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koin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emas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tersebut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berasal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dari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kotak</a:t>
            </a:r>
            <a:r>
              <a:rPr lang="en-US" sz="2000" dirty="0">
                <a:latin typeface="Berlin Sans FB" panose="020E0602020502020306" pitchFamily="34" charset="0"/>
              </a:rPr>
              <a:t> IV?</a:t>
            </a:r>
          </a:p>
          <a:p>
            <a:pPr algn="just">
              <a:lnSpc>
                <a:spcPct val="150000"/>
              </a:lnSpc>
            </a:pPr>
            <a:endParaRPr lang="en-ZW" sz="2000" dirty="0" smtClean="0">
              <a:latin typeface="Berlin Sans FB" panose="020E0602020502020306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301436"/>
              </p:ext>
            </p:extLst>
          </p:nvPr>
        </p:nvGraphicFramePr>
        <p:xfrm>
          <a:off x="3150973" y="2195043"/>
          <a:ext cx="5968313" cy="17830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49178">
                  <a:extLst>
                    <a:ext uri="{9D8B030D-6E8A-4147-A177-3AD203B41FA5}">
                      <a16:colId xmlns:a16="http://schemas.microsoft.com/office/drawing/2014/main" val="1578752477"/>
                    </a:ext>
                  </a:extLst>
                </a:gridCol>
                <a:gridCol w="1175689">
                  <a:extLst>
                    <a:ext uri="{9D8B030D-6E8A-4147-A177-3AD203B41FA5}">
                      <a16:colId xmlns:a16="http://schemas.microsoft.com/office/drawing/2014/main" val="2300561627"/>
                    </a:ext>
                  </a:extLst>
                </a:gridCol>
                <a:gridCol w="1165135">
                  <a:extLst>
                    <a:ext uri="{9D8B030D-6E8A-4147-A177-3AD203B41FA5}">
                      <a16:colId xmlns:a16="http://schemas.microsoft.com/office/drawing/2014/main" val="1413478727"/>
                    </a:ext>
                  </a:extLst>
                </a:gridCol>
                <a:gridCol w="1205566">
                  <a:extLst>
                    <a:ext uri="{9D8B030D-6E8A-4147-A177-3AD203B41FA5}">
                      <a16:colId xmlns:a16="http://schemas.microsoft.com/office/drawing/2014/main" val="1925315375"/>
                    </a:ext>
                  </a:extLst>
                </a:gridCol>
                <a:gridCol w="1272745">
                  <a:extLst>
                    <a:ext uri="{9D8B030D-6E8A-4147-A177-3AD203B41FA5}">
                      <a16:colId xmlns:a16="http://schemas.microsoft.com/office/drawing/2014/main" val="652893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b="0" dirty="0" smtClean="0">
                        <a:solidFill>
                          <a:srgbClr val="C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b="0" dirty="0" smtClean="0">
                          <a:solidFill>
                            <a:srgbClr val="C00000"/>
                          </a:solidFill>
                          <a:latin typeface="Berlin Sans FB" panose="020E0602020502020306" pitchFamily="34" charset="0"/>
                        </a:rPr>
                        <a:t>KOTAK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b="0" dirty="0" smtClean="0">
                          <a:solidFill>
                            <a:srgbClr val="C00000"/>
                          </a:solidFill>
                          <a:latin typeface="Berlin Sans FB" panose="020E0602020502020306" pitchFamily="34" charset="0"/>
                        </a:rPr>
                        <a:t>KOTAK II</a:t>
                      </a:r>
                      <a:endParaRPr lang="en-ID" b="0" dirty="0">
                        <a:solidFill>
                          <a:srgbClr val="C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b="0" dirty="0" smtClean="0">
                          <a:solidFill>
                            <a:srgbClr val="C00000"/>
                          </a:solidFill>
                          <a:latin typeface="Berlin Sans FB" panose="020E0602020502020306" pitchFamily="34" charset="0"/>
                        </a:rPr>
                        <a:t>KOTAK III</a:t>
                      </a:r>
                      <a:endParaRPr lang="en-ID" b="0" dirty="0">
                        <a:solidFill>
                          <a:srgbClr val="C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b="0" dirty="0" smtClean="0">
                          <a:solidFill>
                            <a:srgbClr val="C00000"/>
                          </a:solidFill>
                          <a:latin typeface="Berlin Sans FB" panose="020E0602020502020306" pitchFamily="34" charset="0"/>
                        </a:rPr>
                        <a:t>KOTAK IV</a:t>
                      </a:r>
                      <a:endParaRPr lang="en-ID" b="0" dirty="0">
                        <a:solidFill>
                          <a:srgbClr val="C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2146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b="0" dirty="0" smtClean="0">
                          <a:solidFill>
                            <a:srgbClr val="C00000"/>
                          </a:solidFill>
                          <a:latin typeface="Berlin Sans FB" panose="020E0602020502020306" pitchFamily="34" charset="0"/>
                        </a:rPr>
                        <a:t>EMAS</a:t>
                      </a:r>
                      <a:endParaRPr lang="en-ID" b="0" dirty="0">
                        <a:solidFill>
                          <a:srgbClr val="C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5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4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3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4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93297"/>
                  </a:ext>
                </a:extLst>
              </a:tr>
              <a:tr h="4492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b="0" dirty="0" smtClean="0">
                          <a:solidFill>
                            <a:srgbClr val="C00000"/>
                          </a:solidFill>
                          <a:latin typeface="Berlin Sans FB" panose="020E0602020502020306" pitchFamily="34" charset="0"/>
                        </a:rPr>
                        <a:t>PERAK</a:t>
                      </a:r>
                      <a:endParaRPr lang="en-ID" b="0" dirty="0">
                        <a:solidFill>
                          <a:srgbClr val="C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10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6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6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2400" dirty="0" smtClean="0">
                          <a:solidFill>
                            <a:schemeClr val="tx2"/>
                          </a:solidFill>
                          <a:latin typeface="Berlin Sans FB" panose="020E0602020502020306" pitchFamily="34" charset="0"/>
                        </a:rPr>
                        <a:t>8</a:t>
                      </a:r>
                      <a:endParaRPr lang="en-ID" sz="2400" dirty="0">
                        <a:solidFill>
                          <a:schemeClr val="tx2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2779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4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25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58777" y="148283"/>
            <a:ext cx="2685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LATIHAN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84642" y="1055831"/>
                <a:ext cx="11609068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 startAt="4"/>
                  <a:defRPr/>
                </a:pPr>
                <a:r>
                  <a:rPr lang="en-ZW" sz="1900" dirty="0" err="1">
                    <a:latin typeface="Berlin Sans FB" panose="020E0602020502020306" pitchFamily="34" charset="0"/>
                  </a:rPr>
                  <a:t>Suatu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perusahaan</a:t>
                </a:r>
                <a:r>
                  <a:rPr lang="en-ZW" sz="1900" dirty="0">
                    <a:latin typeface="Berlin Sans FB" panose="020E0602020502020306" pitchFamily="34" charset="0"/>
                  </a:rPr>
                  <a:t> TV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mempunyai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tiga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pabrik</a:t>
                </a:r>
                <a:r>
                  <a:rPr lang="en-ZW" sz="1900" dirty="0">
                    <a:latin typeface="Berlin Sans FB" panose="020E0602020502020306" pitchFamily="34" charset="0"/>
                  </a:rPr>
                  <a:t>,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yaitu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ZW" sz="19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ZW" sz="1900" dirty="0" smtClean="0">
                    <a:latin typeface="Berlin Sans FB" panose="020E0602020502020306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ZW" sz="19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ZW" sz="1900" dirty="0">
                    <a:latin typeface="Berlin Sans FB" panose="020E0602020502020306" pitchFamily="34" charset="0"/>
                  </a:rPr>
                  <a:t>,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dan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ZW" sz="19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dengan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persentase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produksi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masing-masing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adalah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15 %, 35 %,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dan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50 %.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Tiap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pabrik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menghasilkan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produk</a:t>
                </a:r>
                <a:r>
                  <a:rPr lang="en-ZW" sz="1900" dirty="0">
                    <a:latin typeface="Berlin Sans FB" panose="020E0602020502020306" pitchFamily="34" charset="0"/>
                  </a:rPr>
                  <a:t> (TV)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cacat</a:t>
                </a:r>
                <a:r>
                  <a:rPr lang="en-ZW" sz="1900" dirty="0">
                    <a:latin typeface="Berlin Sans FB" panose="020E0602020502020306" pitchFamily="34" charset="0"/>
                  </a:rPr>
                  <a:t>,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yaitu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masing-masing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1 % (</a:t>
                </a:r>
                <a:r>
                  <a:rPr lang="en-ZW" sz="1900" dirty="0" err="1" smtClean="0">
                    <a:latin typeface="Berlin Sans FB" panose="020E0602020502020306" pitchFamily="34" charset="0"/>
                  </a:rPr>
                  <a:t>Pabrik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ZW" sz="19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ZW" sz="1900" dirty="0">
                    <a:latin typeface="Berlin Sans FB" panose="020E0602020502020306" pitchFamily="34" charset="0"/>
                  </a:rPr>
                  <a:t>), 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5 % (</a:t>
                </a:r>
                <a:r>
                  <a:rPr lang="en-ZW" sz="1900" dirty="0" err="1" smtClean="0">
                    <a:latin typeface="Berlin Sans FB" panose="020E0602020502020306" pitchFamily="34" charset="0"/>
                  </a:rPr>
                  <a:t>Pabrik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ZW" sz="19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ZW" sz="1900" dirty="0">
                    <a:latin typeface="Berlin Sans FB" panose="020E0602020502020306" pitchFamily="34" charset="0"/>
                  </a:rPr>
                  <a:t>),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dan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2 % (</a:t>
                </a:r>
                <a:r>
                  <a:rPr lang="en-ZW" sz="1900" dirty="0" err="1" smtClean="0">
                    <a:latin typeface="Berlin Sans FB" panose="020E0602020502020306" pitchFamily="34" charset="0"/>
                  </a:rPr>
                  <a:t>Pabrik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ZW" sz="19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ZW" sz="1900" dirty="0">
                    <a:latin typeface="Berlin Sans FB" panose="020E0602020502020306" pitchFamily="34" charset="0"/>
                  </a:rPr>
                  <a:t>).</a:t>
                </a:r>
              </a:p>
              <a:p>
                <a:pPr marL="989013" lvl="2" indent="-446088" algn="just">
                  <a:lnSpc>
                    <a:spcPct val="150000"/>
                  </a:lnSpc>
                  <a:buFont typeface="+mj-lt"/>
                  <a:buAutoNum type="alphaLcPeriod"/>
                  <a:defRPr/>
                </a:pPr>
                <a:r>
                  <a:rPr lang="en-ZW" sz="1900" dirty="0" err="1">
                    <a:latin typeface="Berlin Sans FB" panose="020E0602020502020306" pitchFamily="34" charset="0"/>
                  </a:rPr>
                  <a:t>Apabila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sebuah</a:t>
                </a:r>
                <a:r>
                  <a:rPr lang="en-ZW" sz="1900" dirty="0">
                    <a:latin typeface="Berlin Sans FB" panose="020E0602020502020306" pitchFamily="34" charset="0"/>
                  </a:rPr>
                  <a:t> TV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diambil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secara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acak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dari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keseluruhan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produk</a:t>
                </a:r>
                <a:r>
                  <a:rPr lang="en-ZW" sz="1900" dirty="0">
                    <a:latin typeface="Berlin Sans FB" panose="020E0602020502020306" pitchFamily="34" charset="0"/>
                  </a:rPr>
                  <a:t> yang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ada</a:t>
                </a:r>
                <a:r>
                  <a:rPr lang="en-ZW" sz="1900" dirty="0">
                    <a:latin typeface="Berlin Sans FB" panose="020E0602020502020306" pitchFamily="34" charset="0"/>
                  </a:rPr>
                  <a:t>,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berapakah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besarnya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peluang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bahwa</a:t>
                </a:r>
                <a:r>
                  <a:rPr lang="en-ZW" sz="1900" dirty="0">
                    <a:latin typeface="Berlin Sans FB" panose="020E0602020502020306" pitchFamily="34" charset="0"/>
                  </a:rPr>
                  <a:t> TV yang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terpilih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tersebut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dalam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keadaan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cacat</a:t>
                </a:r>
                <a:r>
                  <a:rPr lang="en-ZW" sz="1900" dirty="0">
                    <a:latin typeface="Berlin Sans FB" panose="020E0602020502020306" pitchFamily="34" charset="0"/>
                  </a:rPr>
                  <a:t>?</a:t>
                </a:r>
              </a:p>
              <a:p>
                <a:pPr marL="989013" lvl="2" indent="-446088" algn="just">
                  <a:lnSpc>
                    <a:spcPct val="150000"/>
                  </a:lnSpc>
                  <a:buFont typeface="+mj-lt"/>
                  <a:buAutoNum type="alphaLcPeriod"/>
                  <a:defRPr/>
                </a:pPr>
                <a:r>
                  <a:rPr lang="en-ZW" sz="1900" dirty="0" err="1">
                    <a:latin typeface="Berlin Sans FB" panose="020E0602020502020306" pitchFamily="34" charset="0"/>
                  </a:rPr>
                  <a:t>Sebuah</a:t>
                </a:r>
                <a:r>
                  <a:rPr lang="en-ZW" sz="1900" dirty="0">
                    <a:latin typeface="Berlin Sans FB" panose="020E0602020502020306" pitchFamily="34" charset="0"/>
                  </a:rPr>
                  <a:t> TV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diambil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secara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acak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dan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ditemukan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dalam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keadaan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cacat</a:t>
                </a:r>
                <a:r>
                  <a:rPr lang="en-ZW" sz="1900" dirty="0">
                    <a:latin typeface="Berlin Sans FB" panose="020E0602020502020306" pitchFamily="34" charset="0"/>
                  </a:rPr>
                  <a:t>,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brapakah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peluang</a:t>
                </a:r>
                <a:r>
                  <a:rPr lang="en-ZW" sz="1900" dirty="0">
                    <a:latin typeface="Berlin Sans FB" panose="020E0602020502020306" pitchFamily="34" charset="0"/>
                  </a:rPr>
                  <a:t> TV yang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cacat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tersebut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berasal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dari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produksi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>
                    <a:latin typeface="Berlin Sans FB" panose="020E0602020502020306" pitchFamily="34" charset="0"/>
                  </a:rPr>
                  <a:t>pabik</a:t>
                </a:r>
                <a:r>
                  <a:rPr lang="en-ZW" sz="1900" dirty="0">
                    <a:latin typeface="Berlin Sans FB" panose="020E0602020502020306" pitchFamily="34" charset="0"/>
                  </a:rPr>
                  <a:t> B?</a:t>
                </a: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 startAt="5"/>
                </a:pPr>
                <a:r>
                  <a:rPr lang="id-ID" altLang="en-US" sz="1900" dirty="0">
                    <a:latin typeface="Berlin Sans FB" panose="020E0602020502020306" pitchFamily="34" charset="0"/>
                  </a:rPr>
                  <a:t>Sebuah perusahaan foto copy menggunakan 4 mesin dengan persentase penggunaan masing-masing 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10</a:t>
                </a:r>
                <a:r>
                  <a:rPr lang="en-ID" alt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%, 25</a:t>
                </a:r>
                <a:r>
                  <a:rPr lang="en-ID" alt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%, 30</a:t>
                </a:r>
                <a:r>
                  <a:rPr lang="en-ID" alt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%, </a:t>
                </a:r>
                <a:r>
                  <a:rPr lang="id-ID" altLang="en-US" sz="1900" dirty="0">
                    <a:latin typeface="Berlin Sans FB" panose="020E0602020502020306" pitchFamily="34" charset="0"/>
                  </a:rPr>
                  <a:t>dan 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35</a:t>
                </a:r>
                <a:r>
                  <a:rPr lang="en-ID" alt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%. </a:t>
                </a:r>
                <a:r>
                  <a:rPr lang="id-ID" altLang="en-US" sz="1900" dirty="0">
                    <a:latin typeface="Berlin Sans FB" panose="020E0602020502020306" pitchFamily="34" charset="0"/>
                  </a:rPr>
                  <a:t>Setiap mesin 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menghasilkan</a:t>
                </a:r>
                <a:r>
                  <a:rPr lang="en-ID" alt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copy cacat </a:t>
                </a:r>
                <a:r>
                  <a:rPr lang="id-ID" altLang="en-US" sz="1900" dirty="0">
                    <a:latin typeface="Berlin Sans FB" panose="020E0602020502020306" pitchFamily="34" charset="0"/>
                  </a:rPr>
                  <a:t>masing-masing 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5</a:t>
                </a:r>
                <a:r>
                  <a:rPr lang="en-ID" alt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%, 4</a:t>
                </a:r>
                <a:r>
                  <a:rPr lang="en-ID" alt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%, 3</a:t>
                </a:r>
                <a:r>
                  <a:rPr lang="en-ID" alt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%, </a:t>
                </a:r>
                <a:r>
                  <a:rPr lang="id-ID" altLang="en-US" sz="1900" dirty="0">
                    <a:latin typeface="Berlin Sans FB" panose="020E0602020502020306" pitchFamily="34" charset="0"/>
                  </a:rPr>
                  <a:t>dan 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2</a:t>
                </a:r>
                <a:r>
                  <a:rPr lang="en-ID" alt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%. </a:t>
                </a:r>
                <a:r>
                  <a:rPr lang="id-ID" altLang="en-US" sz="1900" dirty="0">
                    <a:latin typeface="Berlin Sans FB" panose="020E0602020502020306" pitchFamily="34" charset="0"/>
                  </a:rPr>
                  <a:t>Dari keseluruhan hasil foto copy keempat 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mesin</a:t>
                </a:r>
                <a:r>
                  <a:rPr lang="en-ID" altLang="en-US" sz="1900" dirty="0" smtClean="0">
                    <a:latin typeface="Berlin Sans FB" panose="020E0602020502020306" pitchFamily="34" charset="0"/>
                  </a:rPr>
                  <a:t>, 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dipilih </a:t>
                </a:r>
                <a:r>
                  <a:rPr lang="id-ID" altLang="en-US" sz="1900" dirty="0">
                    <a:latin typeface="Berlin Sans FB" panose="020E0602020502020306" pitchFamily="34" charset="0"/>
                  </a:rPr>
                  <a:t>selembar secara acak.</a:t>
                </a:r>
                <a:endParaRPr lang="en-ZW" altLang="en-US" sz="1900" dirty="0">
                  <a:latin typeface="Berlin Sans FB" panose="020E0602020502020306" pitchFamily="34" charset="0"/>
                </a:endParaRPr>
              </a:p>
              <a:p>
                <a:pPr marL="989013" lvl="1" indent="-446088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id-ID" altLang="en-US" sz="1900" dirty="0">
                    <a:latin typeface="Berlin Sans FB" panose="020E0602020502020306" pitchFamily="34" charset="0"/>
                  </a:rPr>
                  <a:t>Apabila hasil yang terpilih </a:t>
                </a:r>
                <a:r>
                  <a:rPr lang="en-ID" altLang="en-US" sz="1900" dirty="0" smtClean="0">
                    <a:latin typeface="Berlin Sans FB" panose="020E0602020502020306" pitchFamily="34" charset="0"/>
                  </a:rPr>
                  <a:t>“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bagus</a:t>
                </a:r>
                <a:r>
                  <a:rPr lang="en-ID" altLang="en-US" sz="1900" dirty="0" smtClean="0">
                    <a:latin typeface="Berlin Sans FB" panose="020E0602020502020306" pitchFamily="34" charset="0"/>
                  </a:rPr>
                  <a:t>”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, </a:t>
                </a:r>
                <a:r>
                  <a:rPr lang="id-ID" altLang="en-US" sz="1900" dirty="0">
                    <a:latin typeface="Berlin Sans FB" panose="020E0602020502020306" pitchFamily="34" charset="0"/>
                  </a:rPr>
                  <a:t>berapakah peluangnya hasil tersebut berasal dari mesin keempat?</a:t>
                </a:r>
                <a:endParaRPr lang="en-ZW" altLang="en-US" sz="1900" dirty="0">
                  <a:latin typeface="Berlin Sans FB" panose="020E0602020502020306" pitchFamily="34" charset="0"/>
                </a:endParaRPr>
              </a:p>
              <a:p>
                <a:pPr marL="989013" lvl="1" indent="-446088">
                  <a:lnSpc>
                    <a:spcPct val="150000"/>
                  </a:lnSpc>
                  <a:buFont typeface="Consolas" panose="020B0609020204030204" pitchFamily="49" charset="0"/>
                  <a:buAutoNum type="alphaLcPeriod"/>
                </a:pPr>
                <a:r>
                  <a:rPr lang="id-ID" altLang="en-US" sz="1900" dirty="0">
                    <a:latin typeface="Berlin Sans FB" panose="020E0602020502020306" pitchFamily="34" charset="0"/>
                  </a:rPr>
                  <a:t>Apabila hasil yang terpilih </a:t>
                </a:r>
                <a:r>
                  <a:rPr lang="en-ID" altLang="en-US" sz="1900" dirty="0" smtClean="0">
                    <a:latin typeface="Berlin Sans FB" panose="020E0602020502020306" pitchFamily="34" charset="0"/>
                  </a:rPr>
                  <a:t>“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cacat</a:t>
                </a:r>
                <a:r>
                  <a:rPr lang="en-ID" altLang="en-US" sz="1900" dirty="0" smtClean="0">
                    <a:latin typeface="Berlin Sans FB" panose="020E0602020502020306" pitchFamily="34" charset="0"/>
                  </a:rPr>
                  <a:t>”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, </a:t>
                </a:r>
                <a:r>
                  <a:rPr lang="id-ID" altLang="en-US" sz="1900" dirty="0">
                    <a:latin typeface="Berlin Sans FB" panose="020E0602020502020306" pitchFamily="34" charset="0"/>
                  </a:rPr>
                  <a:t>berapakah peluangnya hasil 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tersebut</a:t>
                </a:r>
                <a:r>
                  <a:rPr lang="en-ID" altLang="en-US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berasal </a:t>
                </a:r>
                <a:r>
                  <a:rPr lang="id-ID" altLang="en-US" sz="1900" dirty="0">
                    <a:latin typeface="Berlin Sans FB" panose="020E0602020502020306" pitchFamily="34" charset="0"/>
                  </a:rPr>
                  <a:t>dari mesin pertama</a:t>
                </a:r>
                <a:r>
                  <a:rPr lang="id-ID" altLang="en-US" sz="1900" dirty="0" smtClean="0">
                    <a:latin typeface="Berlin Sans FB" panose="020E0602020502020306" pitchFamily="34" charset="0"/>
                  </a:rPr>
                  <a:t>?</a:t>
                </a:r>
                <a:endParaRPr lang="en-ZW" altLang="en-US" sz="1900" dirty="0"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42" y="1055831"/>
                <a:ext cx="11609068" cy="5355312"/>
              </a:xfrm>
              <a:prstGeom prst="rect">
                <a:avLst/>
              </a:prstGeom>
              <a:blipFill>
                <a:blip r:embed="rId4"/>
                <a:stretch>
                  <a:fillRect l="-420" r="-47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2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26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58777" y="148283"/>
            <a:ext cx="2685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LATIHAN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84642" y="1055831"/>
                <a:ext cx="11609068" cy="91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 startAt="6"/>
                  <a:defRPr/>
                </a:pPr>
                <a:r>
                  <a:rPr lang="en-ZW" sz="1900" dirty="0" smtClean="0">
                    <a:latin typeface="Berlin Sans FB" panose="020E0602020502020306" pitchFamily="34" charset="0"/>
                  </a:rPr>
                  <a:t>Tiga </a:t>
                </a:r>
                <a:r>
                  <a:rPr lang="en-ZW" sz="1900" dirty="0" err="1" smtClean="0">
                    <a:latin typeface="Berlin Sans FB" panose="020E0602020502020306" pitchFamily="34" charset="0"/>
                  </a:rPr>
                  <a:t>kotak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 yang </a:t>
                </a:r>
                <a:r>
                  <a:rPr lang="en-ZW" sz="1900" dirty="0" err="1" smtClean="0">
                    <a:latin typeface="Berlin Sans FB" panose="020E0602020502020306" pitchFamily="34" charset="0"/>
                  </a:rPr>
                  <a:t>identik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, </a:t>
                </a:r>
                <a:r>
                  <a:rPr lang="en-ZW" sz="1900" dirty="0" err="1" smtClean="0">
                    <a:latin typeface="Berlin Sans FB" panose="020E0602020502020306" pitchFamily="34" charset="0"/>
                  </a:rPr>
                  <a:t>masing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 smtClean="0">
                    <a:latin typeface="Berlin Sans FB" panose="020E0602020502020306" pitchFamily="34" charset="0"/>
                  </a:rPr>
                  <a:t>masing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 smtClean="0">
                    <a:latin typeface="Berlin Sans FB" panose="020E0602020502020306" pitchFamily="34" charset="0"/>
                  </a:rPr>
                  <a:t>diisi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 smtClean="0">
                    <a:latin typeface="Berlin Sans FB" panose="020E0602020502020306" pitchFamily="34" charset="0"/>
                  </a:rPr>
                  <a:t>dengan</a:t>
                </a:r>
                <a:r>
                  <a:rPr lang="en-ZW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 smtClean="0">
                    <a:latin typeface="Berlin Sans FB" panose="020E0602020502020306" pitchFamily="34" charset="0"/>
                  </a:rPr>
                  <a:t>kapasitor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 0.01 </a:t>
                </a:r>
                <a14:m>
                  <m:oMath xmlns:m="http://schemas.openxmlformats.org/officeDocument/2006/math">
                    <m:r>
                      <a:rPr lang="en-ZW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D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ZW" sz="1900" dirty="0" smtClean="0">
                    <a:latin typeface="Berlin Sans FB" panose="020E0602020502020306" pitchFamily="34" charset="0"/>
                  </a:rPr>
                  <a:t> , 0.1 </a:t>
                </a:r>
                <a14:m>
                  <m:oMath xmlns:m="http://schemas.openxmlformats.org/officeDocument/2006/math">
                    <m:r>
                      <a:rPr lang="en-ZW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D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ZW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 smtClean="0">
                    <a:latin typeface="Berlin Sans FB" panose="020E0602020502020306" pitchFamily="34" charset="0"/>
                  </a:rPr>
                  <a:t>dan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ZW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D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ZW" sz="1900" dirty="0" smtClean="0">
                    <a:latin typeface="Berlin Sans FB" panose="020E0602020502020306" pitchFamily="34" charset="0"/>
                  </a:rPr>
                  <a:t>.  </a:t>
                </a:r>
                <a:r>
                  <a:rPr lang="en-ZW" sz="1900" dirty="0" err="1" smtClean="0">
                    <a:latin typeface="Berlin Sans FB" panose="020E0602020502020306" pitchFamily="34" charset="0"/>
                  </a:rPr>
                  <a:t>Rincian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 smtClean="0">
                    <a:latin typeface="Berlin Sans FB" panose="020E0602020502020306" pitchFamily="34" charset="0"/>
                  </a:rPr>
                  <a:t>isi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 smtClean="0">
                    <a:latin typeface="Berlin Sans FB" panose="020E0602020502020306" pitchFamily="34" charset="0"/>
                  </a:rPr>
                  <a:t>setiap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 smtClean="0">
                    <a:latin typeface="Berlin Sans FB" panose="020E0602020502020306" pitchFamily="34" charset="0"/>
                  </a:rPr>
                  <a:t>kotak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 smtClean="0">
                    <a:latin typeface="Berlin Sans FB" panose="020E0602020502020306" pitchFamily="34" charset="0"/>
                  </a:rPr>
                  <a:t>adalah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 smtClean="0">
                    <a:latin typeface="Berlin Sans FB" panose="020E0602020502020306" pitchFamily="34" charset="0"/>
                  </a:rPr>
                  <a:t>sebagai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n-ZW" sz="1900" dirty="0" err="1" smtClean="0">
                    <a:latin typeface="Berlin Sans FB" panose="020E0602020502020306" pitchFamily="34" charset="0"/>
                  </a:rPr>
                  <a:t>berikut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:</a:t>
                </a:r>
                <a:endParaRPr lang="en-ZW" sz="1900" dirty="0"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42" y="1055831"/>
                <a:ext cx="11609068" cy="914096"/>
              </a:xfrm>
              <a:prstGeom prst="rect">
                <a:avLst/>
              </a:prstGeom>
              <a:blipFill>
                <a:blip r:embed="rId4"/>
                <a:stretch>
                  <a:fillRect l="-420" r="-473" b="-106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8356296"/>
                  </p:ext>
                </p:extLst>
              </p:nvPr>
            </p:nvGraphicFramePr>
            <p:xfrm>
              <a:off x="4283777" y="1830863"/>
              <a:ext cx="5460736" cy="3096556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090966">
                      <a:extLst>
                        <a:ext uri="{9D8B030D-6E8A-4147-A177-3AD203B41FA5}">
                          <a16:colId xmlns:a16="http://schemas.microsoft.com/office/drawing/2014/main" val="2300561627"/>
                        </a:ext>
                      </a:extLst>
                    </a:gridCol>
                    <a:gridCol w="1124215">
                      <a:extLst>
                        <a:ext uri="{9D8B030D-6E8A-4147-A177-3AD203B41FA5}">
                          <a16:colId xmlns:a16="http://schemas.microsoft.com/office/drawing/2014/main" val="1413478727"/>
                        </a:ext>
                      </a:extLst>
                    </a:gridCol>
                    <a:gridCol w="1207641">
                      <a:extLst>
                        <a:ext uri="{9D8B030D-6E8A-4147-A177-3AD203B41FA5}">
                          <a16:colId xmlns:a16="http://schemas.microsoft.com/office/drawing/2014/main" val="1925315375"/>
                        </a:ext>
                      </a:extLst>
                    </a:gridCol>
                    <a:gridCol w="1136821">
                      <a:extLst>
                        <a:ext uri="{9D8B030D-6E8A-4147-A177-3AD203B41FA5}">
                          <a16:colId xmlns:a16="http://schemas.microsoft.com/office/drawing/2014/main" val="652893259"/>
                        </a:ext>
                      </a:extLst>
                    </a:gridCol>
                    <a:gridCol w="901093">
                      <a:extLst>
                        <a:ext uri="{9D8B030D-6E8A-4147-A177-3AD203B41FA5}">
                          <a16:colId xmlns:a16="http://schemas.microsoft.com/office/drawing/2014/main" val="672359419"/>
                        </a:ext>
                      </a:extLst>
                    </a:gridCol>
                  </a:tblGrid>
                  <a:tr h="5362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b="0" dirty="0" smtClean="0">
                              <a:solidFill>
                                <a:srgbClr val="C00000"/>
                              </a:solidFill>
                              <a:latin typeface="Berlin Sans FB" panose="020E0602020502020306" pitchFamily="34" charset="0"/>
                            </a:rPr>
                            <a:t>KOTAK I</a:t>
                          </a:r>
                          <a:endParaRPr lang="en-ID" b="0" dirty="0">
                            <a:solidFill>
                              <a:srgbClr val="C00000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b="0" dirty="0" smtClean="0">
                              <a:solidFill>
                                <a:srgbClr val="C00000"/>
                              </a:solidFill>
                              <a:latin typeface="Berlin Sans FB" panose="020E0602020502020306" pitchFamily="34" charset="0"/>
                            </a:rPr>
                            <a:t>KOTAK II</a:t>
                          </a:r>
                          <a:endParaRPr lang="en-ID" b="0" dirty="0">
                            <a:solidFill>
                              <a:srgbClr val="C00000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b="0" dirty="0" smtClean="0">
                              <a:solidFill>
                                <a:srgbClr val="C00000"/>
                              </a:solidFill>
                              <a:latin typeface="Berlin Sans FB" panose="020E0602020502020306" pitchFamily="34" charset="0"/>
                            </a:rPr>
                            <a:t>KOTAK III</a:t>
                          </a:r>
                          <a:endParaRPr lang="en-ID" b="0" dirty="0">
                            <a:solidFill>
                              <a:srgbClr val="C00000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∑</m:t>
                                </m:r>
                              </m:oMath>
                            </m:oMathPara>
                          </a14:m>
                          <a:endParaRPr lang="en-ID" b="0" dirty="0">
                            <a:solidFill>
                              <a:srgbClr val="C00000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92146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ZW" sz="1800" b="0" dirty="0" smtClean="0">
                              <a:solidFill>
                                <a:srgbClr val="C00000"/>
                              </a:solidFill>
                              <a:latin typeface="Berlin Sans FB" panose="020E0602020502020306" pitchFamily="34" charset="0"/>
                            </a:rPr>
                            <a:t>0.01 </a:t>
                          </a:r>
                          <a14:m>
                            <m:oMath xmlns:m="http://schemas.openxmlformats.org/officeDocument/2006/math">
                              <m:r>
                                <a:rPr lang="en-ZW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ID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oMath>
                          </a14:m>
                          <a:r>
                            <a:rPr lang="en-ZW" sz="1800" b="0" dirty="0" smtClean="0">
                              <a:solidFill>
                                <a:srgbClr val="C00000"/>
                              </a:solidFill>
                              <a:latin typeface="Berlin Sans FB" panose="020E0602020502020306" pitchFamily="34" charset="0"/>
                            </a:rPr>
                            <a:t> </a:t>
                          </a:r>
                          <a:endParaRPr lang="en-ID" b="0" dirty="0">
                            <a:solidFill>
                              <a:srgbClr val="C00000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10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30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20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60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293297"/>
                      </a:ext>
                    </a:extLst>
                  </a:tr>
                  <a:tr h="44928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ZW" sz="1800" b="0" dirty="0" smtClean="0">
                              <a:solidFill>
                                <a:srgbClr val="C00000"/>
                              </a:solidFill>
                              <a:latin typeface="Berlin Sans FB" panose="020E0602020502020306" pitchFamily="34" charset="0"/>
                            </a:rPr>
                            <a:t>0.1 </a:t>
                          </a:r>
                          <a14:m>
                            <m:oMath xmlns:m="http://schemas.openxmlformats.org/officeDocument/2006/math">
                              <m:r>
                                <a:rPr lang="en-ZW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ID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oMath>
                          </a14:m>
                          <a:r>
                            <a:rPr lang="en-ZW" sz="1800" b="0" dirty="0" smtClean="0">
                              <a:solidFill>
                                <a:srgbClr val="C00000"/>
                              </a:solidFill>
                              <a:latin typeface="Berlin Sans FB" panose="020E0602020502020306" pitchFamily="34" charset="0"/>
                            </a:rPr>
                            <a:t> </a:t>
                          </a:r>
                          <a:endParaRPr lang="en-ID" b="0" dirty="0">
                            <a:solidFill>
                              <a:srgbClr val="C00000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5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15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10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30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2779017"/>
                      </a:ext>
                    </a:extLst>
                  </a:tr>
                  <a:tr h="44928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ZW" sz="1800" b="0" dirty="0" smtClean="0">
                              <a:solidFill>
                                <a:srgbClr val="C00000"/>
                              </a:solidFill>
                              <a:latin typeface="Berlin Sans FB" panose="020E0602020502020306" pitchFamily="34" charset="0"/>
                            </a:rPr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lang="en-ZW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ID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oMath>
                          </a14:m>
                          <a:r>
                            <a:rPr lang="en-ZW" sz="1800" b="0" dirty="0" smtClean="0">
                              <a:solidFill>
                                <a:srgbClr val="C00000"/>
                              </a:solidFill>
                              <a:latin typeface="Berlin Sans FB" panose="020E0602020502020306" pitchFamily="34" charset="0"/>
                            </a:rPr>
                            <a:t> </a:t>
                          </a:r>
                          <a:endParaRPr lang="en-ID" b="0" dirty="0">
                            <a:solidFill>
                              <a:srgbClr val="C00000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30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10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20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60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9018937"/>
                      </a:ext>
                    </a:extLst>
                  </a:tr>
                  <a:tr h="4492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∑</m:t>
                                </m:r>
                              </m:oMath>
                            </m:oMathPara>
                          </a14:m>
                          <a:endParaRPr lang="en-ID" b="0" dirty="0">
                            <a:solidFill>
                              <a:srgbClr val="C00000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45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55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50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150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1459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8356296"/>
                  </p:ext>
                </p:extLst>
              </p:nvPr>
            </p:nvGraphicFramePr>
            <p:xfrm>
              <a:off x="4283777" y="1830863"/>
              <a:ext cx="5460736" cy="3096556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090966">
                      <a:extLst>
                        <a:ext uri="{9D8B030D-6E8A-4147-A177-3AD203B41FA5}">
                          <a16:colId xmlns:a16="http://schemas.microsoft.com/office/drawing/2014/main" val="2300561627"/>
                        </a:ext>
                      </a:extLst>
                    </a:gridCol>
                    <a:gridCol w="1124215">
                      <a:extLst>
                        <a:ext uri="{9D8B030D-6E8A-4147-A177-3AD203B41FA5}">
                          <a16:colId xmlns:a16="http://schemas.microsoft.com/office/drawing/2014/main" val="1413478727"/>
                        </a:ext>
                      </a:extLst>
                    </a:gridCol>
                    <a:gridCol w="1207641">
                      <a:extLst>
                        <a:ext uri="{9D8B030D-6E8A-4147-A177-3AD203B41FA5}">
                          <a16:colId xmlns:a16="http://schemas.microsoft.com/office/drawing/2014/main" val="1925315375"/>
                        </a:ext>
                      </a:extLst>
                    </a:gridCol>
                    <a:gridCol w="1136821">
                      <a:extLst>
                        <a:ext uri="{9D8B030D-6E8A-4147-A177-3AD203B41FA5}">
                          <a16:colId xmlns:a16="http://schemas.microsoft.com/office/drawing/2014/main" val="652893259"/>
                        </a:ext>
                      </a:extLst>
                    </a:gridCol>
                    <a:gridCol w="901093">
                      <a:extLst>
                        <a:ext uri="{9D8B030D-6E8A-4147-A177-3AD203B41FA5}">
                          <a16:colId xmlns:a16="http://schemas.microsoft.com/office/drawing/2014/main" val="672359419"/>
                        </a:ext>
                      </a:extLst>
                    </a:gridCol>
                  </a:tblGrid>
                  <a:tr h="5362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b="0" dirty="0" smtClean="0">
                              <a:solidFill>
                                <a:srgbClr val="C00000"/>
                              </a:solidFill>
                              <a:latin typeface="Berlin Sans FB" panose="020E0602020502020306" pitchFamily="34" charset="0"/>
                            </a:rPr>
                            <a:t>KOTAK I</a:t>
                          </a:r>
                          <a:endParaRPr lang="en-ID" b="0" dirty="0">
                            <a:solidFill>
                              <a:srgbClr val="C00000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b="0" dirty="0" smtClean="0">
                              <a:solidFill>
                                <a:srgbClr val="C00000"/>
                              </a:solidFill>
                              <a:latin typeface="Berlin Sans FB" panose="020E0602020502020306" pitchFamily="34" charset="0"/>
                            </a:rPr>
                            <a:t>KOTAK II</a:t>
                          </a:r>
                          <a:endParaRPr lang="en-ID" b="0" dirty="0">
                            <a:solidFill>
                              <a:srgbClr val="C00000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b="0" dirty="0" smtClean="0">
                              <a:solidFill>
                                <a:srgbClr val="C00000"/>
                              </a:solidFill>
                              <a:latin typeface="Berlin Sans FB" panose="020E0602020502020306" pitchFamily="34" charset="0"/>
                            </a:rPr>
                            <a:t>KOTAK III</a:t>
                          </a:r>
                          <a:endParaRPr lang="en-ID" b="0" dirty="0">
                            <a:solidFill>
                              <a:srgbClr val="C00000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06757" t="-1136" r="-2027" b="-49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214692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59" t="-84762" r="-402793" b="-3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10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30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20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60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29329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59" t="-183019" r="-402793" b="-20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5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15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10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30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277901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59" t="-285714" r="-402793" b="-11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30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10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20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60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901893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59" t="-385714" r="-402793" b="-1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45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55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50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ID" sz="240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150</a:t>
                          </a:r>
                          <a:endParaRPr lang="en-ID" sz="240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1459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86712" y="4877831"/>
                <a:ext cx="11106997" cy="1431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defRPr/>
                </a:pPr>
                <a:r>
                  <a:rPr lang="es-ES_tradnl" sz="1900" dirty="0" err="1">
                    <a:latin typeface="Berlin Sans FB" panose="020E0602020502020306" pitchFamily="34" charset="0"/>
                  </a:rPr>
                  <a:t>Pertama-tama</a:t>
                </a:r>
                <a:r>
                  <a:rPr lang="es-ES_tradnl" sz="1900" dirty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>
                    <a:latin typeface="Berlin Sans FB" panose="020E0602020502020306" pitchFamily="34" charset="0"/>
                  </a:rPr>
                  <a:t>pilih</a:t>
                </a:r>
                <a:r>
                  <a:rPr lang="es-ES_tradnl" sz="1900" dirty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>
                    <a:latin typeface="Berlin Sans FB" panose="020E0602020502020306" pitchFamily="34" charset="0"/>
                  </a:rPr>
                  <a:t>sebuah</a:t>
                </a:r>
                <a:r>
                  <a:rPr lang="es-ES_tradnl" sz="1900" dirty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 smtClean="0">
                    <a:latin typeface="Berlin Sans FB" panose="020E0602020502020306" pitchFamily="34" charset="0"/>
                  </a:rPr>
                  <a:t>kotak</a:t>
                </a:r>
                <a:r>
                  <a:rPr lang="es-ES_tradnl" sz="1900" dirty="0" smtClean="0">
                    <a:latin typeface="Berlin Sans FB" panose="020E0602020502020306" pitchFamily="34" charset="0"/>
                  </a:rPr>
                  <a:t>, </a:t>
                </a:r>
                <a:r>
                  <a:rPr lang="es-ES_tradnl" sz="1900" dirty="0" err="1">
                    <a:latin typeface="Berlin Sans FB" panose="020E0602020502020306" pitchFamily="34" charset="0"/>
                  </a:rPr>
                  <a:t>s</a:t>
                </a:r>
                <a:r>
                  <a:rPr lang="es-ES_tradnl" sz="1900" dirty="0" err="1" smtClean="0">
                    <a:latin typeface="Berlin Sans FB" panose="020E0602020502020306" pitchFamily="34" charset="0"/>
                  </a:rPr>
                  <a:t>elanjutnya</a:t>
                </a:r>
                <a:r>
                  <a:rPr lang="es-ES_tradnl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>
                    <a:latin typeface="Berlin Sans FB" panose="020E0602020502020306" pitchFamily="34" charset="0"/>
                  </a:rPr>
                  <a:t>pilih</a:t>
                </a:r>
                <a:r>
                  <a:rPr lang="es-ES_tradnl" sz="1900" dirty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>
                    <a:latin typeface="Berlin Sans FB" panose="020E0602020502020306" pitchFamily="34" charset="0"/>
                  </a:rPr>
                  <a:t>kapasitor</a:t>
                </a:r>
                <a:r>
                  <a:rPr lang="es-ES_tradnl" sz="1900" dirty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>
                    <a:latin typeface="Berlin Sans FB" panose="020E0602020502020306" pitchFamily="34" charset="0"/>
                  </a:rPr>
                  <a:t>dari</a:t>
                </a:r>
                <a:r>
                  <a:rPr lang="es-ES_tradnl" sz="1900" dirty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>
                    <a:latin typeface="Berlin Sans FB" panose="020E0602020502020306" pitchFamily="34" charset="0"/>
                  </a:rPr>
                  <a:t>kotak</a:t>
                </a:r>
                <a:r>
                  <a:rPr lang="es-ES_tradnl" sz="1900" dirty="0">
                    <a:latin typeface="Berlin Sans FB" panose="020E0602020502020306" pitchFamily="34" charset="0"/>
                  </a:rPr>
                  <a:t> yang </a:t>
                </a:r>
                <a:r>
                  <a:rPr lang="es-ES_tradnl" sz="1900" dirty="0" err="1" smtClean="0">
                    <a:latin typeface="Berlin Sans FB" panose="020E0602020502020306" pitchFamily="34" charset="0"/>
                  </a:rPr>
                  <a:t>terpilih</a:t>
                </a:r>
                <a:r>
                  <a:rPr lang="es-ES_tradnl" sz="1900" dirty="0" smtClean="0">
                    <a:latin typeface="Berlin Sans FB" panose="020E0602020502020306" pitchFamily="34" charset="0"/>
                  </a:rPr>
                  <a:t>.</a:t>
                </a:r>
                <a:r>
                  <a:rPr lang="en-ZW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 smtClean="0">
                    <a:latin typeface="Berlin Sans FB" panose="020E0602020502020306" pitchFamily="34" charset="0"/>
                  </a:rPr>
                  <a:t>Jika</a:t>
                </a:r>
                <a:r>
                  <a:rPr lang="es-ES_tradnl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>
                    <a:latin typeface="Berlin Sans FB" panose="020E0602020502020306" pitchFamily="34" charset="0"/>
                  </a:rPr>
                  <a:t>ternyata</a:t>
                </a:r>
                <a:r>
                  <a:rPr lang="es-ES_tradnl" sz="1900" dirty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>
                    <a:latin typeface="Berlin Sans FB" panose="020E0602020502020306" pitchFamily="34" charset="0"/>
                  </a:rPr>
                  <a:t>kapasitor</a:t>
                </a:r>
                <a:r>
                  <a:rPr lang="es-ES_tradnl" sz="1900" dirty="0">
                    <a:latin typeface="Berlin Sans FB" panose="020E0602020502020306" pitchFamily="34" charset="0"/>
                  </a:rPr>
                  <a:t> </a:t>
                </a:r>
                <a:r>
                  <a:rPr lang="en-ZW" sz="2000" dirty="0" smtClean="0">
                    <a:solidFill>
                      <a:schemeClr val="tx1"/>
                    </a:solidFill>
                    <a:latin typeface="Berlin Sans FB" panose="020E0602020502020306" pitchFamily="34" charset="0"/>
                  </a:rPr>
                  <a:t>0.1 </a:t>
                </a:r>
                <a14:m>
                  <m:oMath xmlns:m="http://schemas.openxmlformats.org/officeDocument/2006/math">
                    <m:r>
                      <a:rPr lang="en-ZW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ZW" sz="2000" dirty="0">
                    <a:solidFill>
                      <a:schemeClr val="tx1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 smtClean="0">
                    <a:latin typeface="Berlin Sans FB" panose="020E0602020502020306" pitchFamily="34" charset="0"/>
                  </a:rPr>
                  <a:t>terpilih</a:t>
                </a:r>
                <a:r>
                  <a:rPr lang="es-ES_tradnl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>
                    <a:latin typeface="Berlin Sans FB" panose="020E0602020502020306" pitchFamily="34" charset="0"/>
                  </a:rPr>
                  <a:t>, </a:t>
                </a:r>
                <a:r>
                  <a:rPr lang="es-ES_tradnl" sz="1900" dirty="0" err="1">
                    <a:latin typeface="Berlin Sans FB" panose="020E0602020502020306" pitchFamily="34" charset="0"/>
                  </a:rPr>
                  <a:t>berapa</a:t>
                </a:r>
                <a:r>
                  <a:rPr lang="es-ES_tradnl" sz="1900" dirty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>
                    <a:latin typeface="Berlin Sans FB" panose="020E0602020502020306" pitchFamily="34" charset="0"/>
                  </a:rPr>
                  <a:t>peluangnya</a:t>
                </a:r>
                <a:r>
                  <a:rPr lang="es-ES_tradnl" sz="1900" dirty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>
                    <a:latin typeface="Berlin Sans FB" panose="020E0602020502020306" pitchFamily="34" charset="0"/>
                  </a:rPr>
                  <a:t>bahwa</a:t>
                </a:r>
                <a:r>
                  <a:rPr lang="es-ES_tradnl" sz="1900" dirty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>
                    <a:latin typeface="Berlin Sans FB" panose="020E0602020502020306" pitchFamily="34" charset="0"/>
                  </a:rPr>
                  <a:t>kapasitor</a:t>
                </a:r>
                <a:r>
                  <a:rPr lang="es-ES_tradnl" sz="1900" dirty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>
                    <a:latin typeface="Berlin Sans FB" panose="020E0602020502020306" pitchFamily="34" charset="0"/>
                  </a:rPr>
                  <a:t>tersebut</a:t>
                </a:r>
                <a:r>
                  <a:rPr lang="es-ES_tradnl" sz="1900" dirty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>
                    <a:latin typeface="Berlin Sans FB" panose="020E0602020502020306" pitchFamily="34" charset="0"/>
                  </a:rPr>
                  <a:t>berasal</a:t>
                </a:r>
                <a:r>
                  <a:rPr lang="es-ES_tradnl" sz="1900" dirty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>
                    <a:latin typeface="Berlin Sans FB" panose="020E0602020502020306" pitchFamily="34" charset="0"/>
                  </a:rPr>
                  <a:t>dari</a:t>
                </a:r>
                <a:r>
                  <a:rPr lang="es-ES_tradnl" sz="1900" dirty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>
                    <a:latin typeface="Berlin Sans FB" panose="020E0602020502020306" pitchFamily="34" charset="0"/>
                  </a:rPr>
                  <a:t>kotak</a:t>
                </a:r>
                <a:r>
                  <a:rPr lang="es-ES_tradnl" sz="1900" dirty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smtClean="0">
                    <a:latin typeface="Berlin Sans FB" panose="020E0602020502020306" pitchFamily="34" charset="0"/>
                  </a:rPr>
                  <a:t>I (</a:t>
                </a:r>
                <a:r>
                  <a:rPr lang="es-ES_tradnl" sz="1900" dirty="0" err="1" smtClean="0">
                    <a:latin typeface="Berlin Sans FB" panose="020E0602020502020306" pitchFamily="34" charset="0"/>
                  </a:rPr>
                  <a:t>pertama-tama</a:t>
                </a:r>
                <a:r>
                  <a:rPr lang="es-ES_tradnl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 smtClean="0">
                    <a:latin typeface="Berlin Sans FB" panose="020E0602020502020306" pitchFamily="34" charset="0"/>
                  </a:rPr>
                  <a:t>ilustrasikan</a:t>
                </a:r>
                <a:r>
                  <a:rPr lang="es-ES_tradnl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 smtClean="0">
                    <a:latin typeface="Berlin Sans FB" panose="020E0602020502020306" pitchFamily="34" charset="0"/>
                  </a:rPr>
                  <a:t>kondisi</a:t>
                </a:r>
                <a:r>
                  <a:rPr lang="es-ES_tradnl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 smtClean="0">
                    <a:latin typeface="Berlin Sans FB" panose="020E0602020502020306" pitchFamily="34" charset="0"/>
                  </a:rPr>
                  <a:t>diatas</a:t>
                </a:r>
                <a:r>
                  <a:rPr lang="es-ES_tradnl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 smtClean="0">
                    <a:latin typeface="Berlin Sans FB" panose="020E0602020502020306" pitchFamily="34" charset="0"/>
                  </a:rPr>
                  <a:t>kedalam</a:t>
                </a:r>
                <a:r>
                  <a:rPr lang="es-ES_tradnl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 smtClean="0">
                    <a:latin typeface="Berlin Sans FB" panose="020E0602020502020306" pitchFamily="34" charset="0"/>
                  </a:rPr>
                  <a:t>diagram</a:t>
                </a:r>
                <a:r>
                  <a:rPr lang="es-ES_tradnl" sz="1900" dirty="0" smtClean="0">
                    <a:latin typeface="Berlin Sans FB" panose="020E0602020502020306" pitchFamily="34" charset="0"/>
                  </a:rPr>
                  <a:t> </a:t>
                </a:r>
                <a:r>
                  <a:rPr lang="es-ES_tradnl" sz="1900" dirty="0" err="1" smtClean="0">
                    <a:latin typeface="Berlin Sans FB" panose="020E0602020502020306" pitchFamily="34" charset="0"/>
                  </a:rPr>
                  <a:t>pohon</a:t>
                </a:r>
                <a:r>
                  <a:rPr lang="es-ES_tradnl" sz="1900" dirty="0" smtClean="0">
                    <a:latin typeface="Berlin Sans FB" panose="020E0602020502020306" pitchFamily="34" charset="0"/>
                  </a:rPr>
                  <a:t>) !</a:t>
                </a:r>
                <a:endParaRPr lang="en-ZW" sz="1900" dirty="0"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12" y="4877831"/>
                <a:ext cx="11106997" cy="1431161"/>
              </a:xfrm>
              <a:prstGeom prst="rect">
                <a:avLst/>
              </a:prstGeom>
              <a:blipFill>
                <a:blip r:embed="rId6"/>
                <a:stretch>
                  <a:fillRect l="-494" r="-549" b="-255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3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27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6525" y="292062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D" dirty="0"/>
          </a:p>
        </p:txBody>
      </p:sp>
      <p:sp>
        <p:nvSpPr>
          <p:cNvPr id="5" name="Rectangle 4"/>
          <p:cNvSpPr/>
          <p:nvPr/>
        </p:nvSpPr>
        <p:spPr>
          <a:xfrm>
            <a:off x="3068876" y="2660556"/>
            <a:ext cx="62451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TERIMAKASIH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- SELAMAT BELAJAR -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00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85581" y="87671"/>
            <a:ext cx="26137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PELUANG</a:t>
            </a:r>
            <a:endParaRPr lang="en-US" sz="4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375" y="1230667"/>
            <a:ext cx="11331291" cy="1186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500" dirty="0" err="1"/>
              <a:t>Peluang</a:t>
            </a:r>
            <a:r>
              <a:rPr lang="en-US" altLang="en-US" sz="2500" dirty="0"/>
              <a:t> </a:t>
            </a:r>
            <a:r>
              <a:rPr lang="en-US" altLang="en-US" sz="2500" dirty="0" err="1"/>
              <a:t>adalah</a:t>
            </a:r>
            <a:r>
              <a:rPr lang="en-US" altLang="en-US" sz="2500" dirty="0"/>
              <a:t> </a:t>
            </a:r>
            <a:r>
              <a:rPr lang="en-US" altLang="en-US" sz="2500" dirty="0" err="1"/>
              <a:t>sebuah</a:t>
            </a:r>
            <a:r>
              <a:rPr lang="en-US" altLang="en-US" sz="2500" dirty="0"/>
              <a:t> </a:t>
            </a:r>
            <a:r>
              <a:rPr lang="en-US" altLang="en-US" sz="2500" dirty="0" err="1"/>
              <a:t>bilangan</a:t>
            </a:r>
            <a:r>
              <a:rPr lang="en-US" altLang="en-US" sz="2500" dirty="0"/>
              <a:t> yang </a:t>
            </a:r>
            <a:r>
              <a:rPr lang="en-US" altLang="en-US" sz="2500" dirty="0" err="1"/>
              <a:t>menyatakan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seberapa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mungkin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suatu</a:t>
            </a:r>
            <a:r>
              <a:rPr lang="en-US" altLang="en-US" sz="2500" dirty="0"/>
              <a:t> </a:t>
            </a:r>
            <a:r>
              <a:rPr lang="en-US" altLang="en-US" sz="2500" dirty="0" err="1"/>
              <a:t>peristiwa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akan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muncul</a:t>
            </a:r>
            <a:r>
              <a:rPr lang="en-US" altLang="en-US" sz="2500" dirty="0"/>
              <a:t> </a:t>
            </a:r>
            <a:r>
              <a:rPr lang="en-US" altLang="en-US" sz="2500" dirty="0" err="1"/>
              <a:t>saat</a:t>
            </a:r>
            <a:r>
              <a:rPr lang="en-US" altLang="en-US" sz="2500" dirty="0"/>
              <a:t> </a:t>
            </a:r>
            <a:r>
              <a:rPr lang="en-US" altLang="en-US" sz="2500" dirty="0" err="1"/>
              <a:t>percobaan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acak</a:t>
            </a:r>
            <a:r>
              <a:rPr lang="en-US" altLang="en-US" sz="2500" dirty="0"/>
              <a:t> </a:t>
            </a:r>
            <a:r>
              <a:rPr lang="en-US" altLang="en-US" sz="2500" dirty="0" err="1" smtClean="0"/>
              <a:t>dilakukan</a:t>
            </a:r>
            <a:r>
              <a:rPr lang="en-US" altLang="en-US" sz="2500" dirty="0" smtClean="0"/>
              <a:t>.</a:t>
            </a:r>
            <a:endParaRPr lang="en-US" altLang="en-US" sz="25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88674" y="2677027"/>
            <a:ext cx="82804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i="1" dirty="0" smtClean="0">
                <a:solidFill>
                  <a:schemeClr val="tx2"/>
                </a:solidFill>
                <a:latin typeface="+mn-lt"/>
              </a:rPr>
              <a:t>P(A) = </a:t>
            </a:r>
            <a:r>
              <a:rPr lang="en-US" altLang="en-US" sz="2500" i="1" dirty="0" err="1" smtClean="0">
                <a:solidFill>
                  <a:schemeClr val="tx2"/>
                </a:solidFill>
                <a:latin typeface="+mn-lt"/>
              </a:rPr>
              <a:t>Peluang</a:t>
            </a:r>
            <a:r>
              <a:rPr lang="en-US" altLang="en-US" sz="2500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sz="2500" i="1" dirty="0" err="1" smtClean="0">
                <a:solidFill>
                  <a:schemeClr val="tx2"/>
                </a:solidFill>
                <a:latin typeface="+mn-lt"/>
              </a:rPr>
              <a:t>Kejadian</a:t>
            </a:r>
            <a:r>
              <a:rPr lang="en-US" altLang="en-US" sz="2500" i="1" dirty="0" smtClean="0">
                <a:solidFill>
                  <a:schemeClr val="tx2"/>
                </a:solidFill>
                <a:latin typeface="+mn-lt"/>
              </a:rPr>
              <a:t> A </a:t>
            </a:r>
            <a:r>
              <a:rPr lang="en-US" altLang="en-US" sz="2500" i="1" dirty="0" err="1" smtClean="0">
                <a:solidFill>
                  <a:schemeClr val="tx2"/>
                </a:solidFill>
                <a:latin typeface="+mn-lt"/>
              </a:rPr>
              <a:t>Terjadi</a:t>
            </a:r>
            <a:endParaRPr lang="en-US" altLang="en-US" sz="25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437965" y="2673637"/>
            <a:ext cx="529988" cy="49131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17474" y="2723193"/>
                <a:ext cx="1944571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5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ID" sz="25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ID" sz="25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ID" sz="25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D" sz="25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ID" sz="25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)≤1</m:t>
                      </m:r>
                    </m:oMath>
                  </m:oMathPara>
                </a14:m>
                <a:endParaRPr lang="en-ID" sz="2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474" y="2723193"/>
                <a:ext cx="1944571" cy="384721"/>
              </a:xfrm>
              <a:prstGeom prst="rect">
                <a:avLst/>
              </a:prstGeom>
              <a:blipFill>
                <a:blip r:embed="rId4"/>
                <a:stretch>
                  <a:fillRect l="-3448" t="-1587" r="-3448" b="-3333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60375" y="3421063"/>
            <a:ext cx="1141862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indent="-401638">
              <a:lnSpc>
                <a:spcPct val="150000"/>
              </a:lnSpc>
            </a:pPr>
            <a:r>
              <a:rPr lang="en-US" altLang="en-US" sz="2200" b="1" i="1" dirty="0" smtClean="0">
                <a:solidFill>
                  <a:srgbClr val="C00000"/>
                </a:solidFill>
              </a:rPr>
              <a:t>PENDEKATAN DALAM PENETUAN NILAI PELUANG</a:t>
            </a:r>
            <a:r>
              <a:rPr lang="en-US" altLang="en-US" sz="2200" dirty="0" smtClean="0">
                <a:solidFill>
                  <a:schemeClr val="tx2"/>
                </a:solidFill>
              </a:rPr>
              <a:t>:</a:t>
            </a:r>
            <a:endParaRPr lang="en-US" altLang="en-US" sz="2200" dirty="0">
              <a:solidFill>
                <a:schemeClr val="tx2"/>
              </a:solidFill>
            </a:endParaRPr>
          </a:p>
          <a:p>
            <a:pPr marL="804863" indent="-531813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200" dirty="0" err="1" smtClean="0">
                <a:solidFill>
                  <a:schemeClr val="tx2"/>
                </a:solidFill>
              </a:rPr>
              <a:t>Secara</a:t>
            </a:r>
            <a:r>
              <a:rPr lang="en-US" altLang="en-US" sz="2200" dirty="0" smtClean="0">
                <a:solidFill>
                  <a:schemeClr val="tx2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tx2"/>
                </a:solidFill>
              </a:rPr>
              <a:t>Aksioma</a:t>
            </a:r>
            <a:r>
              <a:rPr lang="en-US" altLang="en-US" sz="2200" dirty="0" smtClean="0">
                <a:solidFill>
                  <a:schemeClr val="tx2"/>
                </a:solidFill>
              </a:rPr>
              <a:t> </a:t>
            </a:r>
            <a:r>
              <a:rPr lang="en-US" altLang="en-US" sz="22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2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Berdasarkan</a:t>
            </a:r>
            <a:r>
              <a:rPr lang="en-US" altLang="en-US" sz="22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asumsi</a:t>
            </a:r>
            <a:endParaRPr lang="en-US" altLang="en-US" sz="220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804863" indent="-531813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200" dirty="0" err="1" smtClean="0">
                <a:solidFill>
                  <a:schemeClr val="tx2"/>
                </a:solidFill>
              </a:rPr>
              <a:t>Frekuensi</a:t>
            </a:r>
            <a:r>
              <a:rPr lang="en-US" altLang="en-US" sz="2200" dirty="0" smtClean="0">
                <a:solidFill>
                  <a:schemeClr val="tx2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tx2"/>
                </a:solidFill>
              </a:rPr>
              <a:t>Relatif</a:t>
            </a:r>
            <a:r>
              <a:rPr lang="en-US" altLang="en-US" sz="2200" dirty="0" smtClean="0">
                <a:solidFill>
                  <a:schemeClr val="tx2"/>
                </a:solidFill>
              </a:rPr>
              <a:t> </a:t>
            </a:r>
            <a:r>
              <a:rPr lang="en-US" altLang="en-US" sz="22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2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Berdasarkan</a:t>
            </a:r>
            <a:r>
              <a:rPr lang="en-US" altLang="en-US" sz="22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chemeClr val="tx2"/>
                </a:solidFill>
                <a:sym typeface="Wingdings" panose="05000000000000000000" pitchFamily="2" charset="2"/>
              </a:rPr>
              <a:t>pengulangan</a:t>
            </a:r>
            <a:r>
              <a:rPr lang="en-US" altLang="en-US" sz="22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eksperimen</a:t>
            </a:r>
            <a:endParaRPr lang="en-US" altLang="en-US" sz="220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804863" indent="-531813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2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Kejadian</a:t>
            </a:r>
            <a:r>
              <a:rPr lang="en-US" altLang="en-US" sz="2200" dirty="0" smtClean="0">
                <a:solidFill>
                  <a:schemeClr val="tx2"/>
                </a:solidFill>
                <a:sym typeface="Wingdings" panose="05000000000000000000" pitchFamily="2" charset="2"/>
              </a:rPr>
              <a:t> Equally Likely </a:t>
            </a:r>
            <a:r>
              <a:rPr lang="en-US" altLang="en-US" sz="22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2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Berdasarkan</a:t>
            </a:r>
            <a:r>
              <a:rPr lang="en-US" altLang="en-US" sz="22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chemeClr val="tx2"/>
                </a:solidFill>
                <a:sym typeface="Wingdings" panose="05000000000000000000" pitchFamily="2" charset="2"/>
              </a:rPr>
              <a:t>titik</a:t>
            </a:r>
            <a:r>
              <a:rPr lang="en-US" altLang="en-US" sz="22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chemeClr val="tx2"/>
                </a:solidFill>
                <a:sym typeface="Wingdings" panose="05000000000000000000" pitchFamily="2" charset="2"/>
              </a:rPr>
              <a:t>contoh</a:t>
            </a:r>
            <a:r>
              <a:rPr lang="en-US" altLang="en-US" sz="22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chemeClr val="tx2"/>
                </a:solidFill>
                <a:sym typeface="Wingdings" panose="05000000000000000000" pitchFamily="2" charset="2"/>
              </a:rPr>
              <a:t>dalam</a:t>
            </a:r>
            <a:r>
              <a:rPr lang="en-US" altLang="en-US" sz="2200" dirty="0">
                <a:solidFill>
                  <a:schemeClr val="tx2"/>
                </a:solidFill>
                <a:sym typeface="Wingdings" panose="05000000000000000000" pitchFamily="2" charset="2"/>
              </a:rPr>
              <a:t> S yang countable </a:t>
            </a:r>
            <a:r>
              <a:rPr lang="en-US" altLang="en-US" sz="2200" dirty="0" smtClean="0">
                <a:solidFill>
                  <a:schemeClr val="tx2"/>
                </a:solidFill>
                <a:sym typeface="Wingdings" panose="05000000000000000000" pitchFamily="2" charset="2"/>
              </a:rPr>
              <a:t>finite</a:t>
            </a:r>
          </a:p>
          <a:p>
            <a:pPr marL="804863" indent="-531813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2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Pendekatan</a:t>
            </a:r>
            <a:r>
              <a:rPr lang="en-US" altLang="en-US" sz="22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Subyektif</a:t>
            </a:r>
            <a:r>
              <a:rPr lang="en-US" altLang="en-US" sz="22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2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Tidak</a:t>
            </a:r>
            <a:r>
              <a:rPr lang="en-US" altLang="en-US" sz="22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chemeClr val="tx2"/>
                </a:solidFill>
                <a:sym typeface="Wingdings" panose="05000000000000000000" pitchFamily="2" charset="2"/>
              </a:rPr>
              <a:t>disarankan</a:t>
            </a:r>
            <a:r>
              <a:rPr lang="en-US" altLang="en-US" sz="22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chemeClr val="tx2"/>
                </a:solidFill>
                <a:sym typeface="Wingdings" panose="05000000000000000000" pitchFamily="2" charset="2"/>
              </a:rPr>
              <a:t>utk</a:t>
            </a:r>
            <a:r>
              <a:rPr lang="en-US" altLang="en-US" sz="22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chemeClr val="tx2"/>
                </a:solidFill>
                <a:sym typeface="Wingdings" panose="05000000000000000000" pitchFamily="2" charset="2"/>
              </a:rPr>
              <a:t>digunakan</a:t>
            </a:r>
            <a:endParaRPr lang="en-US" alt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6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9229" y="11951"/>
            <a:ext cx="26137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PELUANG</a:t>
            </a:r>
            <a:endParaRPr lang="en-US" sz="4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375" y="1230667"/>
            <a:ext cx="11331291" cy="609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500" b="1" u="sng" dirty="0" smtClean="0">
                <a:solidFill>
                  <a:srgbClr val="C00000"/>
                </a:solidFill>
              </a:rPr>
              <a:t>PENDEKATAN SECARA AKSIOMA</a:t>
            </a:r>
            <a:endParaRPr lang="en-US" altLang="en-US" sz="25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460375" y="1768698"/>
                <a:ext cx="11418628" cy="1761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Jika random experiment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D" altLang="en-US" sz="25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US" altLang="en-US" sz="2500" dirty="0" err="1" smtClean="0">
                    <a:solidFill>
                      <a:schemeClr val="tx2"/>
                    </a:solidFill>
                    <a:latin typeface="+mn-lt"/>
                  </a:rPr>
                  <a:t>mempunyai</a:t>
                </a:r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US" altLang="en-US" sz="2500" dirty="0" err="1" smtClean="0">
                    <a:solidFill>
                      <a:schemeClr val="tx2"/>
                    </a:solidFill>
                    <a:latin typeface="+mn-lt"/>
                  </a:rPr>
                  <a:t>ruang</a:t>
                </a:r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US" altLang="en-US" sz="2500" dirty="0" err="1" smtClean="0">
                    <a:solidFill>
                      <a:schemeClr val="tx2"/>
                    </a:solidFill>
                    <a:latin typeface="+mn-lt"/>
                  </a:rPr>
                  <a:t>contoh</a:t>
                </a:r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 (sample space)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50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US" altLang="en-US" sz="2500" dirty="0" err="1" smtClean="0">
                    <a:solidFill>
                      <a:schemeClr val="tx2"/>
                    </a:solidFill>
                    <a:latin typeface="+mn-lt"/>
                  </a:rPr>
                  <a:t>dan</a:t>
                </a:r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US" altLang="en-US" sz="2500" dirty="0" err="1" smtClean="0">
                    <a:solidFill>
                      <a:schemeClr val="tx2"/>
                    </a:solidFill>
                    <a:latin typeface="+mn-lt"/>
                  </a:rPr>
                  <a:t>kejadian</a:t>
                </a:r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D" altLang="en-US" sz="25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US" altLang="en-US" sz="2500" dirty="0" err="1" smtClean="0">
                    <a:solidFill>
                      <a:schemeClr val="tx2"/>
                    </a:solidFill>
                    <a:latin typeface="+mn-lt"/>
                  </a:rPr>
                  <a:t>terdefinisi</a:t>
                </a:r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 (</a:t>
                </a:r>
                <a:r>
                  <a:rPr lang="en-US" altLang="en-US" sz="2500" dirty="0" err="1" smtClean="0">
                    <a:solidFill>
                      <a:schemeClr val="tx2"/>
                    </a:solidFill>
                    <a:latin typeface="+mn-lt"/>
                  </a:rPr>
                  <a:t>menjadi</a:t>
                </a:r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US" altLang="en-US" sz="2500" dirty="0" err="1" smtClean="0">
                    <a:solidFill>
                      <a:schemeClr val="tx2"/>
                    </a:solidFill>
                    <a:latin typeface="+mn-lt"/>
                  </a:rPr>
                  <a:t>bagian</a:t>
                </a:r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) </a:t>
                </a:r>
                <a:r>
                  <a:rPr lang="en-US" altLang="en-US" sz="2500" dirty="0" err="1" smtClean="0">
                    <a:solidFill>
                      <a:schemeClr val="tx2"/>
                    </a:solidFill>
                    <a:latin typeface="+mn-lt"/>
                  </a:rPr>
                  <a:t>pada</a:t>
                </a:r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50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, </a:t>
                </a:r>
                <a:r>
                  <a:rPr lang="en-US" altLang="en-US" sz="2500" dirty="0" err="1" smtClean="0">
                    <a:solidFill>
                      <a:schemeClr val="tx2"/>
                    </a:solidFill>
                    <a:latin typeface="+mn-lt"/>
                  </a:rPr>
                  <a:t>maka</a:t>
                </a:r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D" altLang="en-US" sz="25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ID" altLang="en-US" sz="25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D" altLang="en-US" sz="25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ID" altLang="en-US" sz="25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US" altLang="en-US" sz="2500" dirty="0" err="1" smtClean="0">
                    <a:solidFill>
                      <a:schemeClr val="tx2"/>
                    </a:solidFill>
                    <a:latin typeface="+mn-lt"/>
                  </a:rPr>
                  <a:t>adalah</a:t>
                </a:r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US" altLang="en-US" sz="2500" dirty="0" err="1" smtClean="0">
                    <a:solidFill>
                      <a:schemeClr val="tx2"/>
                    </a:solidFill>
                    <a:latin typeface="+mn-lt"/>
                  </a:rPr>
                  <a:t>bilangan</a:t>
                </a:r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 real yang </a:t>
                </a:r>
                <a:r>
                  <a:rPr lang="en-US" altLang="en-US" sz="2500" dirty="0" err="1" smtClean="0">
                    <a:solidFill>
                      <a:schemeClr val="tx2"/>
                    </a:solidFill>
                    <a:latin typeface="+mn-lt"/>
                  </a:rPr>
                  <a:t>menyatakan</a:t>
                </a:r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US" altLang="en-US" sz="2500" dirty="0" err="1" smtClean="0">
                    <a:solidFill>
                      <a:schemeClr val="tx2"/>
                    </a:solidFill>
                    <a:latin typeface="+mn-lt"/>
                  </a:rPr>
                  <a:t>besarnya</a:t>
                </a:r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US" altLang="en-US" sz="2500" dirty="0" err="1" smtClean="0">
                    <a:solidFill>
                      <a:schemeClr val="tx2"/>
                    </a:solidFill>
                    <a:latin typeface="+mn-lt"/>
                  </a:rPr>
                  <a:t>peluang</a:t>
                </a:r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US" altLang="en-US" sz="2500" dirty="0" err="1" smtClean="0">
                    <a:solidFill>
                      <a:schemeClr val="tx2"/>
                    </a:solidFill>
                    <a:latin typeface="+mn-lt"/>
                  </a:rPr>
                  <a:t>kejadian</a:t>
                </a:r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 A </a:t>
                </a:r>
                <a:r>
                  <a:rPr lang="en-US" altLang="en-US" sz="2500" dirty="0" err="1" smtClean="0">
                    <a:solidFill>
                      <a:schemeClr val="tx2"/>
                    </a:solidFill>
                    <a:latin typeface="+mn-lt"/>
                  </a:rPr>
                  <a:t>terjadi</a:t>
                </a:r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. </a:t>
                </a:r>
                <a:r>
                  <a:rPr lang="en-US" altLang="en-US" sz="2500" dirty="0" err="1" smtClean="0">
                    <a:solidFill>
                      <a:schemeClr val="tx2"/>
                    </a:solidFill>
                    <a:latin typeface="+mn-lt"/>
                  </a:rPr>
                  <a:t>Besarnya</a:t>
                </a:r>
                <a:r>
                  <a:rPr lang="en-US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D" altLang="en-US" sz="25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ID" altLang="en-US" sz="25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D" altLang="en-US" sz="25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ID" altLang="en-US" sz="25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5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sz="2500" dirty="0" err="1" smtClean="0">
                    <a:solidFill>
                      <a:schemeClr val="tx2"/>
                    </a:solidFill>
                  </a:rPr>
                  <a:t>memenuhi</a:t>
                </a:r>
                <a:r>
                  <a:rPr lang="en-US" altLang="en-US" sz="2500" dirty="0" smtClean="0">
                    <a:solidFill>
                      <a:schemeClr val="tx2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375" y="1768698"/>
                <a:ext cx="11418628" cy="1761444"/>
              </a:xfrm>
              <a:prstGeom prst="rect">
                <a:avLst/>
              </a:prstGeom>
              <a:blipFill>
                <a:blip r:embed="rId4"/>
                <a:stretch>
                  <a:fillRect l="-908" r="-854" b="-76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6996681"/>
                  </p:ext>
                </p:extLst>
              </p:nvPr>
            </p:nvGraphicFramePr>
            <p:xfrm>
              <a:off x="1009935" y="3838531"/>
              <a:ext cx="10658902" cy="21401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8107">
                      <a:extLst>
                        <a:ext uri="{9D8B030D-6E8A-4147-A177-3AD203B41FA5}">
                          <a16:colId xmlns:a16="http://schemas.microsoft.com/office/drawing/2014/main" val="1863400016"/>
                        </a:ext>
                      </a:extLst>
                    </a:gridCol>
                    <a:gridCol w="395785">
                      <a:extLst>
                        <a:ext uri="{9D8B030D-6E8A-4147-A177-3AD203B41FA5}">
                          <a16:colId xmlns:a16="http://schemas.microsoft.com/office/drawing/2014/main" val="579278280"/>
                        </a:ext>
                      </a:extLst>
                    </a:gridCol>
                    <a:gridCol w="8175010">
                      <a:extLst>
                        <a:ext uri="{9D8B030D-6E8A-4147-A177-3AD203B41FA5}">
                          <a16:colId xmlns:a16="http://schemas.microsoft.com/office/drawing/2014/main" val="1383685370"/>
                        </a:ext>
                      </a:extLst>
                    </a:gridCol>
                  </a:tblGrid>
                  <a:tr h="719185">
                    <a:tc>
                      <a:txBody>
                        <a:bodyPr/>
                        <a:lstStyle/>
                        <a:p>
                          <a:pPr marL="285750" indent="-285750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ID" sz="2200" b="1" dirty="0" smtClean="0">
                              <a:solidFill>
                                <a:schemeClr val="tx2"/>
                              </a:solidFill>
                            </a:rPr>
                            <a:t>AKSIOMA</a:t>
                          </a:r>
                          <a:r>
                            <a:rPr lang="en-ID" sz="2200" b="1" baseline="0" dirty="0" smtClean="0">
                              <a:solidFill>
                                <a:schemeClr val="tx2"/>
                              </a:solidFill>
                            </a:rPr>
                            <a:t> I</a:t>
                          </a:r>
                          <a:endParaRPr lang="en-ID" sz="22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ID" sz="2200" b="1" dirty="0" smtClean="0">
                              <a:solidFill>
                                <a:schemeClr val="tx2"/>
                              </a:solidFill>
                            </a:rPr>
                            <a:t>:</a:t>
                          </a:r>
                          <a:endParaRPr lang="en-ID" sz="22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D" sz="25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ID" sz="25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D" sz="25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ID" sz="25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)≥</m:t>
                                </m:r>
                                <m:r>
                                  <a:rPr lang="en-ID" sz="25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D" sz="25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363059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indent="-285750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ID" sz="2200" b="1" dirty="0" smtClean="0">
                              <a:solidFill>
                                <a:schemeClr val="tx2"/>
                              </a:solidFill>
                            </a:rPr>
                            <a:t>AKSIOMA II</a:t>
                          </a:r>
                          <a:endParaRPr lang="en-ID" sz="22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ID" sz="2200" b="1" dirty="0" smtClean="0">
                              <a:solidFill>
                                <a:schemeClr val="tx2"/>
                              </a:solidFill>
                            </a:rPr>
                            <a:t>:</a:t>
                          </a:r>
                          <a:endParaRPr lang="en-ID" sz="22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D" sz="25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ID" sz="25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25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𝜴</m:t>
                                    </m:r>
                                  </m:e>
                                </m:d>
                                <m:r>
                                  <a:rPr lang="en-ID" sz="25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25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ID" sz="25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273860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indent="-285750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ID" sz="2200" b="1" dirty="0" smtClean="0">
                              <a:solidFill>
                                <a:schemeClr val="tx2"/>
                              </a:solidFill>
                            </a:rPr>
                            <a:t>AKSIOMA III</a:t>
                          </a:r>
                          <a:endParaRPr lang="en-ID" sz="22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ID" sz="2200" b="1" dirty="0" smtClean="0">
                              <a:solidFill>
                                <a:schemeClr val="tx2"/>
                              </a:solidFill>
                            </a:rPr>
                            <a:t>:</a:t>
                          </a:r>
                          <a:endParaRPr lang="en-ID" sz="22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D" sz="25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𝑱𝒊𝒌𝒂</m:t>
                                </m:r>
                                <m:r>
                                  <a:rPr lang="en-ID" sz="25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ID" sz="25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5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ID" sz="25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ID" sz="25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ID" sz="25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5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ID" sz="25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r>
                                  <a:rPr lang="en-ID" sz="25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25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𝝓</m:t>
                                </m:r>
                                <m:r>
                                  <a:rPr lang="en-ID" sz="25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, </m:t>
                                </m:r>
                                <m:r>
                                  <a:rPr lang="en-ID" sz="25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𝒎𝒂𝒌𝒂</m:t>
                                </m:r>
                                <m:r>
                                  <a:rPr lang="en-ID" sz="25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D" sz="25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ID" sz="25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D" sz="2500" b="1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D" sz="2500" b="1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𝑨</m:t>
                                        </m:r>
                                      </m:e>
                                      <m:sub>
                                        <m:r>
                                          <a:rPr lang="en-ID" sz="2500" b="1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ID" sz="25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∪</m:t>
                                    </m:r>
                                    <m:sSub>
                                      <m:sSubPr>
                                        <m:ctrlPr>
                                          <a:rPr lang="en-ID" sz="2500" b="1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D" sz="2500" b="1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𝑨</m:t>
                                        </m:r>
                                      </m:e>
                                      <m:sub>
                                        <m:r>
                                          <a:rPr lang="en-ID" sz="2500" b="1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ID" sz="25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25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ID" sz="25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D" sz="2500" b="1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D" sz="2500" b="1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𝑨</m:t>
                                        </m:r>
                                      </m:e>
                                      <m:sub>
                                        <m:r>
                                          <a:rPr lang="en-ID" sz="2500" b="1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ID" sz="25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D" sz="25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ID" sz="25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D" sz="2500" b="1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D" sz="2500" b="1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𝑨</m:t>
                                        </m:r>
                                      </m:e>
                                      <m:sub>
                                        <m:r>
                                          <a:rPr lang="en-ID" sz="2500" b="1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ID" sz="25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842548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6996681"/>
                  </p:ext>
                </p:extLst>
              </p:nvPr>
            </p:nvGraphicFramePr>
            <p:xfrm>
              <a:off x="1009935" y="3838531"/>
              <a:ext cx="10658902" cy="21401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8107">
                      <a:extLst>
                        <a:ext uri="{9D8B030D-6E8A-4147-A177-3AD203B41FA5}">
                          <a16:colId xmlns:a16="http://schemas.microsoft.com/office/drawing/2014/main" val="1863400016"/>
                        </a:ext>
                      </a:extLst>
                    </a:gridCol>
                    <a:gridCol w="395785">
                      <a:extLst>
                        <a:ext uri="{9D8B030D-6E8A-4147-A177-3AD203B41FA5}">
                          <a16:colId xmlns:a16="http://schemas.microsoft.com/office/drawing/2014/main" val="579278280"/>
                        </a:ext>
                      </a:extLst>
                    </a:gridCol>
                    <a:gridCol w="8175010">
                      <a:extLst>
                        <a:ext uri="{9D8B030D-6E8A-4147-A177-3AD203B41FA5}">
                          <a16:colId xmlns:a16="http://schemas.microsoft.com/office/drawing/2014/main" val="1383685370"/>
                        </a:ext>
                      </a:extLst>
                    </a:gridCol>
                  </a:tblGrid>
                  <a:tr h="719185">
                    <a:tc>
                      <a:txBody>
                        <a:bodyPr/>
                        <a:lstStyle/>
                        <a:p>
                          <a:pPr marL="285750" indent="-285750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ID" sz="2200" b="1" dirty="0" smtClean="0">
                              <a:solidFill>
                                <a:schemeClr val="tx2"/>
                              </a:solidFill>
                            </a:rPr>
                            <a:t>AKSIOMA</a:t>
                          </a:r>
                          <a:r>
                            <a:rPr lang="en-ID" sz="2200" b="1" baseline="0" dirty="0" smtClean="0">
                              <a:solidFill>
                                <a:schemeClr val="tx2"/>
                              </a:solidFill>
                            </a:rPr>
                            <a:t> I</a:t>
                          </a:r>
                          <a:endParaRPr lang="en-ID" sz="22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ID" sz="2200" b="1" dirty="0" smtClean="0">
                              <a:solidFill>
                                <a:schemeClr val="tx2"/>
                              </a:solidFill>
                            </a:rPr>
                            <a:t>:</a:t>
                          </a:r>
                          <a:endParaRPr lang="en-ID" sz="22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402" b="-1983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6305903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pPr marL="285750" indent="-285750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ID" sz="2200" b="1" dirty="0" smtClean="0">
                              <a:solidFill>
                                <a:schemeClr val="tx2"/>
                              </a:solidFill>
                            </a:rPr>
                            <a:t>AKSIOMA II</a:t>
                          </a:r>
                          <a:endParaRPr lang="en-ID" sz="22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ID" sz="2200" b="1" dirty="0" smtClean="0">
                              <a:solidFill>
                                <a:schemeClr val="tx2"/>
                              </a:solidFill>
                            </a:rPr>
                            <a:t>:</a:t>
                          </a:r>
                          <a:endParaRPr lang="en-ID" sz="22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402" t="-108257" b="-1146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386038"/>
                      </a:ext>
                    </a:extLst>
                  </a:tr>
                  <a:tr h="758000">
                    <a:tc>
                      <a:txBody>
                        <a:bodyPr/>
                        <a:lstStyle/>
                        <a:p>
                          <a:pPr marL="285750" indent="-285750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ID" sz="2200" b="1" dirty="0" smtClean="0">
                              <a:solidFill>
                                <a:schemeClr val="tx2"/>
                              </a:solidFill>
                            </a:rPr>
                            <a:t>AKSIOMA III</a:t>
                          </a:r>
                          <a:endParaRPr lang="en-ID" sz="22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ID" sz="2200" b="1" dirty="0" smtClean="0">
                              <a:solidFill>
                                <a:schemeClr val="tx2"/>
                              </a:solidFill>
                            </a:rPr>
                            <a:t>:</a:t>
                          </a:r>
                          <a:endParaRPr lang="en-ID" sz="22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402" t="-1816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2548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00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5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9229" y="11951"/>
            <a:ext cx="26137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PELUANG</a:t>
            </a:r>
            <a:endParaRPr lang="en-US" sz="4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375" y="930413"/>
            <a:ext cx="11331291" cy="609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500" b="1" u="sng" dirty="0" smtClean="0">
                <a:solidFill>
                  <a:srgbClr val="C00000"/>
                </a:solidFill>
              </a:rPr>
              <a:t>PENDEKATAN FREKUENSI RELATIF</a:t>
            </a:r>
            <a:endParaRPr lang="en-US" altLang="en-US" sz="25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460375" y="1379886"/>
                <a:ext cx="11418628" cy="3059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ID" altLang="en-US" sz="2500" dirty="0" smtClean="0">
                    <a:solidFill>
                      <a:schemeClr val="tx2"/>
                    </a:solidFill>
                    <a:latin typeface="+mn-lt"/>
                  </a:rPr>
                  <a:t>Peluang </a:t>
                </a:r>
                <a:r>
                  <a:rPr lang="en-ID" altLang="en-US" sz="2500" dirty="0" err="1" smtClean="0">
                    <a:solidFill>
                      <a:schemeClr val="tx2"/>
                    </a:solidFill>
                    <a:latin typeface="+mn-lt"/>
                  </a:rPr>
                  <a:t>suatu</a:t>
                </a:r>
                <a:r>
                  <a:rPr lang="en-ID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ID" altLang="en-US" sz="2500" dirty="0" err="1" smtClean="0">
                    <a:solidFill>
                      <a:schemeClr val="tx2"/>
                    </a:solidFill>
                    <a:latin typeface="+mn-lt"/>
                  </a:rPr>
                  <a:t>kejadian</a:t>
                </a:r>
                <a:r>
                  <a:rPr lang="en-ID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ID" altLang="en-US" sz="2500" dirty="0" err="1" smtClean="0">
                    <a:solidFill>
                      <a:schemeClr val="tx2"/>
                    </a:solidFill>
                    <a:latin typeface="+mn-lt"/>
                  </a:rPr>
                  <a:t>ditentukan</a:t>
                </a:r>
                <a:r>
                  <a:rPr lang="en-ID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ID" altLang="en-US" sz="2500" dirty="0" err="1" smtClean="0">
                    <a:solidFill>
                      <a:schemeClr val="tx2"/>
                    </a:solidFill>
                    <a:latin typeface="+mn-lt"/>
                  </a:rPr>
                  <a:t>dari</a:t>
                </a:r>
                <a:r>
                  <a:rPr lang="en-ID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ID" altLang="en-US" sz="2500" dirty="0" err="1" smtClean="0">
                    <a:solidFill>
                      <a:schemeClr val="tx2"/>
                    </a:solidFill>
                    <a:latin typeface="+mn-lt"/>
                  </a:rPr>
                  <a:t>banyaknya</a:t>
                </a:r>
                <a:r>
                  <a:rPr lang="en-ID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ID" altLang="en-US" sz="2500" dirty="0" err="1" smtClean="0">
                    <a:solidFill>
                      <a:schemeClr val="tx2"/>
                    </a:solidFill>
                    <a:latin typeface="+mn-lt"/>
                  </a:rPr>
                  <a:t>kejadian</a:t>
                </a:r>
                <a:r>
                  <a:rPr lang="en-ID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ID" altLang="en-US" sz="2500" dirty="0" err="1" smtClean="0">
                    <a:solidFill>
                      <a:schemeClr val="tx2"/>
                    </a:solidFill>
                    <a:latin typeface="+mn-lt"/>
                  </a:rPr>
                  <a:t>tersebut</a:t>
                </a:r>
                <a:r>
                  <a:rPr lang="en-ID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ID" altLang="en-US" sz="2500" dirty="0" err="1" smtClean="0">
                    <a:solidFill>
                      <a:schemeClr val="tx2"/>
                    </a:solidFill>
                    <a:latin typeface="+mn-lt"/>
                  </a:rPr>
                  <a:t>terjadi</a:t>
                </a:r>
                <a:r>
                  <a:rPr lang="en-ID" altLang="en-US" sz="2500" dirty="0" smtClean="0">
                    <a:solidFill>
                      <a:schemeClr val="tx2"/>
                    </a:solidFill>
                    <a:latin typeface="+mn-lt"/>
                  </a:rPr>
                  <a:t>, </a:t>
                </a:r>
                <a:r>
                  <a:rPr lang="en-ID" altLang="en-US" sz="2500" dirty="0" err="1" smtClean="0">
                    <a:solidFill>
                      <a:schemeClr val="tx2"/>
                    </a:solidFill>
                    <a:latin typeface="+mn-lt"/>
                  </a:rPr>
                  <a:t>dibagi</a:t>
                </a:r>
                <a:r>
                  <a:rPr lang="en-ID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ID" altLang="en-US" sz="2500" dirty="0" err="1" smtClean="0">
                    <a:solidFill>
                      <a:schemeClr val="tx2"/>
                    </a:solidFill>
                    <a:latin typeface="+mn-lt"/>
                  </a:rPr>
                  <a:t>dengan</a:t>
                </a:r>
                <a:r>
                  <a:rPr lang="en-ID" altLang="en-US" sz="2500" dirty="0" smtClean="0">
                    <a:solidFill>
                      <a:schemeClr val="tx2"/>
                    </a:solidFill>
                    <a:latin typeface="+mn-lt"/>
                  </a:rPr>
                  <a:t> total </a:t>
                </a:r>
                <a:r>
                  <a:rPr lang="en-ID" altLang="en-US" sz="2500" dirty="0" err="1" smtClean="0">
                    <a:solidFill>
                      <a:schemeClr val="tx2"/>
                    </a:solidFill>
                    <a:latin typeface="+mn-lt"/>
                  </a:rPr>
                  <a:t>kesempatan</a:t>
                </a:r>
                <a:r>
                  <a:rPr lang="en-ID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ID" altLang="en-US" sz="2500" dirty="0" err="1" smtClean="0">
                    <a:solidFill>
                      <a:schemeClr val="tx2"/>
                    </a:solidFill>
                    <a:latin typeface="+mn-lt"/>
                  </a:rPr>
                  <a:t>kejadian</a:t>
                </a:r>
                <a:r>
                  <a:rPr lang="en-ID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ID" altLang="en-US" sz="2500" dirty="0" err="1" smtClean="0">
                    <a:solidFill>
                      <a:schemeClr val="tx2"/>
                    </a:solidFill>
                    <a:latin typeface="+mn-lt"/>
                  </a:rPr>
                  <a:t>tersebut</a:t>
                </a:r>
                <a:r>
                  <a:rPr lang="en-ID" altLang="en-US" sz="2500" dirty="0" smtClean="0">
                    <a:solidFill>
                      <a:schemeClr val="tx2"/>
                    </a:solidFill>
                    <a:latin typeface="+mn-lt"/>
                  </a:rPr>
                  <a:t> </a:t>
                </a:r>
                <a:r>
                  <a:rPr lang="en-ID" altLang="en-US" sz="2500" dirty="0" err="1" smtClean="0">
                    <a:solidFill>
                      <a:schemeClr val="tx2"/>
                    </a:solidFill>
                    <a:latin typeface="+mn-lt"/>
                  </a:rPr>
                  <a:t>terjadi</a:t>
                </a:r>
                <a:r>
                  <a:rPr lang="en-ID" altLang="en-US" sz="2500" dirty="0" smtClean="0">
                    <a:solidFill>
                      <a:schemeClr val="tx2"/>
                    </a:solidFill>
                    <a:latin typeface="+mn-lt"/>
                  </a:rPr>
                  <a:t>. </a:t>
                </a:r>
                <a:r>
                  <a:rPr lang="en-ID" altLang="en-US" sz="2500" dirty="0" smtClean="0">
                    <a:solidFill>
                      <a:srgbClr val="C00000"/>
                    </a:solidFill>
                    <a:latin typeface="+mn-lt"/>
                  </a:rPr>
                  <a:t>Random Experiment </a:t>
                </a:r>
                <a14:m>
                  <m:oMath xmlns:m="http://schemas.openxmlformats.org/officeDocument/2006/math">
                    <m:r>
                      <a:rPr lang="en-ID" altLang="en-US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en-US" sz="25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en-US" sz="2500" dirty="0" err="1" smtClean="0">
                    <a:solidFill>
                      <a:srgbClr val="C00000"/>
                    </a:solidFill>
                  </a:rPr>
                  <a:t>diulang</a:t>
                </a:r>
                <a:r>
                  <a:rPr lang="en-US" altLang="en-US" sz="25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altLang="en-US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500" dirty="0" smtClean="0">
                    <a:solidFill>
                      <a:srgbClr val="C00000"/>
                    </a:solidFill>
                  </a:rPr>
                  <a:t> kali, </a:t>
                </a:r>
                <a:r>
                  <a:rPr lang="en-US" altLang="en-US" sz="2500" dirty="0" err="1" smtClean="0">
                    <a:solidFill>
                      <a:srgbClr val="C00000"/>
                    </a:solidFill>
                  </a:rPr>
                  <a:t>dan</a:t>
                </a:r>
                <a:r>
                  <a:rPr lang="en-US" altLang="en-US" sz="25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en-US" sz="2500" dirty="0" err="1" smtClean="0">
                    <a:solidFill>
                      <a:srgbClr val="C00000"/>
                    </a:solidFill>
                  </a:rPr>
                  <a:t>kejadian</a:t>
                </a:r>
                <a:r>
                  <a:rPr lang="en-US" altLang="en-US" sz="25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altLang="en-US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5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en-US" sz="2500" dirty="0" err="1" smtClean="0">
                    <a:solidFill>
                      <a:srgbClr val="C00000"/>
                    </a:solidFill>
                  </a:rPr>
                  <a:t>terjadi</a:t>
                </a:r>
                <a:r>
                  <a:rPr lang="en-US" altLang="en-US" sz="25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en-US" sz="2500" dirty="0" err="1" smtClean="0">
                    <a:solidFill>
                      <a:srgbClr val="C00000"/>
                    </a:solidFill>
                  </a:rPr>
                  <a:t>sebanyak</a:t>
                </a:r>
                <a:r>
                  <a:rPr lang="en-US" altLang="en-US" sz="25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alt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ID" alt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ID" altLang="en-US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500" dirty="0" smtClean="0">
                    <a:solidFill>
                      <a:srgbClr val="C00000"/>
                    </a:solidFill>
                  </a:rPr>
                  <a:t>kali, </a:t>
                </a:r>
                <a:r>
                  <a:rPr lang="en-US" altLang="en-US" sz="2500" dirty="0" err="1" smtClean="0">
                    <a:solidFill>
                      <a:srgbClr val="C00000"/>
                    </a:solidFill>
                  </a:rPr>
                  <a:t>maka</a:t>
                </a:r>
                <a:r>
                  <a:rPr lang="en-US" altLang="en-US" sz="25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alt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D" alt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en-US" sz="25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en-US" sz="2500" dirty="0" err="1" smtClean="0">
                    <a:solidFill>
                      <a:srgbClr val="C00000"/>
                    </a:solidFill>
                  </a:rPr>
                  <a:t>disebut</a:t>
                </a:r>
                <a:r>
                  <a:rPr lang="en-US" altLang="en-US" sz="25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en-US" sz="2500" dirty="0" err="1" smtClean="0">
                    <a:solidFill>
                      <a:srgbClr val="C00000"/>
                    </a:solidFill>
                  </a:rPr>
                  <a:t>frekuensi</a:t>
                </a:r>
                <a:r>
                  <a:rPr lang="en-US" altLang="en-US" sz="2500" dirty="0" smtClean="0">
                    <a:solidFill>
                      <a:srgbClr val="C00000"/>
                    </a:solidFill>
                  </a:rPr>
                  <a:t> relative </a:t>
                </a:r>
                <a:r>
                  <a:rPr lang="en-US" altLang="en-US" sz="2500" dirty="0" err="1" smtClean="0">
                    <a:solidFill>
                      <a:srgbClr val="C00000"/>
                    </a:solidFill>
                  </a:rPr>
                  <a:t>dari</a:t>
                </a:r>
                <a:r>
                  <a:rPr lang="en-US" altLang="en-US" sz="25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en-US" sz="2500" dirty="0" err="1" smtClean="0">
                    <a:solidFill>
                      <a:srgbClr val="C00000"/>
                    </a:solidFill>
                  </a:rPr>
                  <a:t>kejadian</a:t>
                </a:r>
                <a:r>
                  <a:rPr lang="en-US" altLang="en-US" sz="25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D" altLang="en-US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500" dirty="0" smtClean="0">
                    <a:solidFill>
                      <a:srgbClr val="C00000"/>
                    </a:solidFill>
                  </a:rPr>
                  <a:t>.</a:t>
                </a:r>
              </a:p>
              <a:p>
                <a:pPr algn="just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5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altLang="en-US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D" altLang="en-US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ID" altLang="en-US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altLang="en-US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altLang="en-US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altLang="en-US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D" altLang="en-US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ID" altLang="en-US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altLang="en-US" sz="25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375" y="1379886"/>
                <a:ext cx="11418628" cy="3059556"/>
              </a:xfrm>
              <a:prstGeom prst="rect">
                <a:avLst/>
              </a:prstGeom>
              <a:blipFill>
                <a:blip r:embed="rId4"/>
                <a:stretch>
                  <a:fillRect l="-908" r="-8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361398"/>
                  </p:ext>
                </p:extLst>
              </p:nvPr>
            </p:nvGraphicFramePr>
            <p:xfrm>
              <a:off x="547713" y="4217860"/>
              <a:ext cx="11331290" cy="2286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31290">
                      <a:extLst>
                        <a:ext uri="{9D8B030D-6E8A-4147-A177-3AD203B41FA5}">
                          <a16:colId xmlns:a16="http://schemas.microsoft.com/office/drawing/2014/main" val="11364319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lnSpc>
                              <a:spcPct val="150000"/>
                            </a:lnSpc>
                            <a:buFont typeface="+mj-lt"/>
                            <a:buAutoNum type="arabicPeriod"/>
                          </a:pPr>
                          <a:r>
                            <a:rPr lang="en-ID" sz="22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oMath>
                          </a14:m>
                          <a:endParaRPr lang="en-ID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319460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lnSpc>
                              <a:spcPct val="150000"/>
                            </a:lnSpc>
                            <a:buFont typeface="+mj-lt"/>
                            <a:buAutoNum type="arabicPeriod" startAt="2"/>
                          </a:pPr>
                          <a:r>
                            <a:rPr lang="en-ID" sz="22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ID" sz="2200" dirty="0" smtClean="0"/>
                            <a:t> </a:t>
                          </a:r>
                          <a:r>
                            <a:rPr lang="en-ID" sz="2200" dirty="0" err="1" smtClean="0"/>
                            <a:t>jika</a:t>
                          </a:r>
                          <a:r>
                            <a:rPr lang="en-ID" sz="2200" dirty="0" smtClean="0"/>
                            <a:t> </a:t>
                          </a:r>
                          <a:r>
                            <a:rPr lang="en-ID" sz="2200" dirty="0" err="1" smtClean="0"/>
                            <a:t>dan</a:t>
                          </a:r>
                          <a:r>
                            <a:rPr lang="en-ID" sz="2200" dirty="0" smtClean="0"/>
                            <a:t> </a:t>
                          </a:r>
                          <a:r>
                            <a:rPr lang="en-ID" sz="2200" dirty="0" err="1" smtClean="0"/>
                            <a:t>hanya</a:t>
                          </a:r>
                          <a:r>
                            <a:rPr lang="en-ID" sz="2200" dirty="0" smtClean="0"/>
                            <a:t> </a:t>
                          </a:r>
                          <a:r>
                            <a:rPr lang="en-ID" sz="2200" dirty="0" err="1" smtClean="0"/>
                            <a:t>jika</a:t>
                          </a:r>
                          <a:r>
                            <a:rPr lang="en-ID" sz="2200" dirty="0" smtClean="0"/>
                            <a:t> event </a:t>
                          </a:r>
                          <a14:m>
                            <m:oMath xmlns:m="http://schemas.openxmlformats.org/officeDocument/2006/math"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ID" sz="2200" dirty="0" smtClean="0"/>
                            <a:t> </a:t>
                          </a:r>
                          <a:r>
                            <a:rPr lang="en-ID" sz="2200" dirty="0" err="1" smtClean="0"/>
                            <a:t>tidak</a:t>
                          </a:r>
                          <a:r>
                            <a:rPr lang="en-ID" sz="2200" dirty="0" smtClean="0"/>
                            <a:t> </a:t>
                          </a:r>
                          <a:r>
                            <a:rPr lang="en-ID" sz="2200" dirty="0" err="1" smtClean="0"/>
                            <a:t>pernah</a:t>
                          </a:r>
                          <a:r>
                            <a:rPr lang="en-ID" sz="2200" dirty="0" smtClean="0"/>
                            <a:t> </a:t>
                          </a:r>
                          <a:r>
                            <a:rPr lang="en-ID" sz="2200" dirty="0" err="1" smtClean="0"/>
                            <a:t>terjadi</a:t>
                          </a:r>
                          <a:r>
                            <a:rPr lang="en-ID" sz="2200" dirty="0" smtClean="0"/>
                            <a:t> </a:t>
                          </a:r>
                          <a:r>
                            <a:rPr lang="en-ID" sz="2200" dirty="0" err="1" smtClean="0"/>
                            <a:t>selama</a:t>
                          </a:r>
                          <a:r>
                            <a:rPr lang="en-ID" sz="22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2200" b="0" i="1" baseline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ID" sz="22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ID" sz="2200" dirty="0" smtClean="0"/>
                            <a:t>kali </a:t>
                          </a:r>
                          <a:r>
                            <a:rPr lang="en-ID" sz="2200" dirty="0" err="1" smtClean="0"/>
                            <a:t>percobaan</a:t>
                          </a:r>
                          <a:r>
                            <a:rPr lang="en-ID" sz="22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ID" sz="2200" dirty="0" smtClean="0"/>
                            <a:t> </a:t>
                          </a:r>
                          <a:r>
                            <a:rPr lang="en-ID" sz="2200" dirty="0" err="1" smtClean="0"/>
                            <a:t>jika</a:t>
                          </a:r>
                          <a:r>
                            <a:rPr lang="en-ID" sz="2200" dirty="0" smtClean="0"/>
                            <a:t> </a:t>
                          </a:r>
                          <a:r>
                            <a:rPr lang="en-ID" sz="2200" dirty="0" err="1" smtClean="0"/>
                            <a:t>dan</a:t>
                          </a:r>
                          <a:r>
                            <a:rPr lang="en-ID" sz="2200" dirty="0" smtClean="0"/>
                            <a:t> </a:t>
                          </a:r>
                          <a:r>
                            <a:rPr lang="en-ID" sz="2200" dirty="0" err="1" smtClean="0"/>
                            <a:t>hanya</a:t>
                          </a:r>
                          <a:r>
                            <a:rPr lang="en-ID" sz="2200" dirty="0" smtClean="0"/>
                            <a:t> </a:t>
                          </a:r>
                          <a:r>
                            <a:rPr lang="en-ID" sz="2200" dirty="0" err="1" smtClean="0"/>
                            <a:t>jika</a:t>
                          </a:r>
                          <a:r>
                            <a:rPr lang="en-ID" sz="2200" dirty="0" smtClean="0"/>
                            <a:t> event </a:t>
                          </a:r>
                          <a14:m>
                            <m:oMath xmlns:m="http://schemas.openxmlformats.org/officeDocument/2006/math"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ID" sz="2200" dirty="0" smtClean="0"/>
                            <a:t> </a:t>
                          </a:r>
                          <a:r>
                            <a:rPr lang="en-ID" sz="2200" dirty="0" err="1" smtClean="0"/>
                            <a:t>terjadi</a:t>
                          </a:r>
                          <a:r>
                            <a:rPr lang="en-ID" sz="2200" dirty="0" smtClean="0"/>
                            <a:t> </a:t>
                          </a:r>
                          <a:r>
                            <a:rPr lang="en-ID" sz="2200" dirty="0" err="1" smtClean="0"/>
                            <a:t>pada</a:t>
                          </a:r>
                          <a:r>
                            <a:rPr lang="en-ID" sz="2200" baseline="0" dirty="0" smtClean="0"/>
                            <a:t> </a:t>
                          </a:r>
                          <a:r>
                            <a:rPr lang="en-ID" sz="2200" baseline="0" dirty="0" err="1" smtClean="0"/>
                            <a:t>setiap</a:t>
                          </a:r>
                          <a:r>
                            <a:rPr lang="en-ID" sz="2200" baseline="0" dirty="0" smtClean="0"/>
                            <a:t> </a:t>
                          </a:r>
                          <a:r>
                            <a:rPr lang="en-ID" sz="2200" baseline="0" dirty="0" err="1" smtClean="0"/>
                            <a:t>percobaan</a:t>
                          </a:r>
                          <a:endParaRPr lang="en-ID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666588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457200" indent="-457200">
                            <a:lnSpc>
                              <a:spcPct val="150000"/>
                            </a:lnSpc>
                            <a:buFont typeface="+mj-lt"/>
                            <a:buAutoNum type="arabicPeriod" startAt="3"/>
                          </a:pPr>
                          <a:r>
                            <a:rPr lang="en-ID" sz="2200" dirty="0" smtClean="0"/>
                            <a:t>Jika</a:t>
                          </a:r>
                          <a:r>
                            <a:rPr lang="en-ID" sz="22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2200" b="0" i="1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ID" sz="2200" dirty="0" smtClean="0"/>
                            <a:t> </a:t>
                          </a:r>
                          <a:r>
                            <a:rPr lang="en-ID" sz="2200" dirty="0" err="1" smtClean="0"/>
                            <a:t>dan</a:t>
                          </a:r>
                          <a:r>
                            <a:rPr lang="en-ID" sz="22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ID" sz="2200" dirty="0" smtClean="0"/>
                            <a:t> </a:t>
                          </a:r>
                          <a:r>
                            <a:rPr lang="en-ID" sz="2200" dirty="0" err="1" smtClean="0"/>
                            <a:t>kejadian</a:t>
                          </a:r>
                          <a:r>
                            <a:rPr lang="en-ID" sz="2200" dirty="0" smtClean="0"/>
                            <a:t> yang </a:t>
                          </a:r>
                          <a:r>
                            <a:rPr lang="en-ID" sz="2200" dirty="0" err="1" smtClean="0"/>
                            <a:t>saling</a:t>
                          </a:r>
                          <a:r>
                            <a:rPr lang="en-ID" sz="2200" dirty="0" smtClean="0"/>
                            <a:t> </a:t>
                          </a:r>
                          <a:r>
                            <a:rPr lang="en-ID" sz="2200" dirty="0" err="1" smtClean="0"/>
                            <a:t>lepas</a:t>
                          </a:r>
                          <a:r>
                            <a:rPr lang="en-ID" sz="2200" dirty="0" smtClean="0"/>
                            <a:t>, </a:t>
                          </a:r>
                          <a:r>
                            <a:rPr lang="en-ID" sz="2200" dirty="0" err="1" smtClean="0"/>
                            <a:t>maka</a:t>
                          </a:r>
                          <a:r>
                            <a:rPr lang="en-ID" sz="22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∪</m:t>
                                  </m:r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oMath>
                          </a14:m>
                          <a:endParaRPr lang="en-ID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3903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361398"/>
                  </p:ext>
                </p:extLst>
              </p:nvPr>
            </p:nvGraphicFramePr>
            <p:xfrm>
              <a:off x="547713" y="4217860"/>
              <a:ext cx="11331290" cy="21276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31290">
                      <a:extLst>
                        <a:ext uri="{9D8B030D-6E8A-4147-A177-3AD203B41FA5}">
                          <a16:colId xmlns:a16="http://schemas.microsoft.com/office/drawing/2014/main" val="1136431990"/>
                        </a:ext>
                      </a:extLst>
                    </a:gridCol>
                  </a:tblGrid>
                  <a:tr h="5415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b="-3168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1946017"/>
                      </a:ext>
                    </a:extLst>
                  </a:tr>
                  <a:tr h="1044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51744" b="-639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658898"/>
                      </a:ext>
                    </a:extLst>
                  </a:tr>
                  <a:tr h="5415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293258" b="-235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90383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0430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6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9229" y="11951"/>
            <a:ext cx="26137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PELUANG</a:t>
            </a:r>
            <a:endParaRPr lang="en-US" sz="4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375" y="930413"/>
            <a:ext cx="11331291" cy="609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500" b="1" u="sng" dirty="0" smtClean="0">
                <a:solidFill>
                  <a:srgbClr val="C00000"/>
                </a:solidFill>
              </a:rPr>
              <a:t>PENDEKATAN KEJADIAN YANG BERSIFAT EQUALLY LIKELY</a:t>
            </a:r>
            <a:endParaRPr lang="en-US" altLang="en-US" sz="25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460375" y="1695276"/>
                <a:ext cx="11418628" cy="748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altLang="en-US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D" altLang="en-US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D" altLang="en-US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ID" altLang="en-US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ID" altLang="en-US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altLang="en-US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ID" altLang="en-US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altLang="en-US" sz="25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375" y="1695276"/>
                <a:ext cx="11418628" cy="748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1373473"/>
                  </p:ext>
                </p:extLst>
              </p:nvPr>
            </p:nvGraphicFramePr>
            <p:xfrm>
              <a:off x="736024" y="2400894"/>
              <a:ext cx="11331290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31290">
                      <a:extLst>
                        <a:ext uri="{9D8B030D-6E8A-4147-A177-3AD203B41FA5}">
                          <a16:colId xmlns:a16="http://schemas.microsoft.com/office/drawing/2014/main" val="11364319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50000"/>
                            </a:lnSpc>
                            <a:buFont typeface="+mj-lt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𝑇𝑜𝑡𝑎𝑙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𝐵𝑎𝑛𝑦𝑎𝑘𝑛𝑦𝑎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𝑂𝑢𝑡𝑐𝑜𝑚𝑒𝑠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𝑦𝑎𝑛𝑔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𝑚𝑢𝑛𝑔𝑘𝑖𝑛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𝑝𝑎𝑑𝑎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𝑠𝑢𝑎𝑡𝑢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𝑒𝑘𝑠𝑝𝑒𝑟𝑖𝑚𝑒𝑛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𝑎𝑐𝑎𝑘</m:t>
                                </m:r>
                              </m:oMath>
                            </m:oMathPara>
                          </a14:m>
                          <a:endParaRPr lang="en-ID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319460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1373473"/>
                  </p:ext>
                </p:extLst>
              </p:nvPr>
            </p:nvGraphicFramePr>
            <p:xfrm>
              <a:off x="736024" y="2400894"/>
              <a:ext cx="11331290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31290">
                      <a:extLst>
                        <a:ext uri="{9D8B030D-6E8A-4147-A177-3AD203B41FA5}">
                          <a16:colId xmlns:a16="http://schemas.microsoft.com/office/drawing/2014/main" val="1136431990"/>
                        </a:ext>
                      </a:extLst>
                    </a:gridCol>
                  </a:tblGrid>
                  <a:tr h="594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19460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9531295"/>
                  </p:ext>
                </p:extLst>
              </p:nvPr>
            </p:nvGraphicFramePr>
            <p:xfrm>
              <a:off x="746154" y="2936556"/>
              <a:ext cx="11331290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31290">
                      <a:extLst>
                        <a:ext uri="{9D8B030D-6E8A-4147-A177-3AD203B41FA5}">
                          <a16:colId xmlns:a16="http://schemas.microsoft.com/office/drawing/2014/main" val="11364319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50000"/>
                            </a:lnSpc>
                            <a:buFont typeface="+mj-lt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𝑇𝑜𝑡𝑎𝑙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𝐵𝑎𝑛𝑦𝑎𝑘𝑛𝑦𝑎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𝑂𝑢𝑡𝑐𝑜𝑚𝑒𝑠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𝑑𝑎𝑙𝑎𝑚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𝑒𝑣𝑒𝑛𝑡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ID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319460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9531295"/>
                  </p:ext>
                </p:extLst>
              </p:nvPr>
            </p:nvGraphicFramePr>
            <p:xfrm>
              <a:off x="746154" y="2936556"/>
              <a:ext cx="11331290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31290">
                      <a:extLst>
                        <a:ext uri="{9D8B030D-6E8A-4147-A177-3AD203B41FA5}">
                          <a16:colId xmlns:a16="http://schemas.microsoft.com/office/drawing/2014/main" val="1136431990"/>
                        </a:ext>
                      </a:extLst>
                    </a:gridCol>
                  </a:tblGrid>
                  <a:tr h="594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19460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 txBox="1">
                <a:spLocks noChangeArrowheads="1"/>
              </p:cNvSpPr>
              <p:nvPr/>
            </p:nvSpPr>
            <p:spPr>
              <a:xfrm>
                <a:off x="746154" y="3487868"/>
                <a:ext cx="10929294" cy="1828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Tx/>
                  <a:buNone/>
                </a:pPr>
                <a:r>
                  <a:rPr lang="en-US" altLang="en-US" sz="2200" dirty="0" smtClean="0">
                    <a:solidFill>
                      <a:srgbClr val="C00000"/>
                    </a:solidFill>
                    <a:latin typeface="Calibri (Body)"/>
                  </a:rPr>
                  <a:t>Untuk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en-US" sz="2200" dirty="0" smtClean="0">
                    <a:solidFill>
                      <a:srgbClr val="C00000"/>
                    </a:solidFill>
                    <a:latin typeface="Calibri (Body)"/>
                  </a:rPr>
                  <a:t> </a:t>
                </a:r>
                <a:r>
                  <a:rPr lang="en-US" altLang="en-US" sz="2200" dirty="0" err="1" smtClean="0">
                    <a:solidFill>
                      <a:srgbClr val="C00000"/>
                    </a:solidFill>
                    <a:latin typeface="Calibri (Body)"/>
                  </a:rPr>
                  <a:t>dengan</a:t>
                </a:r>
                <a:r>
                  <a:rPr lang="en-US" altLang="en-US" sz="2200" dirty="0" smtClean="0">
                    <a:solidFill>
                      <a:srgbClr val="C00000"/>
                    </a:solidFill>
                    <a:latin typeface="Calibri (Body)"/>
                  </a:rPr>
                  <a:t> </a:t>
                </a:r>
                <a:r>
                  <a:rPr lang="en-US" altLang="en-US" sz="2200" dirty="0" err="1" smtClean="0">
                    <a:solidFill>
                      <a:srgbClr val="C00000"/>
                    </a:solidFill>
                    <a:latin typeface="Calibri (Body)"/>
                  </a:rPr>
                  <a:t>jumlah</a:t>
                </a:r>
                <a:r>
                  <a:rPr lang="en-US" altLang="en-US" sz="2200" dirty="0" smtClean="0">
                    <a:solidFill>
                      <a:srgbClr val="C00000"/>
                    </a:solidFill>
                    <a:latin typeface="Calibri (Body)"/>
                  </a:rPr>
                  <a:t> </a:t>
                </a:r>
                <a:r>
                  <a:rPr lang="en-US" altLang="en-US" sz="2200" dirty="0" err="1" smtClean="0">
                    <a:solidFill>
                      <a:srgbClr val="C00000"/>
                    </a:solidFill>
                    <a:latin typeface="Calibri (Body)"/>
                  </a:rPr>
                  <a:t>anggota</a:t>
                </a:r>
                <a:r>
                  <a:rPr lang="en-US" altLang="en-US" sz="2200" dirty="0" smtClean="0">
                    <a:solidFill>
                      <a:srgbClr val="C00000"/>
                    </a:solidFill>
                    <a:latin typeface="Calibri (Body)"/>
                  </a:rPr>
                  <a:t> yang finite </a:t>
                </a:r>
                <a:r>
                  <a:rPr lang="en-US" altLang="en-US" sz="2200" dirty="0" err="1" smtClean="0">
                    <a:solidFill>
                      <a:srgbClr val="C00000"/>
                    </a:solidFill>
                    <a:latin typeface="Calibri (Body)"/>
                  </a:rPr>
                  <a:t>dan</a:t>
                </a:r>
                <a:r>
                  <a:rPr lang="en-US" altLang="en-US" sz="2200" dirty="0" smtClean="0">
                    <a:solidFill>
                      <a:srgbClr val="C00000"/>
                    </a:solidFill>
                    <a:latin typeface="Calibri (Body)"/>
                  </a:rPr>
                  <a:t> </a:t>
                </a:r>
                <a:r>
                  <a:rPr lang="en-US" altLang="en-US" sz="2200" dirty="0" err="1" smtClean="0">
                    <a:solidFill>
                      <a:srgbClr val="C00000"/>
                    </a:solidFill>
                    <a:latin typeface="Calibri (Body)"/>
                  </a:rPr>
                  <a:t>sedikit</a:t>
                </a:r>
                <a:r>
                  <a:rPr lang="en-US" altLang="en-US" sz="2200" dirty="0" smtClean="0">
                    <a:solidFill>
                      <a:srgbClr val="C00000"/>
                    </a:solidFill>
                    <a:latin typeface="Calibri (Body)"/>
                  </a:rPr>
                  <a:t>, </a:t>
                </a:r>
                <a:r>
                  <a:rPr lang="en-US" altLang="en-US" sz="2200" dirty="0" err="1" smtClean="0">
                    <a:solidFill>
                      <a:srgbClr val="C00000"/>
                    </a:solidFill>
                    <a:latin typeface="Calibri (Body)"/>
                  </a:rPr>
                  <a:t>misal</a:t>
                </a:r>
                <a:r>
                  <a:rPr lang="en-US" altLang="en-US" sz="2200" dirty="0" smtClean="0">
                    <a:solidFill>
                      <a:srgbClr val="C00000"/>
                    </a:solidFill>
                    <a:latin typeface="Calibri (Body)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ID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alt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alt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ID" alt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D" alt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</m:t>
                        </m:r>
                        <m:sSub>
                          <m:sSubPr>
                            <m:ctrlPr>
                              <a:rPr lang="en-ID" alt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ID" alt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D" alt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…,</m:t>
                        </m:r>
                        <m:sSub>
                          <m:sSubPr>
                            <m:ctrlPr>
                              <a:rPr lang="en-ID" alt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ID" alt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200" dirty="0" smtClean="0">
                    <a:solidFill>
                      <a:srgbClr val="C00000"/>
                    </a:solidFill>
                    <a:latin typeface="Calibri (Body)"/>
                  </a:rPr>
                  <a:t> </a:t>
                </a:r>
                <a:r>
                  <a:rPr lang="en-US" altLang="en-US" sz="2200" dirty="0" err="1" smtClean="0">
                    <a:solidFill>
                      <a:srgbClr val="C00000"/>
                    </a:solidFill>
                    <a:latin typeface="Calibri (Body)"/>
                  </a:rPr>
                  <a:t>dan</a:t>
                </a:r>
                <a:r>
                  <a:rPr lang="en-US" altLang="en-US" sz="2200" dirty="0" smtClean="0">
                    <a:solidFill>
                      <a:srgbClr val="C00000"/>
                    </a:solidFill>
                    <a:latin typeface="Calibri (Body)"/>
                  </a:rPr>
                  <a:t> </a:t>
                </a:r>
                <a14:m>
                  <m:oMath xmlns:m="http://schemas.openxmlformats.org/officeDocument/2006/math">
                    <m:r>
                      <a:rPr lang="en-ID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ID" alt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D" alt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ID" alt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D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D" alt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alt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D" alt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D" alt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altLang="en-US" sz="2200" dirty="0" smtClean="0">
                    <a:solidFill>
                      <a:srgbClr val="C00000"/>
                    </a:solidFill>
                    <a:latin typeface="Calibri (Body)"/>
                  </a:rPr>
                  <a:t> </a:t>
                </a:r>
                <a:r>
                  <a:rPr lang="en-US" altLang="en-US" sz="2200" dirty="0" err="1" smtClean="0">
                    <a:solidFill>
                      <a:srgbClr val="C00000"/>
                    </a:solidFill>
                    <a:latin typeface="Calibri (Body)"/>
                  </a:rPr>
                  <a:t>maka</a:t>
                </a:r>
                <a:r>
                  <a:rPr lang="en-US" altLang="en-US" sz="2200" dirty="0" smtClean="0">
                    <a:solidFill>
                      <a:srgbClr val="C00000"/>
                    </a:solidFill>
                    <a:latin typeface="Calibri (Body)"/>
                  </a:rPr>
                  <a:t>:</a:t>
                </a:r>
              </a:p>
            </p:txBody>
          </p:sp>
        </mc:Choice>
        <mc:Fallback xmlns="">
          <p:sp>
            <p:nvSpPr>
              <p:cNvPr id="1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54" y="3487868"/>
                <a:ext cx="10929294" cy="1828800"/>
              </a:xfrm>
              <a:prstGeom prst="rect">
                <a:avLst/>
              </a:prstGeom>
              <a:blipFill>
                <a:blip r:embed="rId7"/>
                <a:stretch>
                  <a:fillRect l="-72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89679"/>
                  </p:ext>
                </p:extLst>
              </p:nvPr>
            </p:nvGraphicFramePr>
            <p:xfrm>
              <a:off x="971363" y="4501293"/>
              <a:ext cx="10820303" cy="19177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820303">
                      <a:extLst>
                        <a:ext uri="{9D8B030D-6E8A-4147-A177-3AD203B41FA5}">
                          <a16:colId xmlns:a16="http://schemas.microsoft.com/office/drawing/2014/main" val="11364319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lnSpc>
                              <a:spcPct val="150000"/>
                            </a:lnSpc>
                            <a:buFont typeface="+mj-lt"/>
                            <a:buAutoNum type="arabicPeriod"/>
                          </a:pPr>
                          <a:r>
                            <a:rPr lang="en-ID" sz="22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oMath>
                          </a14:m>
                          <a:endParaRPr lang="en-ID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319460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lnSpc>
                              <a:spcPct val="150000"/>
                            </a:lnSpc>
                            <a:buFont typeface="+mj-lt"/>
                            <a:buAutoNum type="arabicPeriod" startAt="2"/>
                          </a:pPr>
                          <a:r>
                            <a:rPr lang="en-ID" sz="2200" dirty="0" smtClean="0"/>
                            <a:t>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en-ID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ID" sz="2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D" sz="22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ID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ID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</m:d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nary>
                            </m:oMath>
                          </a14:m>
                          <a:endParaRPr lang="en-ID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666588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457200" indent="-457200">
                            <a:lnSpc>
                              <a:spcPct val="150000"/>
                            </a:lnSpc>
                            <a:buFont typeface="+mj-lt"/>
                            <a:buAutoNum type="arabicPeriod" startAt="3"/>
                          </a:pPr>
                          <a:r>
                            <a:rPr lang="en-ID" sz="2200" dirty="0" smtClean="0"/>
                            <a:t>Jika</a:t>
                          </a:r>
                          <a:r>
                            <a:rPr lang="en-ID" sz="22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2200" b="0" i="1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ID" sz="22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⋁"/>
                                  <m:ctrlPr>
                                    <a:rPr lang="en-ID" sz="2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ID" sz="2200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D" sz="2200" b="0" i="1" baseline="0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D" sz="2200" b="0" i="1" baseline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ID" sz="22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200" b="0" i="1" baseline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ID" sz="2200" b="0" i="1" baseline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ID" sz="2200" dirty="0" smtClean="0"/>
                            <a:t> ,</a:t>
                          </a:r>
                          <a:r>
                            <a:rPr lang="en-ID" sz="2200" baseline="0" dirty="0" smtClean="0"/>
                            <a:t> </a:t>
                          </a:r>
                          <a:r>
                            <a:rPr lang="en-ID" sz="2200" baseline="0" dirty="0" err="1" smtClean="0"/>
                            <a:t>maka</a:t>
                          </a:r>
                          <a:r>
                            <a:rPr lang="en-ID" sz="22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2200" b="0" i="1" baseline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ID" sz="2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200" b="0" i="1" baseline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ID" sz="22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ctrlPr>
                                    <a:rPr lang="en-ID" sz="2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ID" sz="22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200" b="0" i="1" baseline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ID" sz="2200" b="0" i="1" baseline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ID" sz="2200" b="0" i="1" baseline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ID" sz="22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D" sz="2200" b="0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200" b="0" i="1" baseline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ID" sz="22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ID" sz="22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ID" sz="22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D" sz="2200" b="0" i="1" baseline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D" sz="2200" b="0" i="1" baseline="0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ID" sz="2200" b="0" i="1" baseline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D" sz="2200" b="0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D" sz="22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ID" sz="22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oMath>
                          </a14:m>
                          <a:endParaRPr lang="en-ID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3903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89679"/>
                  </p:ext>
                </p:extLst>
              </p:nvPr>
            </p:nvGraphicFramePr>
            <p:xfrm>
              <a:off x="971363" y="4501293"/>
              <a:ext cx="10820303" cy="18648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820303">
                      <a:extLst>
                        <a:ext uri="{9D8B030D-6E8A-4147-A177-3AD203B41FA5}">
                          <a16:colId xmlns:a16="http://schemas.microsoft.com/office/drawing/2014/main" val="1136431990"/>
                        </a:ext>
                      </a:extLst>
                    </a:gridCol>
                  </a:tblGrid>
                  <a:tr h="594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1946017"/>
                      </a:ext>
                    </a:extLst>
                  </a:tr>
                  <a:tr h="5960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100000" b="-1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658898"/>
                      </a:ext>
                    </a:extLst>
                  </a:tr>
                  <a:tr h="6743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176577" b="-135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90383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3766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7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9229" y="11951"/>
            <a:ext cx="26137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PELUANG</a:t>
            </a:r>
            <a:endParaRPr lang="en-US" sz="4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375" y="930413"/>
            <a:ext cx="11331291" cy="609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500" b="1" u="sng" dirty="0" smtClean="0">
                <a:solidFill>
                  <a:srgbClr val="C00000"/>
                </a:solidFill>
              </a:rPr>
              <a:t>PENDEKATAN KEJADIAN YANG BERSIFAT EQUALLY LIKELY</a:t>
            </a:r>
            <a:endParaRPr lang="en-US" altLang="en-US" sz="25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2086733"/>
                  </p:ext>
                </p:extLst>
              </p:nvPr>
            </p:nvGraphicFramePr>
            <p:xfrm>
              <a:off x="573206" y="1559828"/>
              <a:ext cx="11618794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18794">
                      <a:extLst>
                        <a:ext uri="{9D8B030D-6E8A-4147-A177-3AD203B41FA5}">
                          <a16:colId xmlns:a16="http://schemas.microsoft.com/office/drawing/2014/main" val="11364319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50000"/>
                            </a:lnSpc>
                            <a:buFont typeface="+mj-lt"/>
                            <a:buNone/>
                          </a:pPr>
                          <a:r>
                            <a:rPr lang="en-ID" sz="2200" b="0" i="0" dirty="0" smtClean="0">
                              <a:latin typeface="+mj-lt"/>
                            </a:rPr>
                            <a:t>Apabila </a:t>
                          </a:r>
                          <a:r>
                            <a:rPr lang="en-ID" sz="2200" b="0" i="0" dirty="0" err="1" smtClean="0">
                              <a:latin typeface="+mj-lt"/>
                            </a:rPr>
                            <a:t>semua</a:t>
                          </a:r>
                          <a:r>
                            <a:rPr lang="en-ID" sz="2200" b="0" i="0" dirty="0" smtClean="0">
                              <a:latin typeface="+mj-lt"/>
                            </a:rPr>
                            <a:t> </a:t>
                          </a:r>
                          <a:r>
                            <a:rPr lang="en-ID" sz="2200" b="0" i="0" dirty="0" err="1" smtClean="0">
                              <a:latin typeface="+mj-lt"/>
                            </a:rPr>
                            <a:t>kejadian</a:t>
                          </a:r>
                          <a:r>
                            <a:rPr lang="en-ID" sz="2200" b="0" i="0" dirty="0" smtClean="0">
                              <a:latin typeface="+mj-lt"/>
                            </a:rPr>
                            <a:t> </a:t>
                          </a:r>
                          <a:r>
                            <a:rPr lang="en-ID" sz="2200" b="0" i="0" dirty="0" err="1" smtClean="0">
                              <a:latin typeface="+mj-lt"/>
                            </a:rPr>
                            <a:t>pada</a:t>
                          </a:r>
                          <a:r>
                            <a:rPr lang="en-ID" sz="2200" b="0" i="0" dirty="0" smtClean="0">
                              <a:latin typeface="+mj-lt"/>
                            </a:rPr>
                            <a:t> sample space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altLang="en-US" sz="2200" i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ID" alt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={</m:t>
                              </m:r>
                              <m:sSub>
                                <m:sSubPr>
                                  <m:ctrlPr>
                                    <a:rPr lang="en-ID" altLang="en-US" sz="2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en-US" sz="2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ID" altLang="en-US" sz="2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D" alt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,</m:t>
                              </m:r>
                              <m:sSub>
                                <m:sSubPr>
                                  <m:ctrlPr>
                                    <a:rPr lang="en-ID" altLang="en-US" sz="2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en-US" sz="2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ID" altLang="en-US" sz="2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D" alt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, …,</m:t>
                              </m:r>
                              <m:sSub>
                                <m:sSubPr>
                                  <m:ctrlPr>
                                    <a:rPr lang="en-ID" altLang="en-US" sz="2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en-US" sz="2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ID" altLang="en-US" sz="2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D" alt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 </m:t>
                              </m:r>
                            </m:oMath>
                          </a14:m>
                          <a:r>
                            <a:rPr lang="en-ID" altLang="en-US" sz="2200" b="0" i="0" dirty="0" err="1" smtClean="0">
                              <a:solidFill>
                                <a:schemeClr val="tx1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memiliki</a:t>
                          </a:r>
                          <a:r>
                            <a:rPr lang="en-ID" altLang="en-US" sz="2200" b="0" i="0" dirty="0" smtClean="0">
                              <a:solidFill>
                                <a:schemeClr val="tx1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ID" altLang="en-US" sz="2200" b="0" i="0" dirty="0" err="1" smtClean="0">
                              <a:solidFill>
                                <a:schemeClr val="tx1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peluang</a:t>
                          </a:r>
                          <a:r>
                            <a:rPr lang="en-ID" altLang="en-US" sz="2200" b="0" i="0" dirty="0" smtClean="0">
                              <a:solidFill>
                                <a:schemeClr val="tx1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yang </a:t>
                          </a:r>
                          <a:r>
                            <a:rPr lang="en-ID" altLang="en-US" sz="2200" b="0" i="0" dirty="0" err="1" smtClean="0">
                              <a:solidFill>
                                <a:schemeClr val="tx1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sama</a:t>
                          </a:r>
                          <a:r>
                            <a:rPr lang="en-ID" altLang="en-US" sz="2200" b="0" i="0" dirty="0" smtClean="0">
                              <a:solidFill>
                                <a:schemeClr val="tx1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, </a:t>
                          </a:r>
                          <a:r>
                            <a:rPr lang="en-ID" altLang="en-US" sz="2200" b="0" i="0" dirty="0" err="1" smtClean="0">
                              <a:solidFill>
                                <a:schemeClr val="tx1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maka</a:t>
                          </a:r>
                          <a:r>
                            <a:rPr lang="en-ID" altLang="en-US" sz="2200" b="0" i="0" dirty="0" smtClean="0">
                              <a:solidFill>
                                <a:schemeClr val="tx1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:</a:t>
                          </a:r>
                          <a:endParaRPr lang="en-ID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319460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2086733"/>
                  </p:ext>
                </p:extLst>
              </p:nvPr>
            </p:nvGraphicFramePr>
            <p:xfrm>
              <a:off x="573206" y="1559828"/>
              <a:ext cx="11618794" cy="5415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18794">
                      <a:extLst>
                        <a:ext uri="{9D8B030D-6E8A-4147-A177-3AD203B41FA5}">
                          <a16:colId xmlns:a16="http://schemas.microsoft.com/office/drawing/2014/main" val="1136431990"/>
                        </a:ext>
                      </a:extLst>
                    </a:gridCol>
                  </a:tblGrid>
                  <a:tr h="5415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19460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18863" y="2278145"/>
                <a:ext cx="3471528" cy="815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altLang="en-US" sz="25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altLang="en-US" sz="25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ID" altLang="en-US" sz="25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ID" altLang="en-US" sz="25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altLang="en-US" sz="25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altLang="en-US" sz="25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ID" altLang="en-US" sz="25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ID" altLang="en-US" sz="25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en-ID" altLang="en-US" sz="25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altLang="en-US" sz="25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ID" altLang="en-US" sz="25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ID" altLang="en-US" sz="25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altLang="en-US" sz="25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altLang="en-US" sz="25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ID" altLang="en-US" sz="25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ID" sz="25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863" y="2278145"/>
                <a:ext cx="3471528" cy="815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81807" y="3536529"/>
                <a:ext cx="2055563" cy="822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altLang="en-US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ID" altLang="en-US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D" altLang="en-US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ID" altLang="en-US" sz="2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ID" altLang="en-US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altLang="en-US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ID" altLang="en-US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D" altLang="en-US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altLang="en-US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altLang="en-US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ID" sz="25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07" y="3536529"/>
                <a:ext cx="2055563" cy="8225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4109917"/>
                  </p:ext>
                </p:extLst>
              </p:nvPr>
            </p:nvGraphicFramePr>
            <p:xfrm>
              <a:off x="1433584" y="4731393"/>
              <a:ext cx="11331290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31290">
                      <a:extLst>
                        <a:ext uri="{9D8B030D-6E8A-4147-A177-3AD203B41FA5}">
                          <a16:colId xmlns:a16="http://schemas.microsoft.com/office/drawing/2014/main" val="11364319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50000"/>
                            </a:lnSpc>
                            <a:buFont typeface="+mj-lt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ID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2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𝐽𝑢𝑚𝑙𝑎h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𝑇𝑖𝑡𝑖𝑘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𝐶𝑜𝑛𝑡𝑜h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𝑑𝑎𝑙𝑎𝑚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𝑘𝑒𝑗𝑎𝑑𝑖𝑎𝑛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ID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319460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4109917"/>
                  </p:ext>
                </p:extLst>
              </p:nvPr>
            </p:nvGraphicFramePr>
            <p:xfrm>
              <a:off x="1433584" y="4731393"/>
              <a:ext cx="11331290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31290">
                      <a:extLst>
                        <a:ext uri="{9D8B030D-6E8A-4147-A177-3AD203B41FA5}">
                          <a16:colId xmlns:a16="http://schemas.microsoft.com/office/drawing/2014/main" val="1136431990"/>
                        </a:ext>
                      </a:extLst>
                    </a:gridCol>
                  </a:tblGrid>
                  <a:tr h="594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19460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4252395"/>
                  </p:ext>
                </p:extLst>
              </p:nvPr>
            </p:nvGraphicFramePr>
            <p:xfrm>
              <a:off x="1433584" y="5219063"/>
              <a:ext cx="11331290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31290">
                      <a:extLst>
                        <a:ext uri="{9D8B030D-6E8A-4147-A177-3AD203B41FA5}">
                          <a16:colId xmlns:a16="http://schemas.microsoft.com/office/drawing/2014/main" val="11364319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50000"/>
                            </a:lnSpc>
                            <a:buFont typeface="+mj-lt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𝐽𝑢𝑚𝑙𝑎h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𝑇𝑖𝑡𝑖𝑘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𝐶𝑜𝑛𝑡𝑜h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𝑑𝑎𝑙𝑎𝑚</m:t>
                                </m:r>
                                <m:r>
                                  <a:rPr lang="en-ID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oMath>
                            </m:oMathPara>
                          </a14:m>
                          <a:endParaRPr lang="en-ID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319460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4252395"/>
                  </p:ext>
                </p:extLst>
              </p:nvPr>
            </p:nvGraphicFramePr>
            <p:xfrm>
              <a:off x="1433584" y="5219063"/>
              <a:ext cx="11331290" cy="594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31290">
                      <a:extLst>
                        <a:ext uri="{9D8B030D-6E8A-4147-A177-3AD203B41FA5}">
                          <a16:colId xmlns:a16="http://schemas.microsoft.com/office/drawing/2014/main" val="1136431990"/>
                        </a:ext>
                      </a:extLst>
                    </a:gridCol>
                  </a:tblGrid>
                  <a:tr h="594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19460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208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8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63259" y="11951"/>
            <a:ext cx="40856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SIFAT PELUANG</a:t>
            </a:r>
            <a:endParaRPr lang="en-US" sz="4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9780331"/>
                  </p:ext>
                </p:extLst>
              </p:nvPr>
            </p:nvGraphicFramePr>
            <p:xfrm>
              <a:off x="165706" y="938617"/>
              <a:ext cx="11901608" cy="53738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0325">
                      <a:extLst>
                        <a:ext uri="{9D8B030D-6E8A-4147-A177-3AD203B41FA5}">
                          <a16:colId xmlns:a16="http://schemas.microsoft.com/office/drawing/2014/main" val="2276022084"/>
                        </a:ext>
                      </a:extLst>
                    </a:gridCol>
                    <a:gridCol w="314325">
                      <a:extLst>
                        <a:ext uri="{9D8B030D-6E8A-4147-A177-3AD203B41FA5}">
                          <a16:colId xmlns:a16="http://schemas.microsoft.com/office/drawing/2014/main" val="1933446938"/>
                        </a:ext>
                      </a:extLst>
                    </a:gridCol>
                    <a:gridCol w="10256958">
                      <a:extLst>
                        <a:ext uri="{9D8B030D-6E8A-4147-A177-3AD203B41FA5}">
                          <a16:colId xmlns:a16="http://schemas.microsoft.com/office/drawing/2014/main" val="10607895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285750" indent="-285750" algn="l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ID" sz="2300" b="0" dirty="0" err="1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Sifat</a:t>
                          </a: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 1</a:t>
                          </a:r>
                          <a:endParaRPr lang="en-ID" sz="2300" b="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:</a:t>
                          </a:r>
                          <a:endParaRPr lang="en-ID" sz="2300" b="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=1−</m:t>
                                </m:r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D" sz="2300" b="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0591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ID" sz="2300" b="0" dirty="0" err="1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Sifat</a:t>
                          </a: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 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)≤1</m:t>
                                </m:r>
                              </m:oMath>
                            </m:oMathPara>
                          </a14:m>
                          <a:endParaRPr lang="en-ID" sz="2300" b="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179943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ID" sz="2300" b="0" dirty="0" err="1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Sifat</a:t>
                          </a: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 3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:</a:t>
                          </a:r>
                          <a:endParaRPr lang="en-ID" sz="2300" b="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ID" sz="2300" b="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769939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ID" sz="2300" b="0" dirty="0" err="1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Sifat</a:t>
                          </a: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 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:</a:t>
                          </a:r>
                          <a:endParaRPr lang="en-ID" sz="2300" b="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lnSpc>
                              <a:spcPct val="150000"/>
                            </a:lnSpc>
                          </a:pP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Untuk</a:t>
                          </a:r>
                          <a:r>
                            <a:rPr lang="en-ID" sz="2300" b="0" baseline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D" sz="2300" b="0" i="1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D" sz="2300" b="0" i="1" baseline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D" sz="2300" b="0" i="1" baseline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ID" sz="2300" b="0" i="1" baseline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ID" sz="2300" b="0" i="1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D" sz="2300" b="0" i="1" baseline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D" sz="2300" b="0" i="1" baseline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ID" sz="2300" b="0" i="1" baseline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ID" sz="2300" b="0" i="1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 …, </m:t>
                                  </m:r>
                                  <m:sSub>
                                    <m:sSubPr>
                                      <m:ctrlPr>
                                        <a:rPr lang="en-ID" sz="2300" b="0" i="1" baseline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D" sz="2300" b="0" i="1" baseline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ID" sz="2300" b="0" i="1" baseline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 </a:t>
                          </a:r>
                          <a:r>
                            <a:rPr lang="en-ID" sz="2300" b="0" dirty="0" err="1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jika</a:t>
                          </a: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D" sz="23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D" sz="23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ID" sz="23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∩</m:t>
                                  </m:r>
                                  <m:sSub>
                                    <m:sSubPr>
                                      <m:ctrlPr>
                                        <a:rPr lang="en-ID" sz="23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D" sz="23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ID" sz="23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, ∀</m:t>
                                  </m:r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oMath>
                          </a14:m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 </a:t>
                          </a:r>
                          <a:r>
                            <a:rPr lang="en-ID" sz="2300" b="0" dirty="0" err="1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maka</a:t>
                          </a: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⋃"/>
                                      <m:ctrlPr>
                                        <a:rPr lang="en-ID" sz="23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D" sz="23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ID" sz="23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ID" sz="23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D" sz="23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D" sz="23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ID" sz="23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ctrlP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D" sz="23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D" sz="23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ID" sz="23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oMath>
                          </a14:m>
                          <a:endParaRPr lang="en-ID" sz="2300" b="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317370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ID" sz="2300" b="0" dirty="0" err="1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Sifat</a:t>
                          </a: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 5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:</a:t>
                          </a:r>
                          <a:endParaRPr lang="en-ID" sz="2300" b="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∪</m:t>
                                    </m:r>
                                    <m:sSub>
                                      <m:sSubPr>
                                        <m:ctrlP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ID" sz="2300" b="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8127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ID" sz="2300" b="0" dirty="0" err="1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Sifat</a:t>
                          </a: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 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:</a:t>
                          </a:r>
                          <a:endParaRPr lang="en-ID" sz="2300" b="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⋃"/>
                                        <m:ctrlP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ID" sz="23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D" sz="23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ID" sz="23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ID" sz="23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ID" sz="23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D" sz="23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ID" sz="23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∩</m:t>
                                        </m:r>
                                        <m:sSub>
                                          <m:sSubPr>
                                            <m:ctrlPr>
                                              <a:rPr lang="en-ID" sz="23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D" sz="23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ID" sz="23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+…+</m:t>
                                    </m:r>
                                    <m:sSup>
                                      <m:sSupPr>
                                        <m:ctrlP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ID" sz="23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D" sz="23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  <m:r>
                                      <a:rPr lang="en-ID" sz="23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ID" sz="23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D" sz="23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ID" sz="23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∩</m:t>
                                        </m:r>
                                        <m:sSub>
                                          <m:sSubPr>
                                            <m:ctrlPr>
                                              <a:rPr lang="en-ID" sz="23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D" sz="23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ID" sz="23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ID" sz="23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∩…∩</m:t>
                                        </m:r>
                                        <m:sSub>
                                          <m:sSubPr>
                                            <m:ctrlPr>
                                              <a:rPr lang="en-ID" sz="23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D" sz="23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ID" sz="23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ID" sz="2300" b="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27938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ID" sz="2300" b="0" dirty="0" err="1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Sifat</a:t>
                          </a: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 7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:</a:t>
                          </a:r>
                          <a:endParaRPr lang="en-ID" sz="2300" b="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Jika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⊆</m:t>
                              </m:r>
                              <m:sSub>
                                <m:sSubPr>
                                  <m:ctrlP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 </a:t>
                          </a:r>
                          <a:r>
                            <a:rPr lang="en-ID" sz="2300" b="0" dirty="0" err="1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maka</a:t>
                          </a: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D" sz="23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D" sz="23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D" sz="2300" b="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37527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9780331"/>
                  </p:ext>
                </p:extLst>
              </p:nvPr>
            </p:nvGraphicFramePr>
            <p:xfrm>
              <a:off x="165706" y="938617"/>
              <a:ext cx="11901608" cy="525703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0325">
                      <a:extLst>
                        <a:ext uri="{9D8B030D-6E8A-4147-A177-3AD203B41FA5}">
                          <a16:colId xmlns:a16="http://schemas.microsoft.com/office/drawing/2014/main" val="2276022084"/>
                        </a:ext>
                      </a:extLst>
                    </a:gridCol>
                    <a:gridCol w="314325">
                      <a:extLst>
                        <a:ext uri="{9D8B030D-6E8A-4147-A177-3AD203B41FA5}">
                          <a16:colId xmlns:a16="http://schemas.microsoft.com/office/drawing/2014/main" val="1933446938"/>
                        </a:ext>
                      </a:extLst>
                    </a:gridCol>
                    <a:gridCol w="10256958">
                      <a:extLst>
                        <a:ext uri="{9D8B030D-6E8A-4147-A177-3AD203B41FA5}">
                          <a16:colId xmlns:a16="http://schemas.microsoft.com/office/drawing/2014/main" val="1060789513"/>
                        </a:ext>
                      </a:extLst>
                    </a:gridCol>
                  </a:tblGrid>
                  <a:tr h="618490">
                    <a:tc>
                      <a:txBody>
                        <a:bodyPr/>
                        <a:lstStyle/>
                        <a:p>
                          <a:pPr marL="285750" indent="-285750" algn="l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ID" sz="2300" b="0" dirty="0" err="1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Sifat</a:t>
                          </a: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 1</a:t>
                          </a:r>
                          <a:endParaRPr lang="en-ID" sz="2300" b="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:</a:t>
                          </a:r>
                          <a:endParaRPr lang="en-ID" sz="2300" b="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043" b="-768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0591789"/>
                      </a:ext>
                    </a:extLst>
                  </a:tr>
                  <a:tr h="617220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ID" sz="2300" b="0" dirty="0" err="1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Sifat</a:t>
                          </a: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 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043" t="-100990" b="-676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7994327"/>
                      </a:ext>
                    </a:extLst>
                  </a:tr>
                  <a:tr h="617220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ID" sz="2300" b="0" dirty="0" err="1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Sifat</a:t>
                          </a: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 3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:</a:t>
                          </a:r>
                          <a:endParaRPr lang="en-ID" sz="2300" b="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043" t="-199020" b="-5696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6993916"/>
                      </a:ext>
                    </a:extLst>
                  </a:tr>
                  <a:tr h="645668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ID" sz="2300" b="0" dirty="0" err="1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Sifat</a:t>
                          </a: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 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:</a:t>
                          </a:r>
                          <a:endParaRPr lang="en-ID" sz="2300" b="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043" t="-287736" b="-448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1737039"/>
                      </a:ext>
                    </a:extLst>
                  </a:tr>
                  <a:tr h="617220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ID" sz="2300" b="0" dirty="0" err="1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Sifat</a:t>
                          </a: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 5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:</a:t>
                          </a:r>
                          <a:endParaRPr lang="en-ID" sz="2300" b="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043" t="-406931" b="-3702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8127413"/>
                      </a:ext>
                    </a:extLst>
                  </a:tr>
                  <a:tr h="1590485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ID" sz="2300" b="0" dirty="0" err="1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Sifat</a:t>
                          </a: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 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:</a:t>
                          </a:r>
                          <a:endParaRPr lang="en-ID" sz="2300" b="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043" t="-196169" b="-432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7938387"/>
                      </a:ext>
                    </a:extLst>
                  </a:tr>
                  <a:tr h="550736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ID" sz="2300" b="0" dirty="0" err="1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Sifat</a:t>
                          </a: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 7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ID" sz="2300" b="0" dirty="0" smtClean="0">
                              <a:solidFill>
                                <a:schemeClr val="tx2"/>
                              </a:solidFill>
                              <a:latin typeface="Berlin Sans FB" panose="020E0602020502020306" pitchFamily="34" charset="0"/>
                            </a:rPr>
                            <a:t>:</a:t>
                          </a:r>
                          <a:endParaRPr lang="en-ID" sz="2300" b="0" dirty="0">
                            <a:solidFill>
                              <a:schemeClr val="tx2"/>
                            </a:solidFill>
                            <a:latin typeface="Berlin Sans FB" panose="020E0602020502020306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043" t="-849451" b="-24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7527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870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472735" y="4197664"/>
                <a:ext cx="4914900" cy="816295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e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ID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D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, </m:t>
                      </m:r>
                      <m:r>
                        <a:rPr lang="en-ID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ID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ID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ID" sz="2400" b="1" dirty="0">
                  <a:solidFill>
                    <a:srgbClr val="C00000"/>
                  </a:solidFill>
                  <a:latin typeface="Calibri (Body)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735" y="4197664"/>
                <a:ext cx="4914900" cy="81629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9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1036" y="11951"/>
            <a:ext cx="565013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PELUANG BERSYARAT </a:t>
            </a:r>
          </a:p>
          <a:p>
            <a:pPr algn="ctr"/>
            <a:r>
              <a:rPr lang="en-US" sz="35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(CONDITIONAL PROBABILITY)</a:t>
            </a:r>
            <a:endParaRPr lang="en-US" sz="35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8132" y="1192399"/>
                <a:ext cx="11622088" cy="5186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D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Jika </a:t>
                </a:r>
                <a:r>
                  <a:rPr lang="en-ID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terdapat</a:t>
                </a:r>
                <a:r>
                  <a:rPr lang="en-ID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dua</a:t>
                </a:r>
                <a:r>
                  <a:rPr lang="en-ID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event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dan</a:t>
                </a:r>
                <a:r>
                  <a:rPr lang="en-ID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D" sz="20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D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yang </a:t>
                </a:r>
                <a:r>
                  <a:rPr lang="en-ID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saling</a:t>
                </a:r>
                <a:r>
                  <a:rPr lang="en-ID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dependent, </a:t>
                </a:r>
                <a:r>
                  <a:rPr lang="en-ID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maka</a:t>
                </a:r>
                <a:r>
                  <a:rPr lang="en-ID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terdapat</a:t>
                </a:r>
                <a:r>
                  <a:rPr lang="en-ID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D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D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D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D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D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, </a:t>
                </a:r>
                <a:r>
                  <a:rPr lang="en-ID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dibaca</a:t>
                </a:r>
                <a:r>
                  <a:rPr lang="en-ID" sz="20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000" dirty="0" smtClean="0">
                    <a:solidFill>
                      <a:schemeClr val="tx2"/>
                    </a:solidFill>
                    <a:latin typeface="Calibri (Body)"/>
                  </a:rPr>
                  <a:t>“</a:t>
                </a:r>
                <a:r>
                  <a:rPr lang="en-ID" sz="2000" b="1" dirty="0" smtClean="0">
                    <a:solidFill>
                      <a:srgbClr val="C00000"/>
                    </a:solidFill>
                    <a:latin typeface="Calibri (Body)"/>
                  </a:rPr>
                  <a:t>Peluang Event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ID" sz="2000" b="1" dirty="0" smtClean="0">
                    <a:solidFill>
                      <a:srgbClr val="C00000"/>
                    </a:solidFill>
                    <a:latin typeface="Calibri (Body)"/>
                  </a:rPr>
                  <a:t> </a:t>
                </a:r>
                <a:r>
                  <a:rPr lang="en-ID" sz="2000" b="1" dirty="0" err="1" smtClean="0">
                    <a:solidFill>
                      <a:srgbClr val="C00000"/>
                    </a:solidFill>
                    <a:latin typeface="Calibri (Body)"/>
                  </a:rPr>
                  <a:t>jika</a:t>
                </a:r>
                <a:r>
                  <a:rPr lang="en-ID" sz="2000" b="1" dirty="0" smtClean="0">
                    <a:solidFill>
                      <a:srgbClr val="C00000"/>
                    </a:solidFill>
                    <a:latin typeface="Calibri (Body)"/>
                  </a:rPr>
                  <a:t> </a:t>
                </a:r>
                <a:r>
                  <a:rPr lang="en-ID" sz="2000" b="1" dirty="0" err="1" smtClean="0">
                    <a:solidFill>
                      <a:srgbClr val="C00000"/>
                    </a:solidFill>
                    <a:latin typeface="Calibri (Body)"/>
                  </a:rPr>
                  <a:t>diberikan</a:t>
                </a:r>
                <a:r>
                  <a:rPr lang="en-ID" sz="2000" b="1" dirty="0" smtClean="0">
                    <a:solidFill>
                      <a:srgbClr val="C00000"/>
                    </a:solidFill>
                    <a:latin typeface="Calibri (Body)"/>
                  </a:rPr>
                  <a:t> Event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ID" sz="2000" dirty="0" smtClean="0">
                    <a:solidFill>
                      <a:schemeClr val="tx2"/>
                    </a:solidFill>
                    <a:latin typeface="Calibri (Body)"/>
                  </a:rPr>
                  <a:t>” </a:t>
                </a:r>
                <a:r>
                  <a:rPr lang="en-ID" sz="20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atau</a:t>
                </a:r>
                <a:r>
                  <a:rPr lang="en-ID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000" dirty="0">
                    <a:solidFill>
                      <a:schemeClr val="tx2"/>
                    </a:solidFill>
                    <a:latin typeface="Calibri (Body)"/>
                  </a:rPr>
                  <a:t>“</a:t>
                </a:r>
                <a:r>
                  <a:rPr lang="en-ID" sz="2000" b="1" dirty="0">
                    <a:solidFill>
                      <a:srgbClr val="C00000"/>
                    </a:solidFill>
                    <a:latin typeface="Calibri (Body)"/>
                  </a:rPr>
                  <a:t>Peluang Event </a:t>
                </a:r>
                <a14:m>
                  <m:oMath xmlns:m="http://schemas.openxmlformats.org/officeDocument/2006/math">
                    <m:r>
                      <a:rPr lang="en-ID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ID" sz="2000" b="1" dirty="0">
                    <a:solidFill>
                      <a:srgbClr val="C00000"/>
                    </a:solidFill>
                    <a:latin typeface="Calibri (Body)"/>
                  </a:rPr>
                  <a:t> </a:t>
                </a:r>
                <a:r>
                  <a:rPr lang="en-ID" sz="2000" b="1" dirty="0" smtClean="0">
                    <a:solidFill>
                      <a:srgbClr val="C00000"/>
                    </a:solidFill>
                    <a:latin typeface="Calibri (Body)"/>
                  </a:rPr>
                  <a:t>bersyarat Event </a:t>
                </a:r>
                <a14:m>
                  <m:oMath xmlns:m="http://schemas.openxmlformats.org/officeDocument/2006/math">
                    <m:r>
                      <a:rPr lang="en-ID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ID" sz="2000" dirty="0">
                    <a:solidFill>
                      <a:schemeClr val="tx2"/>
                    </a:solidFill>
                    <a:latin typeface="Calibri (Body)"/>
                  </a:rPr>
                  <a:t>” </a:t>
                </a:r>
                <a:r>
                  <a:rPr lang="en-ID" sz="20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D" sz="22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Peluang</a:t>
                </a:r>
                <a:r>
                  <a:rPr lang="en-ID" sz="22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bersyarat</a:t>
                </a:r>
                <a:r>
                  <a:rPr lang="en-ID" sz="22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kejadian</a:t>
                </a:r>
                <a:r>
                  <a:rPr lang="en-ID" sz="22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2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apabila</a:t>
                </a:r>
                <a:r>
                  <a:rPr lang="en-ID" sz="22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kejadian</a:t>
                </a:r>
                <a:r>
                  <a:rPr lang="en-ID" sz="22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2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sudah</a:t>
                </a:r>
                <a:r>
                  <a:rPr lang="en-ID" sz="22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terjadi</a:t>
                </a:r>
                <a:r>
                  <a:rPr lang="en-ID" sz="22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didefiniskan</a:t>
                </a:r>
                <a:r>
                  <a:rPr lang="en-ID" sz="22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2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sebagai</a:t>
                </a:r>
                <a:r>
                  <a:rPr lang="en-ID" sz="22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:</a:t>
                </a:r>
              </a:p>
              <a:p>
                <a:pPr algn="just"/>
                <a:endParaRPr lang="en-ID" sz="2400" b="1" dirty="0" smtClean="0">
                  <a:solidFill>
                    <a:srgbClr val="C00000"/>
                  </a:solidFill>
                  <a:latin typeface="Calibri (Body)"/>
                </a:endParaRPr>
              </a:p>
              <a:p>
                <a:pPr algn="just"/>
                <a:endParaRPr lang="en-ID" sz="2400" b="1" dirty="0">
                  <a:solidFill>
                    <a:srgbClr val="C00000"/>
                  </a:solidFill>
                  <a:latin typeface="Calibri (Body)"/>
                </a:endParaRPr>
              </a:p>
              <a:p>
                <a:pPr algn="just"/>
                <a:endParaRPr lang="en-ID" sz="2400" b="1" dirty="0" smtClean="0">
                  <a:solidFill>
                    <a:srgbClr val="C00000"/>
                  </a:solidFill>
                  <a:latin typeface="Calibri (Body)"/>
                </a:endParaRPr>
              </a:p>
              <a:p>
                <a:pPr algn="just"/>
                <a:r>
                  <a:rPr lang="en-ID" sz="22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Peluang</a:t>
                </a:r>
                <a:r>
                  <a:rPr lang="en-ID" sz="22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2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bersyarat</a:t>
                </a:r>
                <a:r>
                  <a:rPr lang="en-ID" sz="22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2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kejadian</a:t>
                </a:r>
                <a:r>
                  <a:rPr lang="en-ID" sz="22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2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2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apabila</a:t>
                </a:r>
                <a:r>
                  <a:rPr lang="en-ID" sz="22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2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kejadian</a:t>
                </a:r>
                <a:r>
                  <a:rPr lang="en-ID" sz="22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2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2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sudah</a:t>
                </a:r>
                <a:r>
                  <a:rPr lang="en-ID" sz="22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2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terjadi</a:t>
                </a:r>
                <a:r>
                  <a:rPr lang="en-ID" sz="22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2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didefiniskan</a:t>
                </a:r>
                <a:r>
                  <a:rPr lang="en-ID" sz="22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2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sebagai</a:t>
                </a:r>
                <a:r>
                  <a:rPr lang="en-ID" sz="22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:</a:t>
                </a:r>
              </a:p>
              <a:p>
                <a:pPr algn="just"/>
                <a:endParaRPr lang="en-ID" sz="2400" b="1" dirty="0" smtClean="0">
                  <a:solidFill>
                    <a:srgbClr val="C00000"/>
                  </a:solidFill>
                  <a:latin typeface="Calibri (Body)"/>
                </a:endParaRPr>
              </a:p>
              <a:p>
                <a:pPr algn="just"/>
                <a:endParaRPr lang="en-ID" sz="2400" b="1" dirty="0" smtClean="0">
                  <a:solidFill>
                    <a:srgbClr val="C00000"/>
                  </a:solidFill>
                  <a:latin typeface="Calibri (Body)"/>
                </a:endParaRPr>
              </a:p>
              <a:p>
                <a:pPr algn="just"/>
                <a:endParaRPr lang="en-ID" sz="2400" b="1" dirty="0" smtClean="0">
                  <a:solidFill>
                    <a:srgbClr val="C00000"/>
                  </a:solidFill>
                  <a:latin typeface="Calibri (Body)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Jika </a:t>
                </a:r>
                <a:r>
                  <a:rPr lang="en-ID" sz="24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Event </a:t>
                </a:r>
                <a14:m>
                  <m:oMath xmlns:m="http://schemas.openxmlformats.org/officeDocument/2006/math">
                    <m:r>
                      <a:rPr lang="en-ID" sz="24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4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dan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kejadian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yang </a:t>
                </a: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saling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lepas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, </a:t>
                </a: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maka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e>
                        <m:r>
                          <a:rPr lang="en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ID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ID" sz="2400" dirty="0" smtClean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Jika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4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Event </a:t>
                </a:r>
                <a14:m>
                  <m:oMath xmlns:m="http://schemas.openxmlformats.org/officeDocument/2006/math">
                    <m:r>
                      <a:rPr lang="en-ID" sz="24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D" sz="24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4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dan</a:t>
                </a:r>
                <a:r>
                  <a:rPr lang="en-ID" sz="24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400" b="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D" sz="24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4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kejadian</a:t>
                </a:r>
                <a:r>
                  <a:rPr lang="en-ID" sz="24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yang </a:t>
                </a:r>
                <a:r>
                  <a:rPr lang="en-ID" sz="2400" dirty="0" err="1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saling</a:t>
                </a:r>
                <a:r>
                  <a:rPr lang="en-ID" sz="2400" dirty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bebas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, </a:t>
                </a:r>
                <a:r>
                  <a:rPr lang="en-ID" sz="2400" dirty="0" err="1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maka</a:t>
                </a:r>
                <a:r>
                  <a:rPr lang="en-ID" sz="2400" dirty="0" smtClean="0">
                    <a:solidFill>
                      <a:schemeClr val="tx2"/>
                    </a:solidFill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e>
                        <m:r>
                          <a:rPr lang="en-ID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ID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ID" sz="2400" dirty="0">
                  <a:solidFill>
                    <a:schemeClr val="tx2"/>
                  </a:solidFill>
                  <a:latin typeface="Berlin Sans FB" panose="020E0602020502020306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2" y="1192399"/>
                <a:ext cx="11622088" cy="5186035"/>
              </a:xfrm>
              <a:prstGeom prst="rect">
                <a:avLst/>
              </a:prstGeom>
              <a:blipFill>
                <a:blip r:embed="rId5"/>
                <a:stretch>
                  <a:fillRect l="-735" r="-525" b="-47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2472735" y="2810739"/>
                <a:ext cx="4914900" cy="901452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ID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D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, </m:t>
                      </m:r>
                      <m:r>
                        <a:rPr lang="en-ID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ID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ID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ID" sz="2400" b="1" dirty="0">
                  <a:solidFill>
                    <a:srgbClr val="C00000"/>
                  </a:solidFill>
                  <a:latin typeface="Calibri (Body)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735" y="2810739"/>
                <a:ext cx="4914900" cy="90145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0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1845</Words>
  <Application>Microsoft Office PowerPoint</Application>
  <PresentationFormat>Widescreen</PresentationFormat>
  <Paragraphs>391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Berlin Sans FB</vt:lpstr>
      <vt:lpstr>Calibri</vt:lpstr>
      <vt:lpstr>Calibri (Body)</vt:lpstr>
      <vt:lpstr>Calibri Light</vt:lpstr>
      <vt:lpstr>Cambria Math</vt:lpstr>
      <vt:lpstr>Consolas</vt:lpstr>
      <vt:lpstr>Microsoft PhagsPa</vt:lpstr>
      <vt:lpstr>OCR A Extended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320S</dc:creator>
  <cp:lastModifiedBy>320S</cp:lastModifiedBy>
  <cp:revision>116</cp:revision>
  <dcterms:created xsi:type="dcterms:W3CDTF">2018-01-05T05:12:02Z</dcterms:created>
  <dcterms:modified xsi:type="dcterms:W3CDTF">2018-02-01T00:41:42Z</dcterms:modified>
</cp:coreProperties>
</file>