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6" r:id="rId13"/>
    <p:sldId id="268" r:id="rId14"/>
    <p:sldId id="269" r:id="rId15"/>
    <p:sldId id="272" r:id="rId16"/>
    <p:sldId id="282" r:id="rId17"/>
    <p:sldId id="270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  <p:sldId id="281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20S" initials="3" lastIdx="2" clrIdx="0">
    <p:extLst>
      <p:ext uri="{19B8F6BF-5375-455C-9EA6-DF929625EA0E}">
        <p15:presenceInfo xmlns:p15="http://schemas.microsoft.com/office/powerpoint/2012/main" userId="320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25/01/2018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451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25/01/2018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531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25/01/2018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015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25/01/2018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34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25/01/2018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49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25/01/2018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183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25/01/2018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146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25/01/2018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933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25/01/2018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576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25/01/2018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665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25/01/2018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380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62F78-2DCC-439C-B54F-4F16E5D801EA}" type="datetimeFigureOut">
              <a:rPr lang="en-ID" smtClean="0"/>
              <a:t>25/01/2018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363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1.png"/><Relationship Id="rId7" Type="http://schemas.openxmlformats.org/officeDocument/2006/relationships/image" Target="../media/image720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90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11" Type="http://schemas.openxmlformats.org/officeDocument/2006/relationships/image" Target="../media/image76.png"/><Relationship Id="rId5" Type="http://schemas.openxmlformats.org/officeDocument/2006/relationships/image" Target="../media/image70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2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2.png"/><Relationship Id="rId7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png"/><Relationship Id="rId7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2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2.png"/><Relationship Id="rId9" Type="http://schemas.openxmlformats.org/officeDocument/2006/relationships/image" Target="../media/image1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3" Type="http://schemas.openxmlformats.org/officeDocument/2006/relationships/image" Target="../media/image1.png"/><Relationship Id="rId21" Type="http://schemas.openxmlformats.org/officeDocument/2006/relationships/image" Target="../media/image144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" Type="http://schemas.openxmlformats.org/officeDocument/2006/relationships/image" Target="../media/image127.png"/><Relationship Id="rId16" Type="http://schemas.openxmlformats.org/officeDocument/2006/relationships/image" Target="../media/image139.png"/><Relationship Id="rId20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19" Type="http://schemas.openxmlformats.org/officeDocument/2006/relationships/image" Target="../media/image142.png"/><Relationship Id="rId4" Type="http://schemas.openxmlformats.org/officeDocument/2006/relationships/image" Target="../media/image2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2.png"/><Relationship Id="rId7" Type="http://schemas.openxmlformats.org/officeDocument/2006/relationships/image" Target="../media/image1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2.png"/><Relationship Id="rId7" Type="http://schemas.openxmlformats.org/officeDocument/2006/relationships/image" Target="../media/image1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2.png"/><Relationship Id="rId7" Type="http://schemas.openxmlformats.org/officeDocument/2006/relationships/image" Target="../media/image1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201003" y="2597871"/>
            <a:ext cx="10276764" cy="1742117"/>
          </a:xfrm>
          <a:prstGeom prst="round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8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PROBABILITY &amp; STATISTICS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7206" y="459298"/>
            <a:ext cx="81447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RANDOM EXPERIMENT, SAMPLE SPACE, EVENT</a:t>
            </a:r>
            <a:endParaRPr lang="en-US" sz="32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885" y="1817319"/>
            <a:ext cx="61173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RANDOM EXPERIMENT</a:t>
            </a:r>
            <a:endParaRPr lang="en-US" sz="4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570857" y="2049637"/>
            <a:ext cx="825974" cy="36636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 16"/>
          <p:cNvSpPr/>
          <p:nvPr/>
        </p:nvSpPr>
        <p:spPr>
          <a:xfrm>
            <a:off x="7500423" y="1817319"/>
            <a:ext cx="413170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SAMPLE SPACE</a:t>
            </a:r>
            <a:endParaRPr lang="en-US" sz="5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212223" y="1135462"/>
            <a:ext cx="3794117" cy="590468"/>
          </a:xfrm>
          <a:prstGeom prst="wedgeRoundRectCallout">
            <a:avLst>
              <a:gd name="adj1" fmla="val 14563"/>
              <a:gd name="adj2" fmla="val 79773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smtClean="0">
                <a:solidFill>
                  <a:srgbClr val="C00000"/>
                </a:solidFill>
              </a:rPr>
              <a:t>Unpredictable Outcomes</a:t>
            </a:r>
            <a:endParaRPr lang="en-ID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0375" y="2771840"/>
                <a:ext cx="11351563" cy="207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2200" dirty="0" smtClean="0"/>
                  <a:t>Sebuah “</a:t>
                </a:r>
                <a:r>
                  <a:rPr lang="en-ID" sz="2200" b="1" i="1" dirty="0" smtClean="0">
                    <a:solidFill>
                      <a:srgbClr val="C00000"/>
                    </a:solidFill>
                  </a:rPr>
                  <a:t>EVENT</a:t>
                </a:r>
                <a:r>
                  <a:rPr lang="en-ID" sz="2200" dirty="0" smtClean="0"/>
                  <a:t>” </a:t>
                </a:r>
                <a:r>
                  <a:rPr lang="en-ID" sz="2200" dirty="0" err="1" smtClean="0"/>
                  <a:t>misalkan</a:t>
                </a:r>
                <a:r>
                  <a:rPr lang="en-ID" sz="2200" dirty="0"/>
                  <a:t> </a:t>
                </a:r>
                <a:r>
                  <a:rPr lang="en-ID" sz="2200" dirty="0" smtClean="0"/>
                  <a:t>event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 smtClean="0"/>
                  <a:t>, </a:t>
                </a:r>
                <a:r>
                  <a:rPr lang="en-ID" sz="2200" dirty="0" err="1" smtClean="0"/>
                  <a:t>berhubungan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dengan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ruang</a:t>
                </a:r>
                <a:r>
                  <a:rPr lang="en-ID" sz="2200" dirty="0"/>
                  <a:t> </a:t>
                </a:r>
                <a:r>
                  <a:rPr lang="en-ID" sz="2200" dirty="0" smtClean="0"/>
                  <a:t>sample (sample space)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D" sz="2200" dirty="0" smtClean="0"/>
                  <a:t> </a:t>
                </a:r>
                <a:r>
                  <a:rPr lang="en-ID" sz="2200" dirty="0" err="1" smtClean="0"/>
                  <a:t>Jika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ruang</a:t>
                </a:r>
                <a:r>
                  <a:rPr lang="en-ID" sz="2200" dirty="0" smtClean="0"/>
                  <a:t> sample </a:t>
                </a:r>
                <a:r>
                  <a:rPr lang="en-ID" sz="2200" dirty="0" err="1" smtClean="0"/>
                  <a:t>bersifat</a:t>
                </a:r>
                <a:r>
                  <a:rPr lang="en-ID" sz="2200" dirty="0" smtClean="0"/>
                  <a:t> universal, </a:t>
                </a:r>
                <a:r>
                  <a:rPr lang="en-ID" sz="2200" dirty="0" err="1" smtClean="0"/>
                  <a:t>maka</a:t>
                </a:r>
                <a:r>
                  <a:rPr lang="en-ID" sz="2200" dirty="0" smtClean="0"/>
                  <a:t> event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 smtClean="0"/>
                  <a:t> </a:t>
                </a:r>
                <a:r>
                  <a:rPr lang="en-ID" sz="2200" dirty="0" err="1" smtClean="0"/>
                  <a:t>menjadi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bagian</a:t>
                </a:r>
                <a:r>
                  <a:rPr lang="en-ID" sz="2200" dirty="0" smtClean="0"/>
                  <a:t> (subset) </a:t>
                </a:r>
                <a:r>
                  <a:rPr lang="en-ID" sz="2200" dirty="0" err="1" smtClean="0"/>
                  <a:t>dari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ruang</a:t>
                </a:r>
                <a:r>
                  <a:rPr lang="en-ID" sz="2200" dirty="0" smtClean="0"/>
                  <a:t> sample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D" sz="22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2200" dirty="0" err="1" smtClean="0"/>
                  <a:t>Selanjutnya</a:t>
                </a:r>
                <a:r>
                  <a:rPr lang="en-ID" sz="2200" dirty="0" smtClean="0"/>
                  <a:t>, </a:t>
                </a:r>
                <a:r>
                  <a:rPr lang="en-ID" sz="2200" dirty="0" err="1" smtClean="0"/>
                  <a:t>sebuah</a:t>
                </a:r>
                <a:r>
                  <a:rPr lang="en-ID" sz="2200" dirty="0" smtClean="0"/>
                  <a:t> “EVENT” </a:t>
                </a:r>
                <a:r>
                  <a:rPr lang="en-ID" sz="2200" dirty="0" err="1" smtClean="0"/>
                  <a:t>dapat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dianggap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menjadi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sebuah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himpunan</a:t>
                </a:r>
                <a:r>
                  <a:rPr lang="en-ID" sz="2200" dirty="0" smtClean="0"/>
                  <a:t>, </a:t>
                </a:r>
                <a:r>
                  <a:rPr lang="en-ID" sz="2200" dirty="0" err="1" smtClean="0"/>
                  <a:t>sehingga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berlaku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operasi</a:t>
                </a:r>
                <a:r>
                  <a:rPr lang="en-ID" sz="2200" dirty="0"/>
                  <a:t> </a:t>
                </a:r>
                <a:r>
                  <a:rPr lang="en-ID" sz="2200" dirty="0" err="1" smtClean="0"/>
                  <a:t>irisan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</m:e>
                    </m:d>
                  </m:oMath>
                </a14:m>
                <a:r>
                  <a:rPr lang="en-ID" sz="2200" dirty="0" smtClean="0"/>
                  <a:t>, </a:t>
                </a:r>
                <a:r>
                  <a:rPr lang="en-ID" sz="2200" dirty="0" err="1" smtClean="0"/>
                  <a:t>gabungan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</m:d>
                    <m:r>
                      <a:rPr lang="en-ID" sz="2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ID" sz="2200" b="0" i="0" smtClean="0">
                        <a:latin typeface="Cambria Math" panose="02040503050406030204" pitchFamily="18" charset="0"/>
                      </a:rPr>
                      <m:t>dll</m:t>
                    </m:r>
                    <m:r>
                      <a:rPr lang="en-ID" sz="22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ID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2771840"/>
                <a:ext cx="11351563" cy="2070375"/>
              </a:xfrm>
              <a:prstGeom prst="rect">
                <a:avLst/>
              </a:prstGeom>
              <a:blipFill>
                <a:blip r:embed="rId4"/>
                <a:stretch>
                  <a:fillRect l="-698" r="-698" b="-501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806949" y="4842215"/>
            <a:ext cx="142378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EVENT </a:t>
            </a:r>
            <a:r>
              <a:rPr lang="en-US" sz="3000" b="1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:</a:t>
            </a:r>
            <a:endParaRPr lang="en-US" sz="3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12142" y="4853668"/>
            <a:ext cx="520328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Mutually Exclusive Event (MEE)</a:t>
            </a:r>
          </a:p>
          <a:p>
            <a:r>
              <a:rPr lang="en-US" sz="3000" b="1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Independent Event (IE)</a:t>
            </a:r>
          </a:p>
          <a:p>
            <a:r>
              <a:rPr lang="en-US" sz="3000" b="1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Dependent Event (DE</a:t>
            </a:r>
            <a:r>
              <a:rPr lang="en-US" sz="3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endParaRPr lang="en-US" sz="3000" b="1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0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1062" y="180004"/>
            <a:ext cx="7019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MUTUALLY EXCLUSIVE EVENT (MEE)</a:t>
            </a:r>
            <a:endParaRPr lang="en-US" sz="36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3394" y="1139300"/>
                <a:ext cx="11351563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2200" dirty="0" smtClean="0"/>
                  <a:t>Jika </a:t>
                </a:r>
                <a:r>
                  <a:rPr lang="en-ID" sz="2200" dirty="0" err="1" smtClean="0"/>
                  <a:t>ada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dua</a:t>
                </a:r>
                <a:r>
                  <a:rPr lang="en-ID" sz="2200" dirty="0" smtClean="0"/>
                  <a:t> (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 smtClean="0"/>
                  <a:t> </a:t>
                </a:r>
                <a:r>
                  <a:rPr lang="en-ID" sz="2200" dirty="0" err="1" smtClean="0"/>
                  <a:t>dan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/>
                  <a:t>) atau </a:t>
                </a:r>
                <a:r>
                  <a:rPr lang="en-ID" sz="2200" dirty="0" err="1" smtClean="0"/>
                  <a:t>lebih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kejadian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dihubungkan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dengan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hasil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suatu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percobaan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tertentu</a:t>
                </a:r>
                <a:r>
                  <a:rPr lang="en-ID" sz="2200" dirty="0" smtClean="0"/>
                  <a:t>, </a:t>
                </a:r>
                <a:r>
                  <a:rPr lang="en-ID" sz="2200" dirty="0" err="1" smtClean="0"/>
                  <a:t>kemudian</a:t>
                </a:r>
                <a:r>
                  <a:rPr lang="en-ID" sz="2200" dirty="0"/>
                  <a:t> </a:t>
                </a:r>
                <a:r>
                  <a:rPr lang="en-ID" sz="2200" dirty="0" err="1" smtClean="0"/>
                  <a:t>irisan-nya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ialah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himpunan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kosong</a:t>
                </a:r>
                <a:r>
                  <a:rPr lang="en-ID" sz="2200" dirty="0" smtClean="0"/>
                  <a:t>, </a:t>
                </a:r>
                <a:r>
                  <a:rPr lang="en-ID" sz="2200" dirty="0" err="1" smtClean="0"/>
                  <a:t>maka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kejadian</a:t>
                </a:r>
                <a:r>
                  <a:rPr lang="en-ID" sz="2200" dirty="0" smtClean="0"/>
                  <a:t> (</a:t>
                </a:r>
                <a:r>
                  <a:rPr lang="en-ID" sz="2200" i="1" dirty="0" smtClean="0"/>
                  <a:t>event</a:t>
                </a:r>
                <a:r>
                  <a:rPr lang="en-ID" sz="2200" dirty="0" smtClean="0"/>
                  <a:t>) </a:t>
                </a:r>
                <a:r>
                  <a:rPr lang="en-ID" sz="2200" dirty="0" err="1" smtClean="0"/>
                  <a:t>tersebut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dikatakan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bersifat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saling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lepas</a:t>
                </a:r>
                <a:r>
                  <a:rPr lang="en-ID" sz="2200" dirty="0" smtClean="0"/>
                  <a:t> / </a:t>
                </a:r>
                <a:r>
                  <a:rPr lang="en-ID" sz="2200" dirty="0" err="1" smtClean="0"/>
                  <a:t>saling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meniadakan</a:t>
                </a:r>
                <a:r>
                  <a:rPr lang="en-ID" sz="2200" dirty="0" smtClean="0"/>
                  <a:t> (</a:t>
                </a:r>
                <a:r>
                  <a:rPr lang="en-ID" sz="2200" i="1" dirty="0" smtClean="0"/>
                  <a:t>Mutually</a:t>
                </a:r>
                <a:r>
                  <a:rPr lang="en-ID" sz="2200" dirty="0" smtClean="0"/>
                  <a:t> </a:t>
                </a:r>
                <a:r>
                  <a:rPr lang="en-ID" sz="2200" i="1" dirty="0" smtClean="0"/>
                  <a:t>Exclusive</a:t>
                </a:r>
                <a:r>
                  <a:rPr lang="en-ID" sz="2200" dirty="0" smtClean="0"/>
                  <a:t>) </a:t>
                </a:r>
                <a:r>
                  <a:rPr lang="en-ID" sz="22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ID" sz="22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  <m:r>
                      <a:rPr lang="en-ID" sz="22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𝜙</m:t>
                    </m:r>
                  </m:oMath>
                </a14:m>
                <a:endParaRPr lang="en-ID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94" y="1139300"/>
                <a:ext cx="11351563" cy="1615827"/>
              </a:xfrm>
              <a:prstGeom prst="rect">
                <a:avLst/>
              </a:prstGeom>
              <a:blipFill>
                <a:blip r:embed="rId4"/>
                <a:stretch>
                  <a:fillRect l="-698" r="-698" b="-339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382269" y="3157165"/>
            <a:ext cx="3078183" cy="206888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17258" y="3152862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 smtClean="0">
                          <a:solidFill>
                            <a:schemeClr val="tx2"/>
                          </a:solidFill>
                          <a:latin typeface="Lucida Handwriting" pitchFamily="66" charset="0"/>
                        </a:rPr>
                        <m:t>U</m:t>
                      </m:r>
                    </m:oMath>
                  </m:oMathPara>
                </a14:m>
                <a:endParaRPr lang="en-ID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258" y="3152862"/>
                <a:ext cx="51488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1481671" y="3811053"/>
            <a:ext cx="1249974" cy="12734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54826" y="4152373"/>
                <a:ext cx="503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826" y="4152373"/>
                <a:ext cx="50366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2993921" y="3468552"/>
            <a:ext cx="1249974" cy="12734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67076" y="3809872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076" y="3809872"/>
                <a:ext cx="52610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134333" y="2755127"/>
            <a:ext cx="5529857" cy="267251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69322" y="2750824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 smtClean="0">
                          <a:solidFill>
                            <a:schemeClr val="tx2"/>
                          </a:solidFill>
                          <a:latin typeface="Lucida Handwriting" pitchFamily="66" charset="0"/>
                        </a:rPr>
                        <m:t>U</m:t>
                      </m:r>
                    </m:oMath>
                  </m:oMathPara>
                </a14:m>
                <a:endParaRPr lang="en-ID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322" y="2750824"/>
                <a:ext cx="514885" cy="461665"/>
              </a:xfrm>
              <a:prstGeom prst="rect">
                <a:avLst/>
              </a:prstGeom>
              <a:blipFill>
                <a:blip r:embed="rId8"/>
                <a:stretch>
                  <a:fillRect r="-11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5284597" y="3208967"/>
            <a:ext cx="1249974" cy="12734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13410" y="3564910"/>
                <a:ext cx="675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410" y="3564910"/>
                <a:ext cx="67563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6857551" y="4006184"/>
            <a:ext cx="1249974" cy="12734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44721" y="4381282"/>
                <a:ext cx="6756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721" y="4381282"/>
                <a:ext cx="67563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8172536" y="2814713"/>
            <a:ext cx="1249974" cy="12734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459706" y="3189811"/>
                <a:ext cx="6756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706" y="3189811"/>
                <a:ext cx="67563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9116380" y="4038884"/>
            <a:ext cx="1249974" cy="1273417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403550" y="4413982"/>
                <a:ext cx="675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550" y="4413982"/>
                <a:ext cx="67563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4826" y="5153635"/>
                <a:ext cx="2090637" cy="1697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𝑨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∩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𝑩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𝝓</m:t>
                      </m:r>
                    </m:oMath>
                  </m:oMathPara>
                </a14:m>
                <a:endParaRPr lang="en-ID" sz="2400" b="1" dirty="0" smtClean="0">
                  <a:solidFill>
                    <a:schemeClr val="tx2"/>
                  </a:solidFill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𝑷</m:t>
                      </m:r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𝑨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∩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𝑩</m:t>
                      </m:r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𝟎</m:t>
                      </m:r>
                    </m:oMath>
                  </m:oMathPara>
                </a14:m>
                <a:endParaRPr lang="en-ID" sz="2400" b="1" dirty="0">
                  <a:solidFill>
                    <a:schemeClr val="tx2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endParaRPr lang="en-ID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826" y="5153635"/>
                <a:ext cx="2090637" cy="16970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293750" y="5421820"/>
                <a:ext cx="3200556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𝑨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sub>
                      </m:sSub>
                      <m:r>
                        <a:rPr lang="en-ID" sz="20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∩</m:t>
                      </m:r>
                      <m:sSub>
                        <m:sSubPr>
                          <m:ctrlP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𝑨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𝟐</m:t>
                          </m:r>
                        </m:sub>
                      </m:sSub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∩</m:t>
                      </m:r>
                      <m:sSub>
                        <m:sSubPr>
                          <m:ctrlP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𝑨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𝟑</m:t>
                          </m:r>
                        </m:sub>
                      </m:sSub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∩</m:t>
                      </m:r>
                      <m:sSub>
                        <m:sSubPr>
                          <m:ctrlP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𝑨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𝟒</m:t>
                          </m:r>
                        </m:sub>
                      </m:sSub>
                      <m:r>
                        <a:rPr lang="en-ID" sz="20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ID" sz="20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𝝓</m:t>
                      </m:r>
                    </m:oMath>
                  </m:oMathPara>
                </a14:m>
                <a:endParaRPr lang="en-ID" sz="2000" b="1" dirty="0" smtClean="0">
                  <a:solidFill>
                    <a:schemeClr val="tx2"/>
                  </a:solidFill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𝑷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b>
                        <m:sSubPr>
                          <m:ctrlP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𝑨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sub>
                      </m:sSub>
                      <m:r>
                        <a:rPr lang="en-ID" sz="20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∩</m:t>
                      </m:r>
                      <m:sSub>
                        <m:sSubPr>
                          <m:ctrlP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𝑨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𝟐</m:t>
                          </m:r>
                        </m:sub>
                      </m:sSub>
                      <m:r>
                        <a:rPr lang="en-ID" sz="20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∩</m:t>
                      </m:r>
                      <m:sSub>
                        <m:sSubPr>
                          <m:ctrlP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𝑨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𝟑</m:t>
                          </m:r>
                        </m:sub>
                      </m:sSub>
                      <m:r>
                        <a:rPr lang="en-ID" sz="20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∩</m:t>
                      </m:r>
                      <m:sSub>
                        <m:sSubPr>
                          <m:ctrlP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𝑨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𝟒</m:t>
                          </m:r>
                        </m:sub>
                      </m:sSub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en-ID" sz="20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𝟎</m:t>
                      </m:r>
                    </m:oMath>
                  </m:oMathPara>
                </a14:m>
                <a:endParaRPr lang="en-ID" sz="2000" b="1" dirty="0">
                  <a:solidFill>
                    <a:schemeClr val="tx2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endParaRPr lang="en-ID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750" y="5421820"/>
                <a:ext cx="3200556" cy="14773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7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1062" y="180004"/>
            <a:ext cx="7019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MUTUALLY EXCLUSIVE EVENT (MEE)</a:t>
            </a:r>
            <a:endParaRPr lang="en-US" sz="36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7983" y="5612548"/>
            <a:ext cx="1843774" cy="583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♠ (Spade)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8118" y="5586704"/>
            <a:ext cx="1638590" cy="583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♣ (Club)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3075" y="5612548"/>
            <a:ext cx="1752403" cy="583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♥ (Heart)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32059" y="5612548"/>
            <a:ext cx="2367956" cy="583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♦ (Diamond)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6" y="971170"/>
            <a:ext cx="1132258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1062" y="180004"/>
            <a:ext cx="7019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MUTUALLY EXCLUSIVE EVENT (MEE)</a:t>
            </a:r>
            <a:endParaRPr lang="en-US" sz="36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973" y="1168335"/>
                <a:ext cx="11351563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ID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I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I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800" dirty="0" err="1" smtClean="0"/>
                  <a:t>dibaca</a:t>
                </a:r>
                <a:r>
                  <a:rPr lang="en-ID" sz="2800" dirty="0" smtClean="0"/>
                  <a:t> </a:t>
                </a:r>
                <a:r>
                  <a:rPr lang="en-ID" sz="2800" dirty="0" err="1" smtClean="0"/>
                  <a:t>sebagai</a:t>
                </a:r>
                <a:r>
                  <a:rPr lang="en-ID" sz="2800" dirty="0" smtClean="0"/>
                  <a:t> Event </a:t>
                </a:r>
                <a14:m>
                  <m:oMath xmlns:m="http://schemas.openxmlformats.org/officeDocument/2006/math">
                    <m:r>
                      <a:rPr lang="en-ID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800" dirty="0" smtClean="0"/>
                  <a:t> dan </a:t>
                </a:r>
                <a14:m>
                  <m:oMath xmlns:m="http://schemas.openxmlformats.org/officeDocument/2006/math">
                    <m:r>
                      <a:rPr lang="en-ID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800" dirty="0" smtClean="0"/>
                  <a:t> </a:t>
                </a:r>
                <a:r>
                  <a:rPr lang="en-ID" sz="2800" dirty="0" err="1" smtClean="0"/>
                  <a:t>adalah</a:t>
                </a:r>
                <a:r>
                  <a:rPr lang="en-ID" sz="2800" dirty="0" smtClean="0"/>
                  <a:t> Mutually Exclusive Event (MEE)</a:t>
                </a:r>
                <a:endParaRPr lang="en-ID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3" y="1168335"/>
                <a:ext cx="11351563" cy="670761"/>
              </a:xfrm>
              <a:prstGeom prst="rect">
                <a:avLst/>
              </a:prstGeom>
              <a:blipFill>
                <a:blip r:embed="rId4"/>
                <a:stretch>
                  <a:fillRect b="-2545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07158" y="3715811"/>
                <a:ext cx="135864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sz="30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ID" sz="30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ID" sz="30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D" sz="3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158" y="3715811"/>
                <a:ext cx="135864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665800" y="3768744"/>
            <a:ext cx="514350" cy="48006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261840" y="3731775"/>
                <a:ext cx="2553904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ID" sz="3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3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ID" sz="3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ID" sz="3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ID" sz="3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ID" sz="3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ID" sz="3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840" y="3731775"/>
                <a:ext cx="255390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ight Arrow 44"/>
          <p:cNvSpPr/>
          <p:nvPr/>
        </p:nvSpPr>
        <p:spPr>
          <a:xfrm>
            <a:off x="6018600" y="3768744"/>
            <a:ext cx="514350" cy="48006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614640" y="3731775"/>
                <a:ext cx="448109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sz="3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3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sz="3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3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ID" sz="3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640" y="3731775"/>
                <a:ext cx="448109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8230" y="4979345"/>
                <a:ext cx="3020186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7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7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ID" sz="27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ID" sz="27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ID" sz="27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7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ID" sz="27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ID" sz="27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ID" sz="27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ID" sz="27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ID" sz="27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7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ID" sz="27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ID" sz="27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0" y="4979345"/>
                <a:ext cx="3020186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ight Arrow 47"/>
          <p:cNvSpPr/>
          <p:nvPr/>
        </p:nvSpPr>
        <p:spPr>
          <a:xfrm>
            <a:off x="3131430" y="5016820"/>
            <a:ext cx="514350" cy="48006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708613" y="4999706"/>
                <a:ext cx="4087786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7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ID" sz="27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D" sz="27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7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ID" sz="27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ID" sz="27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ID" sz="27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7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ID" sz="27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ID" sz="27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∩…</m:t>
                      </m:r>
                      <m:r>
                        <a:rPr lang="en-ID" sz="27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ID" sz="27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7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ID" sz="27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ID" sz="27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ID" sz="27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ID" sz="27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613" y="4999706"/>
                <a:ext cx="4087786" cy="5078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Arrow 49"/>
          <p:cNvSpPr/>
          <p:nvPr/>
        </p:nvSpPr>
        <p:spPr>
          <a:xfrm>
            <a:off x="7859232" y="4999706"/>
            <a:ext cx="514350" cy="48006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373582" y="4632831"/>
                <a:ext cx="3818418" cy="1273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ID" sz="2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D" sz="2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ID" sz="2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D" sz="2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ID" sz="2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D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ID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D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ID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D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D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en-ID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2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ID" sz="2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ID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D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582" y="4632831"/>
                <a:ext cx="3818418" cy="12734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2222441" y="2272196"/>
            <a:ext cx="773346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Maka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Aturan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Umum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Penjumlahan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untuk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MEE </a:t>
            </a: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Menjadi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973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179001" y="2890317"/>
            <a:ext cx="7459029" cy="8301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4572" y="180004"/>
            <a:ext cx="50529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INDEPENDENT EVENT (IE)</a:t>
            </a:r>
            <a:endParaRPr lang="en-US" sz="36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975" y="1056926"/>
                <a:ext cx="11351563" cy="1762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ID" sz="25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5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ID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ID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500" dirty="0" err="1" smtClean="0"/>
                  <a:t>dibaca</a:t>
                </a:r>
                <a:r>
                  <a:rPr lang="en-ID" sz="2500" dirty="0" smtClean="0"/>
                  <a:t> </a:t>
                </a:r>
                <a:r>
                  <a:rPr lang="en-ID" sz="2500" dirty="0" err="1" smtClean="0"/>
                  <a:t>sebagai</a:t>
                </a:r>
                <a:r>
                  <a:rPr lang="en-ID" sz="2500" dirty="0" smtClean="0"/>
                  <a:t> Event </a:t>
                </a:r>
                <a14:m>
                  <m:oMath xmlns:m="http://schemas.openxmlformats.org/officeDocument/2006/math">
                    <m:r>
                      <a:rPr lang="en-ID" sz="25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500" dirty="0" smtClean="0"/>
                  <a:t> dan </a:t>
                </a:r>
                <a14:m>
                  <m:oMath xmlns:m="http://schemas.openxmlformats.org/officeDocument/2006/math">
                    <m:r>
                      <a:rPr lang="en-ID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500" dirty="0" smtClean="0"/>
                  <a:t> </a:t>
                </a:r>
                <a:r>
                  <a:rPr lang="en-ID" sz="2500" dirty="0" err="1" smtClean="0"/>
                  <a:t>adalah</a:t>
                </a:r>
                <a:r>
                  <a:rPr lang="en-ID" sz="2500" dirty="0" smtClean="0"/>
                  <a:t> Independent Event (IE)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ID" sz="2500" dirty="0" smtClean="0"/>
                  <a:t> </a:t>
                </a:r>
                <a:r>
                  <a:rPr lang="en-ID" sz="2500" dirty="0" err="1" smtClean="0"/>
                  <a:t>Terjadinya</a:t>
                </a:r>
                <a:r>
                  <a:rPr lang="en-ID" sz="2500" dirty="0" smtClean="0"/>
                  <a:t> Event </a:t>
                </a:r>
                <a14:m>
                  <m:oMath xmlns:m="http://schemas.openxmlformats.org/officeDocument/2006/math">
                    <m:r>
                      <a:rPr lang="en-ID" sz="25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500" dirty="0" smtClean="0"/>
                  <a:t> </a:t>
                </a:r>
                <a:r>
                  <a:rPr lang="en-ID" sz="2500" dirty="0" err="1" smtClean="0"/>
                  <a:t>tidak</a:t>
                </a:r>
                <a:r>
                  <a:rPr lang="en-ID" sz="2500" dirty="0" smtClean="0"/>
                  <a:t> </a:t>
                </a:r>
                <a:r>
                  <a:rPr lang="en-ID" sz="2500" dirty="0" err="1" smtClean="0"/>
                  <a:t>dipengaruhi</a:t>
                </a:r>
                <a:r>
                  <a:rPr lang="en-ID" sz="2500" dirty="0" smtClean="0"/>
                  <a:t> </a:t>
                </a:r>
                <a:r>
                  <a:rPr lang="en-ID" sz="2500" dirty="0" err="1" smtClean="0"/>
                  <a:t>oleh</a:t>
                </a:r>
                <a:r>
                  <a:rPr lang="en-ID" sz="2500" dirty="0" smtClean="0"/>
                  <a:t> </a:t>
                </a:r>
                <a14:m>
                  <m:oMath xmlns:m="http://schemas.openxmlformats.org/officeDocument/2006/math">
                    <m:r>
                      <a:rPr lang="en-ID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500" dirty="0" smtClean="0"/>
                  <a:t> </a:t>
                </a:r>
                <a:r>
                  <a:rPr lang="en-ID" sz="2500" dirty="0" err="1" smtClean="0"/>
                  <a:t>begitu</a:t>
                </a:r>
                <a:r>
                  <a:rPr lang="en-ID" sz="2500" dirty="0" smtClean="0"/>
                  <a:t> </a:t>
                </a:r>
                <a:r>
                  <a:rPr lang="en-ID" sz="2500" dirty="0" err="1" smtClean="0"/>
                  <a:t>juga</a:t>
                </a:r>
                <a:r>
                  <a:rPr lang="en-ID" sz="2500" dirty="0" smtClean="0"/>
                  <a:t> </a:t>
                </a:r>
                <a:r>
                  <a:rPr lang="en-ID" sz="2500" dirty="0" err="1" smtClean="0"/>
                  <a:t>sebaliknya</a:t>
                </a:r>
                <a:r>
                  <a:rPr lang="en-ID" sz="2500" dirty="0" smtClean="0"/>
                  <a:t>, </a:t>
                </a:r>
                <a:r>
                  <a:rPr lang="en-ID" sz="2500" dirty="0" err="1" smtClean="0"/>
                  <a:t>terjadinya</a:t>
                </a:r>
                <a:r>
                  <a:rPr lang="en-ID" sz="2500" dirty="0" smtClean="0"/>
                  <a:t> Event </a:t>
                </a:r>
                <a14:m>
                  <m:oMath xmlns:m="http://schemas.openxmlformats.org/officeDocument/2006/math">
                    <m:r>
                      <a:rPr lang="en-ID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500" dirty="0" smtClean="0"/>
                  <a:t> </a:t>
                </a:r>
                <a:r>
                  <a:rPr lang="en-ID" sz="2500" dirty="0" err="1" smtClean="0"/>
                  <a:t>tidak</a:t>
                </a:r>
                <a:r>
                  <a:rPr lang="en-ID" sz="2500" dirty="0" smtClean="0"/>
                  <a:t> </a:t>
                </a:r>
                <a:r>
                  <a:rPr lang="en-ID" sz="2500" dirty="0" err="1" smtClean="0"/>
                  <a:t>dipengaruhi</a:t>
                </a:r>
                <a:r>
                  <a:rPr lang="en-ID" sz="2500" dirty="0" smtClean="0"/>
                  <a:t> </a:t>
                </a:r>
                <a:r>
                  <a:rPr lang="en-ID" sz="2500" dirty="0" err="1" smtClean="0"/>
                  <a:t>oleh</a:t>
                </a:r>
                <a:r>
                  <a:rPr lang="en-ID" sz="2500" dirty="0"/>
                  <a:t> </a:t>
                </a:r>
                <a14:m>
                  <m:oMath xmlns:m="http://schemas.openxmlformats.org/officeDocument/2006/math">
                    <m:r>
                      <a:rPr lang="en-ID" sz="25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500" dirty="0" smtClean="0"/>
                  <a:t>, </a:t>
                </a:r>
                <a:r>
                  <a:rPr lang="en-ID" sz="2500" dirty="0" err="1" smtClean="0"/>
                  <a:t>sehingga</a:t>
                </a:r>
                <a:r>
                  <a:rPr lang="en-ID" sz="2500" dirty="0" smtClean="0"/>
                  <a:t>:</a:t>
                </a:r>
                <a:endParaRPr lang="en-ID" sz="25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056926"/>
                <a:ext cx="11351563" cy="1762983"/>
              </a:xfrm>
              <a:prstGeom prst="rect">
                <a:avLst/>
              </a:prstGeom>
              <a:blipFill>
                <a:blip r:embed="rId4"/>
                <a:stretch>
                  <a:fillRect l="-215" b="-72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947611" y="1268715"/>
            <a:ext cx="231390" cy="276799"/>
            <a:chOff x="1369745" y="2036261"/>
            <a:chExt cx="231390" cy="27679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58953" y="2036261"/>
              <a:ext cx="2185" cy="2761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501074" y="2036261"/>
              <a:ext cx="2185" cy="2761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369745" y="2312419"/>
              <a:ext cx="231390" cy="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352638" y="3020534"/>
                <a:ext cx="285264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3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38" y="3020534"/>
                <a:ext cx="285264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719224" y="3028408"/>
                <a:ext cx="287668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3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224" y="3028408"/>
                <a:ext cx="287668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35287" y="3038750"/>
                <a:ext cx="35105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&amp;</m:t>
                      </m:r>
                    </m:oMath>
                  </m:oMathPara>
                </a14:m>
                <a:endParaRPr lang="en-ID" sz="3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287" y="3038750"/>
                <a:ext cx="35105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24097" y="3793642"/>
            <a:ext cx="773346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Maka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Aturan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Umum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Perkalian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untuk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IE: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580671" y="4615836"/>
                <a:ext cx="6138553" cy="708568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)⋅</m:t>
                      </m:r>
                      <m:r>
                        <a:rPr lang="en-ID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71" y="4615836"/>
                <a:ext cx="6138553" cy="70856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580671" y="5477184"/>
                <a:ext cx="6138553" cy="708568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)⋅</m:t>
                      </m:r>
                      <m:r>
                        <a:rPr lang="en-ID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71" y="5477184"/>
                <a:ext cx="6138553" cy="70856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Elbow Connector 21"/>
          <p:cNvCxnSpPr/>
          <p:nvPr/>
        </p:nvCxnSpPr>
        <p:spPr>
          <a:xfrm>
            <a:off x="6833938" y="4908884"/>
            <a:ext cx="806116" cy="415520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flipV="1">
            <a:off x="6833938" y="5562472"/>
            <a:ext cx="806116" cy="415520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7750973" y="4878817"/>
                <a:ext cx="4222418" cy="968633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3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3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3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sz="3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3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3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ID" sz="3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3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ID" sz="3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)⋅</m:t>
                      </m:r>
                      <m:r>
                        <a:rPr lang="en-ID" sz="3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3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3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ID" sz="3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973" y="4878817"/>
                <a:ext cx="4222418" cy="96863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0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8322245" y="3500525"/>
            <a:ext cx="1476488" cy="49811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ounded Rectangle 24"/>
          <p:cNvSpPr/>
          <p:nvPr/>
        </p:nvSpPr>
        <p:spPr>
          <a:xfrm>
            <a:off x="6787906" y="3502166"/>
            <a:ext cx="1476488" cy="49811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ounded Rectangle 3"/>
          <p:cNvSpPr/>
          <p:nvPr/>
        </p:nvSpPr>
        <p:spPr>
          <a:xfrm>
            <a:off x="5242459" y="3491429"/>
            <a:ext cx="1476488" cy="49811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0185" y="180004"/>
            <a:ext cx="2701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5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8172" y="1050324"/>
                <a:ext cx="1177382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2200" dirty="0" smtClean="0"/>
                  <a:t>Diketahui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/>
                  <a:t> dan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D" sz="2200" dirty="0" smtClean="0"/>
                  <a:t> </a:t>
                </a:r>
                <a:r>
                  <a:rPr lang="en-ID" sz="2200" dirty="0" err="1" smtClean="0"/>
                  <a:t>adalah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kejadian</a:t>
                </a:r>
                <a:r>
                  <a:rPr lang="en-ID" sz="2200" dirty="0" smtClean="0"/>
                  <a:t> yang </a:t>
                </a:r>
                <a:r>
                  <a:rPr lang="en-ID" sz="2200" dirty="0" err="1" smtClean="0"/>
                  <a:t>saling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bebas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dengan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D" sz="22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=0.2 ,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  <m:r>
                      <a:rPr lang="en-ID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200" dirty="0" err="1" smtClean="0"/>
                  <a:t>dan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=0.4.</m:t>
                    </m:r>
                  </m:oMath>
                </a14:m>
                <a:r>
                  <a:rPr lang="en-ID" sz="2200" dirty="0" smtClean="0"/>
                  <a:t>  </a:t>
                </a:r>
                <a:r>
                  <a:rPr lang="en-ID" sz="2200" dirty="0" err="1" smtClean="0"/>
                  <a:t>Cari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besarnya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D" sz="2200" dirty="0" smtClean="0"/>
                  <a:t> !</a:t>
                </a:r>
              </a:p>
              <a:p>
                <a:pPr marL="450850">
                  <a:lnSpc>
                    <a:spcPct val="150000"/>
                  </a:lnSpc>
                </a:pPr>
                <a:r>
                  <a:rPr lang="en-ID" sz="2200" dirty="0" err="1" smtClean="0"/>
                  <a:t>Penyelesaian</a:t>
                </a:r>
                <a:r>
                  <a:rPr lang="en-ID" sz="2200" dirty="0" smtClean="0"/>
                  <a:t>:</a:t>
                </a:r>
              </a:p>
              <a:p>
                <a:pPr marL="45085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ID" sz="2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72" y="1050324"/>
                <a:ext cx="11773828" cy="2123658"/>
              </a:xfrm>
              <a:prstGeom prst="rect">
                <a:avLst/>
              </a:prstGeom>
              <a:blipFill>
                <a:blip r:embed="rId4"/>
                <a:stretch>
                  <a:fillRect l="-72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/>
          <p:cNvSpPr/>
          <p:nvPr/>
        </p:nvSpPr>
        <p:spPr>
          <a:xfrm>
            <a:off x="6025899" y="3086288"/>
            <a:ext cx="339759" cy="38965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07522" y="3542729"/>
                <a:ext cx="15225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ID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ID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522" y="3542729"/>
                <a:ext cx="1522533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683789" y="3514593"/>
                <a:ext cx="16471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2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sz="22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ID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ID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789" y="3514593"/>
                <a:ext cx="1647118" cy="430887"/>
              </a:xfrm>
              <a:prstGeom prst="rect">
                <a:avLst/>
              </a:prstGeom>
              <a:blipFill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/>
          <p:cNvSpPr/>
          <p:nvPr/>
        </p:nvSpPr>
        <p:spPr>
          <a:xfrm>
            <a:off x="7573797" y="3155694"/>
            <a:ext cx="339759" cy="33762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Down Arrow 18"/>
          <p:cNvSpPr/>
          <p:nvPr/>
        </p:nvSpPr>
        <p:spPr>
          <a:xfrm>
            <a:off x="9051035" y="3140305"/>
            <a:ext cx="339759" cy="33762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237426" y="3523440"/>
                <a:ext cx="165994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ID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ID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26" y="3523440"/>
                <a:ext cx="1659942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wn Arrow 20"/>
          <p:cNvSpPr/>
          <p:nvPr/>
        </p:nvSpPr>
        <p:spPr>
          <a:xfrm>
            <a:off x="10689417" y="3135753"/>
            <a:ext cx="339759" cy="33762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878748" y="3500524"/>
            <a:ext cx="2242912" cy="49811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785480" y="3508034"/>
                <a:ext cx="246182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ID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ID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en-ID" sz="22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2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ID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ID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480" y="3508034"/>
                <a:ext cx="246182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6918" y="4311897"/>
                <a:ext cx="8729296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3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3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D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ID" sz="2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</m:t>
                      </m:r>
                      <m:r>
                        <a:rPr lang="en-ID" sz="2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</m:t>
                      </m:r>
                      <m:r>
                        <a:rPr lang="en-ID" sz="2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0.4</m:t>
                      </m:r>
                      <m:r>
                        <a:rPr lang="en-ID" sz="2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0.2∙0.1</m:t>
                          </m:r>
                        </m:e>
                      </m:d>
                      <m:r>
                        <a:rPr lang="en-ID" sz="2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0.2∙0.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ID" sz="2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D" sz="23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ID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ID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0.2∙0.1</m:t>
                          </m:r>
                          <m:r>
                            <a:rPr lang="en-ID" sz="2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</m:t>
                          </m:r>
                        </m:e>
                      </m:d>
                    </m:oMath>
                  </m:oMathPara>
                </a14:m>
                <a:endParaRPr lang="en-ID" sz="23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8" y="4311897"/>
                <a:ext cx="8729296" cy="11541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-3115391" y="5457400"/>
                <a:ext cx="110289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D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ID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0.568</m:t>
                      </m:r>
                    </m:oMath>
                  </m:oMathPara>
                </a14:m>
                <a:endParaRPr lang="en-ID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15391" y="5457400"/>
                <a:ext cx="1102894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8993377" y="4243689"/>
            <a:ext cx="3078183" cy="253331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1" name="Oval 30"/>
          <p:cNvSpPr/>
          <p:nvPr/>
        </p:nvSpPr>
        <p:spPr>
          <a:xfrm>
            <a:off x="9617630" y="4592860"/>
            <a:ext cx="1249974" cy="127341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990785" y="4934180"/>
                <a:ext cx="503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ID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0785" y="4934180"/>
                <a:ext cx="50366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10548529" y="4597439"/>
            <a:ext cx="1249974" cy="1273417"/>
          </a:xfrm>
          <a:prstGeom prst="ellipse">
            <a:avLst/>
          </a:prstGeom>
          <a:solidFill>
            <a:schemeClr val="tx2">
              <a:lumMod val="75000"/>
              <a:alpha val="2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921684" y="4938759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ID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684" y="4938759"/>
                <a:ext cx="52610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10114018" y="5315325"/>
                <a:ext cx="1249974" cy="127341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25000"/>
                </a:schemeClr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 sz="2800" b="1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ID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4018" y="5315325"/>
                <a:ext cx="1249974" cy="127341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028059" y="4298916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059" y="4298916"/>
                <a:ext cx="40588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9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916341" y="2739963"/>
                <a:ext cx="2185253" cy="498111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=0.16</m:t>
                      </m:r>
                    </m:oMath>
                  </m:oMathPara>
                </a14:m>
                <a:endParaRPr lang="en-ID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41" y="2739963"/>
                <a:ext cx="2185253" cy="49811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04" y="6296784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0185" y="180004"/>
            <a:ext cx="2701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5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5575" y="1052539"/>
                <a:ext cx="11773828" cy="156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ID" sz="2200" dirty="0" smtClean="0"/>
                  <a:t>Jika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 smtClean="0"/>
                  <a:t> dan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/>
                  <a:t> </a:t>
                </a:r>
                <a:r>
                  <a:rPr lang="en-ID" sz="2200" dirty="0" err="1" smtClean="0"/>
                  <a:t>adalah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kejadian</a:t>
                </a:r>
                <a:r>
                  <a:rPr lang="en-ID" sz="2200" dirty="0" smtClean="0"/>
                  <a:t> yang </a:t>
                </a:r>
                <a:r>
                  <a:rPr lang="en-ID" sz="2200" dirty="0" err="1" smtClean="0"/>
                  <a:t>saling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bebas</a:t>
                </a:r>
                <a:r>
                  <a:rPr lang="en-ID" sz="2200" dirty="0" smtClean="0"/>
                  <a:t>, </a:t>
                </a:r>
                <a:r>
                  <a:rPr lang="en-ID" sz="2200" dirty="0" err="1" smtClean="0"/>
                  <a:t>dengan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=0.16 </m:t>
                    </m:r>
                  </m:oMath>
                </a14:m>
                <a:r>
                  <a:rPr lang="en-ID" sz="2200" dirty="0" smtClean="0"/>
                  <a:t>dan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D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D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ID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ID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=0.36.</m:t>
                    </m:r>
                  </m:oMath>
                </a14:m>
                <a:r>
                  <a:rPr lang="en-ID" sz="2200" dirty="0" smtClean="0"/>
                  <a:t>  </a:t>
                </a:r>
                <a:r>
                  <a:rPr lang="en-ID" sz="2200" dirty="0" err="1" smtClean="0"/>
                  <a:t>Cari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besarnya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D" sz="2200" dirty="0" smtClean="0"/>
                  <a:t> dan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D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D" sz="2200" dirty="0" smtClean="0"/>
                  <a:t>!</a:t>
                </a:r>
              </a:p>
              <a:p>
                <a:pPr marL="450850">
                  <a:lnSpc>
                    <a:spcPct val="150000"/>
                  </a:lnSpc>
                </a:pPr>
                <a:r>
                  <a:rPr lang="en-ID" sz="2200" dirty="0" err="1" smtClean="0"/>
                  <a:t>Penyelesaian</a:t>
                </a:r>
                <a:r>
                  <a:rPr lang="en-ID" sz="2200" dirty="0" smtClean="0"/>
                  <a:t>: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052539"/>
                <a:ext cx="11773828" cy="1564531"/>
              </a:xfrm>
              <a:prstGeom prst="rect">
                <a:avLst/>
              </a:prstGeom>
              <a:blipFill>
                <a:blip r:embed="rId5"/>
                <a:stretch>
                  <a:fillRect l="-725" b="-703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/>
          <p:cNvSpPr/>
          <p:nvPr/>
        </p:nvSpPr>
        <p:spPr>
          <a:xfrm rot="16200000">
            <a:off x="3267426" y="2794191"/>
            <a:ext cx="339759" cy="38965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7121" y="4108506"/>
                <a:ext cx="5004794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3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3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3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3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sz="23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3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3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3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3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sz="23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23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3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3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3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D" sz="23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ID" sz="23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23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ID" sz="23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ID" sz="23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ID" sz="23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23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21" y="4108506"/>
                <a:ext cx="5004794" cy="446276"/>
              </a:xfrm>
              <a:prstGeom prst="rect">
                <a:avLst/>
              </a:prstGeom>
              <a:blipFill>
                <a:blip r:embed="rId6"/>
                <a:stretch>
                  <a:fillRect l="-122" b="-1780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6606" y="2755760"/>
                <a:ext cx="230992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=0.16 </m:t>
                      </m:r>
                    </m:oMath>
                  </m:oMathPara>
                </a14:m>
                <a:endParaRPr lang="en-ID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6" y="2755760"/>
                <a:ext cx="230992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6606" y="3366370"/>
                <a:ext cx="2247410" cy="431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ID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ID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ID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ID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=0.36</m:t>
                      </m:r>
                    </m:oMath>
                  </m:oMathPara>
                </a14:m>
                <a:endParaRPr lang="en-ID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6" y="3366370"/>
                <a:ext cx="2247410" cy="431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3916341" y="3364012"/>
                <a:ext cx="4781262" cy="498111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ID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ID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ID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ID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ID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=1−0.36=0.64</m:t>
                      </m:r>
                    </m:oMath>
                  </m:oMathPara>
                </a14:m>
                <a:endParaRPr lang="en-ID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41" y="3364012"/>
                <a:ext cx="4781262" cy="49811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Down Arrow 30"/>
          <p:cNvSpPr/>
          <p:nvPr/>
        </p:nvSpPr>
        <p:spPr>
          <a:xfrm rot="16200000">
            <a:off x="3267426" y="3418240"/>
            <a:ext cx="339759" cy="38965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Down Arrow 31"/>
          <p:cNvSpPr/>
          <p:nvPr/>
        </p:nvSpPr>
        <p:spPr>
          <a:xfrm rot="16200000">
            <a:off x="5559268" y="4158921"/>
            <a:ext cx="339759" cy="38965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002782" y="4169082"/>
                <a:ext cx="50047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0.64</m:t>
                      </m:r>
                      <m:r>
                        <a:rPr lang="en-ID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−0.16</m:t>
                      </m:r>
                    </m:oMath>
                  </m:oMathPara>
                </a14:m>
                <a:endParaRPr lang="en-ID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782" y="4169082"/>
                <a:ext cx="50047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Down Arrow 33"/>
          <p:cNvSpPr/>
          <p:nvPr/>
        </p:nvSpPr>
        <p:spPr>
          <a:xfrm rot="16200000">
            <a:off x="8949277" y="4146140"/>
            <a:ext cx="339759" cy="38965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9446488" y="4111804"/>
                <a:ext cx="2129132" cy="498111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ID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488" y="4111804"/>
                <a:ext cx="2129132" cy="49811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66855" y="277705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… (1)</a:t>
            </a:r>
            <a:endParaRPr lang="en-ID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1575620" y="4141515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… (2)</a:t>
            </a:r>
            <a:endParaRPr lang="en-ID" b="1" dirty="0"/>
          </a:p>
        </p:txBody>
      </p:sp>
      <p:sp>
        <p:nvSpPr>
          <p:cNvPr id="12" name="Rectangle 11"/>
          <p:cNvSpPr/>
          <p:nvPr/>
        </p:nvSpPr>
        <p:spPr>
          <a:xfrm>
            <a:off x="587121" y="4715149"/>
            <a:ext cx="531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000" dirty="0" smtClean="0"/>
              <a:t>Dari </a:t>
            </a:r>
            <a:r>
              <a:rPr lang="en-ID" sz="2000" dirty="0" err="1" smtClean="0"/>
              <a:t>persamaan</a:t>
            </a:r>
            <a:r>
              <a:rPr lang="en-ID" sz="2000" dirty="0" smtClean="0"/>
              <a:t> (1) </a:t>
            </a:r>
            <a:r>
              <a:rPr lang="en-ID" sz="2000" dirty="0" err="1" smtClean="0"/>
              <a:t>dan</a:t>
            </a:r>
            <a:r>
              <a:rPr lang="en-ID" sz="2000" dirty="0" smtClean="0"/>
              <a:t> </a:t>
            </a:r>
            <a:r>
              <a:rPr lang="en-ID" sz="2000" dirty="0" err="1" smtClean="0"/>
              <a:t>persamaan</a:t>
            </a:r>
            <a:r>
              <a:rPr lang="en-ID" sz="2000" dirty="0" smtClean="0"/>
              <a:t> (2) </a:t>
            </a:r>
            <a:r>
              <a:rPr lang="en-ID" sz="2000" dirty="0" err="1" smtClean="0"/>
              <a:t>diperoleh</a:t>
            </a:r>
            <a:r>
              <a:rPr lang="en-ID" sz="2000" dirty="0" smtClean="0"/>
              <a:t>:</a:t>
            </a:r>
            <a:endParaRPr lang="en-ID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63038" y="5169831"/>
                <a:ext cx="2126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=0.16</m:t>
                      </m:r>
                    </m:oMath>
                  </m:oMathPara>
                </a14:m>
                <a:endParaRPr lang="en-ID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38" y="5169831"/>
                <a:ext cx="212648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695593" y="5344873"/>
                <a:ext cx="5002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ID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0.8−</m:t>
                          </m:r>
                          <m:r>
                            <a:rPr lang="en-ID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ID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ID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=0.16</m:t>
                      </m:r>
                      <m:r>
                        <a:rPr lang="en-ID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→   </m:t>
                      </m:r>
                      <m:r>
                        <m:rPr>
                          <m:sty m:val="p"/>
                        </m:rPr>
                        <a:rPr lang="en-ID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misal</m:t>
                      </m:r>
                      <m:r>
                        <a:rPr lang="en-ID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D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ID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D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ID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D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ID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593" y="5344873"/>
                <a:ext cx="5002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29961" y="5943820"/>
                <a:ext cx="2329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D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−0.8</m:t>
                      </m:r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+0.16=0</m:t>
                      </m:r>
                    </m:oMath>
                  </m:oMathPara>
                </a14:m>
                <a:endParaRPr lang="en-ID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61" y="5943820"/>
                <a:ext cx="2329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43632" y="5541902"/>
                <a:ext cx="2105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ID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32" y="5541902"/>
                <a:ext cx="210564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40"/>
          <p:cNvSpPr/>
          <p:nvPr/>
        </p:nvSpPr>
        <p:spPr>
          <a:xfrm>
            <a:off x="3089518" y="5295569"/>
            <a:ext cx="542615" cy="53571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2" name="Down Arrow 41"/>
          <p:cNvSpPr/>
          <p:nvPr/>
        </p:nvSpPr>
        <p:spPr>
          <a:xfrm rot="16200000">
            <a:off x="3381126" y="5913443"/>
            <a:ext cx="339759" cy="38965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754975" y="5881888"/>
                <a:ext cx="20220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ID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975" y="5881888"/>
                <a:ext cx="2022092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415380" y="5889281"/>
                <a:ext cx="16055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ID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80" y="5889281"/>
                <a:ext cx="1605504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Down Arrow 44"/>
          <p:cNvSpPr/>
          <p:nvPr/>
        </p:nvSpPr>
        <p:spPr>
          <a:xfrm rot="16200000">
            <a:off x="5926344" y="5886286"/>
            <a:ext cx="339759" cy="38965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83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/>
      <p:bldP spid="8" grpId="0"/>
      <p:bldP spid="9" grpId="0"/>
      <p:bldP spid="30" grpId="0" animBg="1"/>
      <p:bldP spid="31" grpId="0" animBg="1"/>
      <p:bldP spid="32" grpId="0" animBg="1"/>
      <p:bldP spid="33" grpId="0"/>
      <p:bldP spid="34" grpId="0" animBg="1"/>
      <p:bldP spid="36" grpId="0" animBg="1"/>
      <p:bldP spid="11" grpId="0"/>
      <p:bldP spid="37" grpId="0"/>
      <p:bldP spid="12" grpId="0"/>
      <p:bldP spid="14" grpId="0"/>
      <p:bldP spid="39" grpId="0"/>
      <p:bldP spid="40" grpId="0"/>
      <p:bldP spid="15" grpId="0"/>
      <p:bldP spid="41" grpId="0" animBg="1"/>
      <p:bldP spid="42" grpId="0" animBg="1"/>
      <p:bldP spid="43" grpId="0"/>
      <p:bldP spid="44" grpId="0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8201" y="180004"/>
            <a:ext cx="268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5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8172" y="1323677"/>
                <a:ext cx="11773828" cy="54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2200" dirty="0" smtClean="0"/>
                  <a:t>Diketahui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D" sz="22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ID" sz="2200" dirty="0" smtClean="0"/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D" sz="22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ID" sz="2200" dirty="0" smtClean="0"/>
                  <a:t> </a:t>
                </a:r>
                <a:r>
                  <a:rPr lang="en-ID" sz="2200" dirty="0" err="1" smtClean="0"/>
                  <a:t>dan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=0.44</m:t>
                    </m:r>
                  </m:oMath>
                </a14:m>
                <a:r>
                  <a:rPr lang="en-ID" sz="2200" dirty="0" smtClean="0"/>
                  <a:t>. </a:t>
                </a:r>
                <a:r>
                  <a:rPr lang="en-ID" sz="2200" dirty="0" err="1" smtClean="0"/>
                  <a:t>Apakah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 smtClean="0"/>
                  <a:t> </a:t>
                </a:r>
                <a:r>
                  <a:rPr lang="en-ID" sz="2200" dirty="0" err="1" smtClean="0"/>
                  <a:t>dan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/>
                  <a:t> independent ? </a:t>
                </a:r>
                <a:endParaRPr lang="en-ID" sz="2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72" y="1323677"/>
                <a:ext cx="11773828" cy="546881"/>
              </a:xfrm>
              <a:prstGeom prst="rect">
                <a:avLst/>
              </a:prstGeom>
              <a:blipFill>
                <a:blip r:embed="rId4"/>
                <a:stretch>
                  <a:fillRect l="-725" b="-222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8172" y="1905258"/>
                <a:ext cx="11773828" cy="54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ID" sz="2200" dirty="0" smtClean="0"/>
                  <a:t>Diketahui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D" sz="22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D" sz="22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D" sz="2200" dirty="0" smtClean="0"/>
                  <a:t>,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</m:t>
                    </m:r>
                    <m:r>
                      <a:rPr lang="en-ID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200" dirty="0" smtClean="0"/>
                  <a:t>dan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ID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ID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ID" sz="2200" dirty="0" smtClean="0"/>
                  <a:t>. </a:t>
                </a:r>
                <a:r>
                  <a:rPr lang="en-ID" sz="2200" dirty="0" err="1" smtClean="0"/>
                  <a:t>Tentukan</a:t>
                </a:r>
                <a:r>
                  <a:rPr lang="en-ID" sz="2200" dirty="0" smtClean="0"/>
                  <a:t>:</a:t>
                </a:r>
                <a:endParaRPr lang="en-ID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72" y="1905258"/>
                <a:ext cx="11773828" cy="546881"/>
              </a:xfrm>
              <a:prstGeom prst="rect">
                <a:avLst/>
              </a:prstGeom>
              <a:blipFill>
                <a:blip r:embed="rId5"/>
                <a:stretch>
                  <a:fillRect l="-725" b="-2359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584275"/>
                  </p:ext>
                </p:extLst>
              </p:nvPr>
            </p:nvGraphicFramePr>
            <p:xfrm>
              <a:off x="1257545" y="2391914"/>
              <a:ext cx="8127999" cy="5415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7999">
                      <a:extLst>
                        <a:ext uri="{9D8B030D-6E8A-4147-A177-3AD203B41FA5}">
                          <a16:colId xmlns:a16="http://schemas.microsoft.com/office/drawing/2014/main" val="3922204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lnSpc>
                              <a:spcPct val="150000"/>
                            </a:lnSpc>
                            <a:buFont typeface="+mj-lt"/>
                            <a:buAutoNum type="alphaLcPeriod"/>
                          </a:pP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ID" sz="2200" dirty="0" err="1" smtClean="0">
                              <a:solidFill>
                                <a:srgbClr val="C00000"/>
                              </a:solidFill>
                            </a:rPr>
                            <a:t>Nilai</a:t>
                          </a:r>
                          <a:r>
                            <a:rPr lang="en-ID" sz="2200" baseline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ID" sz="2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50565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584275"/>
                  </p:ext>
                </p:extLst>
              </p:nvPr>
            </p:nvGraphicFramePr>
            <p:xfrm>
              <a:off x="1257545" y="2391914"/>
              <a:ext cx="8127999" cy="5415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7999">
                      <a:extLst>
                        <a:ext uri="{9D8B030D-6E8A-4147-A177-3AD203B41FA5}">
                          <a16:colId xmlns:a16="http://schemas.microsoft.com/office/drawing/2014/main" val="392220451"/>
                        </a:ext>
                      </a:extLst>
                    </a:gridCol>
                  </a:tblGrid>
                  <a:tr h="5415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50565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646726"/>
                  </p:ext>
                </p:extLst>
              </p:nvPr>
            </p:nvGraphicFramePr>
            <p:xfrm>
              <a:off x="1257544" y="2926405"/>
              <a:ext cx="11356487" cy="5415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56487">
                      <a:extLst>
                        <a:ext uri="{9D8B030D-6E8A-4147-A177-3AD203B41FA5}">
                          <a16:colId xmlns:a16="http://schemas.microsoft.com/office/drawing/2014/main" val="3922204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365125" indent="-365125">
                            <a:lnSpc>
                              <a:spcPct val="150000"/>
                            </a:lnSpc>
                            <a:buFont typeface="+mj-lt"/>
                            <a:buAutoNum type="alphaLcPeriod" startAt="2"/>
                          </a:pP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ID" sz="2200" dirty="0" err="1" smtClean="0">
                              <a:solidFill>
                                <a:srgbClr val="C00000"/>
                              </a:solidFill>
                            </a:rPr>
                            <a:t>Jika</a:t>
                          </a: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ID" sz="2200" dirty="0" err="1" smtClean="0">
                              <a:solidFill>
                                <a:srgbClr val="C00000"/>
                              </a:solidFill>
                            </a:rPr>
                            <a:t>diketahui</a:t>
                          </a: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ID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ID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∪</m:t>
                                  </m:r>
                                  <m:r>
                                    <a:rPr lang="en-ID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=0.7</m:t>
                              </m:r>
                            </m:oMath>
                          </a14:m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ID" sz="2200" dirty="0" err="1" smtClean="0">
                              <a:solidFill>
                                <a:srgbClr val="C00000"/>
                              </a:solidFill>
                            </a:rPr>
                            <a:t>dan</a:t>
                          </a: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ID" sz="2200" dirty="0" err="1" smtClean="0">
                              <a:solidFill>
                                <a:srgbClr val="C00000"/>
                              </a:solidFill>
                            </a:rPr>
                            <a:t>kejadian</a:t>
                          </a: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ID" sz="2200" dirty="0" err="1" smtClean="0">
                              <a:solidFill>
                                <a:srgbClr val="C00000"/>
                              </a:solidFill>
                            </a:rPr>
                            <a:t>dan</a:t>
                          </a: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ID" sz="2200" dirty="0" err="1" smtClean="0">
                              <a:solidFill>
                                <a:srgbClr val="C00000"/>
                              </a:solidFill>
                            </a:rPr>
                            <a:t>saling</a:t>
                          </a: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ID" sz="2200" dirty="0" err="1" smtClean="0">
                              <a:solidFill>
                                <a:srgbClr val="C00000"/>
                              </a:solidFill>
                            </a:rPr>
                            <a:t>bebas</a:t>
                          </a: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ID" sz="2200" dirty="0" err="1" smtClean="0">
                              <a:solidFill>
                                <a:srgbClr val="C00000"/>
                              </a:solidFill>
                            </a:rPr>
                            <a:t>tentukan</a:t>
                          </a: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ID" sz="2200" dirty="0" err="1" smtClean="0">
                              <a:solidFill>
                                <a:srgbClr val="C00000"/>
                              </a:solidFill>
                            </a:rPr>
                            <a:t>nilai</a:t>
                          </a: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D" sz="2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50565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646726"/>
                  </p:ext>
                </p:extLst>
              </p:nvPr>
            </p:nvGraphicFramePr>
            <p:xfrm>
              <a:off x="1257544" y="2926405"/>
              <a:ext cx="11356487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56487">
                      <a:extLst>
                        <a:ext uri="{9D8B030D-6E8A-4147-A177-3AD203B41FA5}">
                          <a16:colId xmlns:a16="http://schemas.microsoft.com/office/drawing/2014/main" val="392220451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b="-12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50565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0375" y="3641431"/>
                <a:ext cx="1177382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ID" sz="2200" dirty="0" smtClean="0"/>
                  <a:t>Diberikan dua event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200" dirty="0" err="1" smtClean="0"/>
                  <a:t>dan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/>
                  <a:t>, </a:t>
                </a:r>
                <a:r>
                  <a:rPr lang="en-ID" sz="2200" dirty="0" err="1" smtClean="0"/>
                  <a:t>misalkan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D" sz="2200" dirty="0" smtClean="0"/>
                  <a:t>, besarnya </a:t>
                </a:r>
                <a:r>
                  <a:rPr lang="en-ID" sz="2200" dirty="0" err="1" smtClean="0"/>
                  <a:t>peluang</a:t>
                </a:r>
                <a:r>
                  <a:rPr lang="en-ID" sz="2200" dirty="0" smtClean="0"/>
                  <a:t> event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/>
                  <a:t>  </a:t>
                </a:r>
                <a:r>
                  <a:rPr lang="en-ID" sz="2200" dirty="0" err="1" smtClean="0"/>
                  <a:t>dua</a:t>
                </a:r>
                <a:r>
                  <a:rPr lang="en-ID" sz="2200" dirty="0" smtClean="0"/>
                  <a:t> kali </a:t>
                </a:r>
                <a:r>
                  <a:rPr lang="en-ID" sz="2200" dirty="0" err="1" smtClean="0"/>
                  <a:t>peluang</a:t>
                </a:r>
                <a:r>
                  <a:rPr lang="en-ID" sz="2200" dirty="0" smtClean="0"/>
                  <a:t> event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200" dirty="0" err="1" smtClean="0"/>
                  <a:t>dan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=0.72.</m:t>
                    </m:r>
                  </m:oMath>
                </a14:m>
                <a:r>
                  <a:rPr lang="en-ID" sz="2200" dirty="0" smtClean="0"/>
                  <a:t> Tentukan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ID" sz="2200" dirty="0" smtClean="0"/>
                  <a:t> dan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ID" sz="2200" dirty="0" smtClean="0"/>
                  <a:t> jika:</a:t>
                </a:r>
                <a:endParaRPr lang="en-ID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3641431"/>
                <a:ext cx="11773828" cy="1107996"/>
              </a:xfrm>
              <a:prstGeom prst="rect">
                <a:avLst/>
              </a:prstGeom>
              <a:blipFill>
                <a:blip r:embed="rId8"/>
                <a:stretch>
                  <a:fillRect l="-725" b="-549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887120"/>
                  </p:ext>
                </p:extLst>
              </p:nvPr>
            </p:nvGraphicFramePr>
            <p:xfrm>
              <a:off x="1257544" y="4710057"/>
              <a:ext cx="11018861" cy="5415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18861">
                      <a:extLst>
                        <a:ext uri="{9D8B030D-6E8A-4147-A177-3AD203B41FA5}">
                          <a16:colId xmlns:a16="http://schemas.microsoft.com/office/drawing/2014/main" val="3922204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lnSpc>
                              <a:spcPct val="150000"/>
                            </a:lnSpc>
                            <a:buFont typeface="+mj-lt"/>
                            <a:buAutoNum type="alphaLcPeriod"/>
                          </a:pP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Event</a:t>
                          </a:r>
                          <a:r>
                            <a:rPr lang="en-ID" sz="2200" baseline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ID" sz="2200" dirty="0" err="1" smtClean="0">
                              <a:solidFill>
                                <a:srgbClr val="C00000"/>
                              </a:solidFill>
                            </a:rPr>
                            <a:t>dan</a:t>
                          </a: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ID" sz="2200" dirty="0" err="1" smtClean="0">
                              <a:solidFill>
                                <a:srgbClr val="C00000"/>
                              </a:solidFill>
                            </a:rPr>
                            <a:t>bersifat</a:t>
                          </a: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MEE</a:t>
                          </a:r>
                          <a:endParaRPr lang="en-ID" sz="2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50565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887120"/>
                  </p:ext>
                </p:extLst>
              </p:nvPr>
            </p:nvGraphicFramePr>
            <p:xfrm>
              <a:off x="1257544" y="4710057"/>
              <a:ext cx="11018861" cy="5415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18861">
                      <a:extLst>
                        <a:ext uri="{9D8B030D-6E8A-4147-A177-3AD203B41FA5}">
                          <a16:colId xmlns:a16="http://schemas.microsoft.com/office/drawing/2014/main" val="392220451"/>
                        </a:ext>
                      </a:extLst>
                    </a:gridCol>
                  </a:tblGrid>
                  <a:tr h="5415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50565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63977"/>
                  </p:ext>
                </p:extLst>
              </p:nvPr>
            </p:nvGraphicFramePr>
            <p:xfrm>
              <a:off x="1257543" y="5228589"/>
              <a:ext cx="11018861" cy="5415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18861">
                      <a:extLst>
                        <a:ext uri="{9D8B030D-6E8A-4147-A177-3AD203B41FA5}">
                          <a16:colId xmlns:a16="http://schemas.microsoft.com/office/drawing/2014/main" val="3922204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365125" indent="-365125">
                            <a:lnSpc>
                              <a:spcPct val="150000"/>
                            </a:lnSpc>
                            <a:buFont typeface="+mj-lt"/>
                            <a:buAutoNum type="alphaLcPeriod" startAt="2"/>
                          </a:pP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Event</a:t>
                          </a:r>
                          <a:r>
                            <a:rPr lang="en-ID" sz="2200" baseline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ID" sz="2200" dirty="0" err="1" smtClean="0">
                              <a:solidFill>
                                <a:srgbClr val="C00000"/>
                              </a:solidFill>
                            </a:rPr>
                            <a:t>dan</a:t>
                          </a: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ID" sz="2200" dirty="0" err="1" smtClean="0">
                              <a:solidFill>
                                <a:srgbClr val="C00000"/>
                              </a:solidFill>
                            </a:rPr>
                            <a:t>bersifat</a:t>
                          </a:r>
                          <a:r>
                            <a:rPr lang="en-ID" sz="2200" dirty="0" smtClean="0">
                              <a:solidFill>
                                <a:srgbClr val="C00000"/>
                              </a:solidFill>
                            </a:rPr>
                            <a:t> IE</a:t>
                          </a:r>
                          <a:endParaRPr lang="en-ID" sz="2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50565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63977"/>
                  </p:ext>
                </p:extLst>
              </p:nvPr>
            </p:nvGraphicFramePr>
            <p:xfrm>
              <a:off x="1257543" y="5228589"/>
              <a:ext cx="11018861" cy="5415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18861">
                      <a:extLst>
                        <a:ext uri="{9D8B030D-6E8A-4147-A177-3AD203B41FA5}">
                          <a16:colId xmlns:a16="http://schemas.microsoft.com/office/drawing/2014/main" val="392220451"/>
                        </a:ext>
                      </a:extLst>
                    </a:gridCol>
                  </a:tblGrid>
                  <a:tr h="5415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50565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88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8201" y="180004"/>
            <a:ext cx="268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5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0375" y="1090648"/>
            <a:ext cx="11773828" cy="546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ID" sz="2200" dirty="0" err="1" smtClean="0"/>
              <a:t>Disebuah</a:t>
            </a:r>
            <a:r>
              <a:rPr lang="en-ID" sz="2200" dirty="0" smtClean="0"/>
              <a:t> </a:t>
            </a:r>
            <a:r>
              <a:rPr lang="en-ID" sz="2200" dirty="0" err="1" smtClean="0"/>
              <a:t>kota</a:t>
            </a:r>
            <a:r>
              <a:rPr lang="en-ID" sz="2200" dirty="0" smtClean="0"/>
              <a:t>, </a:t>
            </a:r>
            <a:r>
              <a:rPr lang="en-ID" sz="2200" dirty="0" err="1" smtClean="0"/>
              <a:t>diketahui</a:t>
            </a:r>
            <a:r>
              <a:rPr lang="en-ID" sz="2200" dirty="0" smtClean="0"/>
              <a:t>:</a:t>
            </a:r>
            <a:endParaRPr lang="en-ID" sz="22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29253"/>
              </p:ext>
            </p:extLst>
          </p:nvPr>
        </p:nvGraphicFramePr>
        <p:xfrm>
          <a:off x="1185985" y="1549098"/>
          <a:ext cx="8127999" cy="5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92220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ID" sz="2200" dirty="0" smtClean="0">
                          <a:solidFill>
                            <a:srgbClr val="C00000"/>
                          </a:solidFill>
                        </a:rPr>
                        <a:t> 41 % </a:t>
                      </a:r>
                      <a:r>
                        <a:rPr lang="en-ID" sz="2200" dirty="0" err="1" smtClean="0">
                          <a:solidFill>
                            <a:srgbClr val="C00000"/>
                          </a:solidFill>
                        </a:rPr>
                        <a:t>penduduk</a:t>
                      </a:r>
                      <a:r>
                        <a:rPr lang="en-ID" sz="2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200" dirty="0" err="1" smtClean="0">
                          <a:solidFill>
                            <a:srgbClr val="C00000"/>
                          </a:solidFill>
                        </a:rPr>
                        <a:t>mempunyai</a:t>
                      </a:r>
                      <a:r>
                        <a:rPr lang="en-ID" sz="2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200" dirty="0" err="1" smtClean="0">
                          <a:solidFill>
                            <a:srgbClr val="C00000"/>
                          </a:solidFill>
                        </a:rPr>
                        <a:t>sepeda</a:t>
                      </a:r>
                      <a:r>
                        <a:rPr lang="en-ID" sz="2200" dirty="0" smtClean="0">
                          <a:solidFill>
                            <a:srgbClr val="C00000"/>
                          </a:solidFill>
                        </a:rPr>
                        <a:t> motor</a:t>
                      </a:r>
                      <a:endParaRPr lang="en-ID" sz="2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05657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901862"/>
              </p:ext>
            </p:extLst>
          </p:nvPr>
        </p:nvGraphicFramePr>
        <p:xfrm>
          <a:off x="1183637" y="1982852"/>
          <a:ext cx="8127999" cy="5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92220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ID" sz="2200" dirty="0" smtClean="0">
                          <a:solidFill>
                            <a:srgbClr val="C00000"/>
                          </a:solidFill>
                        </a:rPr>
                        <a:t> 22 % </a:t>
                      </a:r>
                      <a:r>
                        <a:rPr lang="en-ID" sz="2200" dirty="0" err="1" smtClean="0">
                          <a:solidFill>
                            <a:srgbClr val="C00000"/>
                          </a:solidFill>
                        </a:rPr>
                        <a:t>penduduk</a:t>
                      </a:r>
                      <a:r>
                        <a:rPr lang="en-ID" sz="2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200" dirty="0" err="1" smtClean="0">
                          <a:solidFill>
                            <a:srgbClr val="C00000"/>
                          </a:solidFill>
                        </a:rPr>
                        <a:t>mempunyai</a:t>
                      </a:r>
                      <a:r>
                        <a:rPr lang="en-ID" sz="2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200" dirty="0" err="1" smtClean="0">
                          <a:solidFill>
                            <a:srgbClr val="C00000"/>
                          </a:solidFill>
                        </a:rPr>
                        <a:t>mobil</a:t>
                      </a:r>
                      <a:endParaRPr lang="en-ID" sz="2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056574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44177"/>
              </p:ext>
            </p:extLst>
          </p:nvPr>
        </p:nvGraphicFramePr>
        <p:xfrm>
          <a:off x="1185985" y="2461441"/>
          <a:ext cx="8127999" cy="5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92220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ID" sz="2200" dirty="0" smtClean="0">
                          <a:solidFill>
                            <a:srgbClr val="C00000"/>
                          </a:solidFill>
                        </a:rPr>
                        <a:t> 19 % </a:t>
                      </a:r>
                      <a:r>
                        <a:rPr lang="en-ID" sz="2200" dirty="0" err="1" smtClean="0">
                          <a:solidFill>
                            <a:srgbClr val="C00000"/>
                          </a:solidFill>
                        </a:rPr>
                        <a:t>penduduk</a:t>
                      </a:r>
                      <a:r>
                        <a:rPr lang="en-ID" sz="2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200" dirty="0" err="1" smtClean="0">
                          <a:solidFill>
                            <a:srgbClr val="C00000"/>
                          </a:solidFill>
                        </a:rPr>
                        <a:t>mempunyai</a:t>
                      </a:r>
                      <a:r>
                        <a:rPr lang="en-ID" sz="2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200" dirty="0" err="1" smtClean="0">
                          <a:solidFill>
                            <a:srgbClr val="C00000"/>
                          </a:solidFill>
                        </a:rPr>
                        <a:t>sepeda</a:t>
                      </a:r>
                      <a:r>
                        <a:rPr lang="en-ID" sz="2200" dirty="0" smtClean="0">
                          <a:solidFill>
                            <a:srgbClr val="C00000"/>
                          </a:solidFill>
                        </a:rPr>
                        <a:t> motor </a:t>
                      </a:r>
                      <a:r>
                        <a:rPr lang="en-ID" sz="2200" dirty="0" err="1" smtClean="0">
                          <a:solidFill>
                            <a:srgbClr val="C00000"/>
                          </a:solidFill>
                        </a:rPr>
                        <a:t>dan</a:t>
                      </a:r>
                      <a:r>
                        <a:rPr lang="en-ID" sz="2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200" dirty="0" err="1" smtClean="0">
                          <a:solidFill>
                            <a:srgbClr val="C00000"/>
                          </a:solidFill>
                        </a:rPr>
                        <a:t>mobil</a:t>
                      </a:r>
                      <a:endParaRPr lang="en-ID" sz="2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05657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59148"/>
              </p:ext>
            </p:extLst>
          </p:nvPr>
        </p:nvGraphicFramePr>
        <p:xfrm>
          <a:off x="1014827" y="2981942"/>
          <a:ext cx="10928643" cy="5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8643">
                  <a:extLst>
                    <a:ext uri="{9D8B030D-6E8A-4147-A177-3AD203B41FA5}">
                      <a16:colId xmlns:a16="http://schemas.microsoft.com/office/drawing/2014/main" val="392220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ID" sz="2200" dirty="0" smtClean="0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ID" sz="2200" baseline="0" dirty="0" smtClean="0">
                          <a:solidFill>
                            <a:schemeClr val="tx1"/>
                          </a:solidFill>
                        </a:rPr>
                        <a:t> data </a:t>
                      </a:r>
                      <a:r>
                        <a:rPr lang="en-ID" sz="2200" baseline="0" dirty="0" err="1" smtClean="0">
                          <a:solidFill>
                            <a:schemeClr val="tx1"/>
                          </a:solidFill>
                        </a:rPr>
                        <a:t>diatas</a:t>
                      </a:r>
                      <a:r>
                        <a:rPr lang="en-ID" sz="22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ID" sz="2200" baseline="0" dirty="0" err="1" smtClean="0">
                          <a:solidFill>
                            <a:schemeClr val="tx1"/>
                          </a:solidFill>
                        </a:rPr>
                        <a:t>apakah</a:t>
                      </a:r>
                      <a:r>
                        <a:rPr lang="en-ID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2200" baseline="0" dirty="0" err="1" smtClean="0">
                          <a:solidFill>
                            <a:schemeClr val="tx1"/>
                          </a:solidFill>
                        </a:rPr>
                        <a:t>kepemilikan</a:t>
                      </a:r>
                      <a:r>
                        <a:rPr lang="en-ID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2200" baseline="0" dirty="0" err="1" smtClean="0">
                          <a:solidFill>
                            <a:schemeClr val="tx1"/>
                          </a:solidFill>
                        </a:rPr>
                        <a:t>sepeda</a:t>
                      </a:r>
                      <a:r>
                        <a:rPr lang="en-ID" sz="2200" baseline="0" dirty="0" smtClean="0">
                          <a:solidFill>
                            <a:schemeClr val="tx1"/>
                          </a:solidFill>
                        </a:rPr>
                        <a:t> motor </a:t>
                      </a:r>
                      <a:r>
                        <a:rPr lang="en-ID" sz="2200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ID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2200" baseline="0" dirty="0" err="1" smtClean="0">
                          <a:solidFill>
                            <a:schemeClr val="tx1"/>
                          </a:solidFill>
                        </a:rPr>
                        <a:t>mobil</a:t>
                      </a:r>
                      <a:r>
                        <a:rPr lang="en-ID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2200" baseline="0" dirty="0" err="1" smtClean="0">
                          <a:solidFill>
                            <a:schemeClr val="tx1"/>
                          </a:solidFill>
                        </a:rPr>
                        <a:t>dikota</a:t>
                      </a:r>
                      <a:r>
                        <a:rPr lang="en-ID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2200" baseline="0" dirty="0" err="1" smtClean="0">
                          <a:solidFill>
                            <a:schemeClr val="tx1"/>
                          </a:solidFill>
                        </a:rPr>
                        <a:t>tersebut</a:t>
                      </a:r>
                      <a:r>
                        <a:rPr lang="en-ID" sz="2200" baseline="0" dirty="0" smtClean="0">
                          <a:solidFill>
                            <a:schemeClr val="tx1"/>
                          </a:solidFill>
                        </a:rPr>
                        <a:t> independent?</a:t>
                      </a:r>
                      <a:endParaRPr lang="en-ID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05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0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1528" y="180004"/>
            <a:ext cx="74590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APLIKASI INDEPENDENT EVENT</a:t>
            </a:r>
            <a:endParaRPr lang="en-US" sz="4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13814"/>
              </p:ext>
            </p:extLst>
          </p:nvPr>
        </p:nvGraphicFramePr>
        <p:xfrm>
          <a:off x="407372" y="1930197"/>
          <a:ext cx="11649812" cy="1234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49812">
                  <a:extLst>
                    <a:ext uri="{9D8B030D-6E8A-4147-A177-3AD203B41FA5}">
                      <a16:colId xmlns:a16="http://schemas.microsoft.com/office/drawing/2014/main" val="39222045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ID" sz="2500" b="0" dirty="0" err="1" smtClean="0">
                          <a:solidFill>
                            <a:schemeClr val="tx2"/>
                          </a:solidFill>
                        </a:rPr>
                        <a:t>Sistem</a:t>
                      </a:r>
                      <a:r>
                        <a:rPr lang="en-ID" sz="25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1" i="1" dirty="0" smtClean="0">
                          <a:solidFill>
                            <a:srgbClr val="C00000"/>
                          </a:solidFill>
                        </a:rPr>
                        <a:t>“SERI”</a:t>
                      </a:r>
                      <a:r>
                        <a:rPr lang="en-ID" sz="2500" b="1" i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0" dirty="0" err="1" smtClean="0">
                          <a:solidFill>
                            <a:schemeClr val="tx2"/>
                          </a:solidFill>
                        </a:rPr>
                        <a:t>dikatakan</a:t>
                      </a:r>
                      <a:r>
                        <a:rPr lang="en-ID" sz="25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1" u="sng" baseline="0" dirty="0" smtClean="0">
                          <a:solidFill>
                            <a:srgbClr val="C00000"/>
                          </a:solidFill>
                        </a:rPr>
                        <a:t>BERFUNGSI JIKA SEMUA KOMPONEN BERFUNGSI</a:t>
                      </a:r>
                      <a:r>
                        <a:rPr lang="en-ID" sz="2500" b="1" u="none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500" b="0" u="none" baseline="0" dirty="0" err="1" smtClean="0">
                          <a:solidFill>
                            <a:schemeClr val="tx2"/>
                          </a:solidFill>
                        </a:rPr>
                        <a:t>dan</a:t>
                      </a:r>
                      <a:r>
                        <a:rPr lang="en-ID" sz="2500" b="0" u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1" u="none" baseline="0" dirty="0" smtClean="0">
                          <a:solidFill>
                            <a:srgbClr val="C00000"/>
                          </a:solidFill>
                        </a:rPr>
                        <a:t>GAGAL</a:t>
                      </a:r>
                      <a:r>
                        <a:rPr lang="en-ID" sz="2500" b="0" u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0" u="none" baseline="0" dirty="0" err="1" smtClean="0">
                          <a:solidFill>
                            <a:schemeClr val="tx2"/>
                          </a:solidFill>
                        </a:rPr>
                        <a:t>jika</a:t>
                      </a:r>
                      <a:r>
                        <a:rPr lang="en-ID" sz="2500" b="0" u="none" baseline="0" dirty="0" smtClean="0">
                          <a:solidFill>
                            <a:schemeClr val="tx2"/>
                          </a:solidFill>
                        </a:rPr>
                        <a:t> paling </a:t>
                      </a:r>
                      <a:r>
                        <a:rPr lang="en-ID" sz="2500" b="1" u="none" baseline="0" dirty="0" smtClean="0">
                          <a:solidFill>
                            <a:srgbClr val="C00000"/>
                          </a:solidFill>
                        </a:rPr>
                        <a:t>SEDIKIT SATU</a:t>
                      </a:r>
                      <a:r>
                        <a:rPr lang="en-ID" sz="2500" b="0" u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0" u="none" baseline="0" dirty="0" err="1" smtClean="0">
                          <a:solidFill>
                            <a:schemeClr val="tx2"/>
                          </a:solidFill>
                        </a:rPr>
                        <a:t>komponen</a:t>
                      </a:r>
                      <a:r>
                        <a:rPr lang="en-ID" sz="2500" b="0" u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1" u="none" baseline="0" dirty="0" smtClean="0">
                          <a:solidFill>
                            <a:srgbClr val="C00000"/>
                          </a:solidFill>
                        </a:rPr>
                        <a:t>TIDAK BERFUNGSI</a:t>
                      </a:r>
                      <a:r>
                        <a:rPr lang="en-ID" sz="2500" b="0" u="none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ID" sz="2500" b="1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056574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982832" y="977978"/>
            <a:ext cx="66164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SERIES &amp; PARALLEL SYSTEM</a:t>
            </a:r>
            <a:endParaRPr lang="en-US" sz="4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997612" y="3544155"/>
                <a:ext cx="908400" cy="815926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5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D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612" y="3544155"/>
                <a:ext cx="908400" cy="81592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3810846" y="3544155"/>
                <a:ext cx="908400" cy="815926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5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D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846" y="3544155"/>
                <a:ext cx="908400" cy="81592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5664070" y="3543149"/>
                <a:ext cx="908400" cy="815926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5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D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070" y="3543149"/>
                <a:ext cx="908400" cy="81592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9313984" y="3543149"/>
                <a:ext cx="908400" cy="815926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5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D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84" y="3543149"/>
                <a:ext cx="908400" cy="81592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endCxn id="2" idx="1"/>
          </p:cNvCxnSpPr>
          <p:nvPr/>
        </p:nvCxnSpPr>
        <p:spPr>
          <a:xfrm>
            <a:off x="1224742" y="3951112"/>
            <a:ext cx="772870" cy="1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9" idx="1"/>
          </p:cNvCxnSpPr>
          <p:nvPr/>
        </p:nvCxnSpPr>
        <p:spPr>
          <a:xfrm>
            <a:off x="2902446" y="3950106"/>
            <a:ext cx="908400" cy="2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1" idx="1"/>
          </p:cNvCxnSpPr>
          <p:nvPr/>
        </p:nvCxnSpPr>
        <p:spPr>
          <a:xfrm>
            <a:off x="4715680" y="3948094"/>
            <a:ext cx="948390" cy="3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2" idx="1"/>
          </p:cNvCxnSpPr>
          <p:nvPr/>
        </p:nvCxnSpPr>
        <p:spPr>
          <a:xfrm>
            <a:off x="6580627" y="3921224"/>
            <a:ext cx="2733357" cy="298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222384" y="3941916"/>
            <a:ext cx="948390" cy="3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21658" y="4840185"/>
                <a:ext cx="11198963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𝑹𝒆𝒍𝒊𝒂𝒃𝒊𝒍𝒊𝒕𝒂𝒔</m:t>
                      </m:r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𝑺𝒊𝒔𝒕𝒆𝒎</m:t>
                      </m:r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𝑺𝒊𝒔𝒕𝒆𝒎</m:t>
                          </m:r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𝑩𝒆𝒓𝒇𝒖𝒏𝒈𝒔𝒊</m:t>
                          </m:r>
                        </m:e>
                      </m:d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∩… ∩</m:t>
                      </m:r>
                      <m:sSub>
                        <m:sSubPr>
                          <m:ctrlP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2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58" y="4840185"/>
                <a:ext cx="11198963" cy="384721"/>
              </a:xfrm>
              <a:prstGeom prst="rect">
                <a:avLst/>
              </a:prstGeom>
              <a:blipFill>
                <a:blip r:embed="rId8"/>
                <a:stretch>
                  <a:fillRect t="-1587" b="-333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35768" y="5493354"/>
                <a:ext cx="63459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ID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…  ∙</m:t>
                      </m:r>
                      <m:sSub>
                        <m:sSub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D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68" y="5493354"/>
                <a:ext cx="634596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59558" y="1906175"/>
            <a:ext cx="11081982" cy="2997711"/>
          </a:xfrm>
          <a:prstGeom prst="round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altLang="en-US" sz="43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MUTUALLY EXCLUSIVE EVENT (MEE)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altLang="en-US" sz="43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INDEPENDENT EVENT (IE)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altLang="en-US" sz="43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DEPENDENT EVENT (DE)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1528" y="180004"/>
            <a:ext cx="74590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APLIKASI INDEPENDENT EVENT</a:t>
            </a:r>
            <a:endParaRPr lang="en-US" sz="4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67490"/>
              </p:ext>
            </p:extLst>
          </p:nvPr>
        </p:nvGraphicFramePr>
        <p:xfrm>
          <a:off x="167465" y="1866086"/>
          <a:ext cx="11901609" cy="1234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1609">
                  <a:extLst>
                    <a:ext uri="{9D8B030D-6E8A-4147-A177-3AD203B41FA5}">
                      <a16:colId xmlns:a16="http://schemas.microsoft.com/office/drawing/2014/main" val="39222045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ID" sz="2500" b="0" dirty="0" err="1" smtClean="0">
                          <a:solidFill>
                            <a:schemeClr val="tx2"/>
                          </a:solidFill>
                        </a:rPr>
                        <a:t>Sedangkan</a:t>
                      </a:r>
                      <a:r>
                        <a:rPr lang="en-ID" sz="2500" b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0" dirty="0" err="1" smtClean="0">
                          <a:solidFill>
                            <a:schemeClr val="tx2"/>
                          </a:solidFill>
                        </a:rPr>
                        <a:t>Sistem</a:t>
                      </a:r>
                      <a:r>
                        <a:rPr lang="en-ID" sz="2500" b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1" i="1" dirty="0" smtClean="0">
                          <a:solidFill>
                            <a:srgbClr val="C00000"/>
                          </a:solidFill>
                        </a:rPr>
                        <a:t>“PARALEL”</a:t>
                      </a:r>
                      <a:r>
                        <a:rPr lang="en-ID" sz="2500" b="1" i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1" dirty="0" err="1" smtClean="0">
                          <a:solidFill>
                            <a:schemeClr val="tx2"/>
                          </a:solidFill>
                        </a:rPr>
                        <a:t>dikatakan</a:t>
                      </a:r>
                      <a:r>
                        <a:rPr lang="en-ID" sz="25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1" u="sng" baseline="0" dirty="0" smtClean="0">
                          <a:solidFill>
                            <a:srgbClr val="C00000"/>
                          </a:solidFill>
                        </a:rPr>
                        <a:t>BERFUNGSI JIKA PALING SEDIKIT SATU KOMPONEN BERFUNGSI</a:t>
                      </a:r>
                      <a:r>
                        <a:rPr lang="en-ID" sz="2500" b="1" u="none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500" b="0" u="none" baseline="0" dirty="0" err="1" smtClean="0">
                          <a:solidFill>
                            <a:schemeClr val="tx2"/>
                          </a:solidFill>
                        </a:rPr>
                        <a:t>dan</a:t>
                      </a:r>
                      <a:r>
                        <a:rPr lang="en-ID" sz="2500" b="0" u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1" u="none" baseline="0" dirty="0" smtClean="0">
                          <a:solidFill>
                            <a:srgbClr val="C00000"/>
                          </a:solidFill>
                        </a:rPr>
                        <a:t>GAGAL</a:t>
                      </a:r>
                      <a:r>
                        <a:rPr lang="en-ID" sz="2500" b="0" u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0" u="none" baseline="0" dirty="0" err="1" smtClean="0">
                          <a:solidFill>
                            <a:schemeClr val="tx2"/>
                          </a:solidFill>
                        </a:rPr>
                        <a:t>jika</a:t>
                      </a:r>
                      <a:r>
                        <a:rPr lang="en-ID" sz="2500" b="0" u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1" u="none" baseline="0" dirty="0" smtClean="0">
                          <a:solidFill>
                            <a:srgbClr val="C00000"/>
                          </a:solidFill>
                        </a:rPr>
                        <a:t>SEMUA </a:t>
                      </a:r>
                      <a:r>
                        <a:rPr lang="en-ID" sz="2500" b="0" u="none" baseline="0" dirty="0" err="1" smtClean="0">
                          <a:solidFill>
                            <a:schemeClr val="tx2"/>
                          </a:solidFill>
                        </a:rPr>
                        <a:t>komponen</a:t>
                      </a:r>
                      <a:r>
                        <a:rPr lang="en-ID" sz="2500" b="0" u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ID" sz="2500" b="1" u="none" baseline="0" dirty="0" smtClean="0">
                          <a:solidFill>
                            <a:srgbClr val="C00000"/>
                          </a:solidFill>
                        </a:rPr>
                        <a:t>TIDAK BERFUNGSI</a:t>
                      </a:r>
                      <a:r>
                        <a:rPr lang="en-ID" sz="2500" b="0" u="none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ID" sz="2500" b="1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056574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982832" y="977978"/>
            <a:ext cx="66164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SERIES &amp; PARALLEL SYSTEM</a:t>
            </a:r>
            <a:endParaRPr lang="en-US" sz="4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563522" y="3218791"/>
                <a:ext cx="908400" cy="585766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5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D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522" y="3218791"/>
                <a:ext cx="908400" cy="58576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952500" y="3510439"/>
            <a:ext cx="611022" cy="2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68356" y="3510439"/>
            <a:ext cx="579644" cy="1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31" idx="0"/>
          </p:cNvCxnSpPr>
          <p:nvPr/>
        </p:nvCxnSpPr>
        <p:spPr>
          <a:xfrm>
            <a:off x="1993118" y="4557287"/>
            <a:ext cx="13906" cy="82522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31343" y="3500914"/>
            <a:ext cx="0" cy="2179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83473" y="3472917"/>
                <a:ext cx="6387838" cy="421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𝑺𝒊𝒔𝒕𝒆𝒎</m:t>
                          </m:r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𝑮𝒂𝒈𝒂𝒍</m:t>
                          </m:r>
                        </m:e>
                      </m:d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∩… ∩</m:t>
                      </m:r>
                      <m:sSub>
                        <m:sSubPr>
                          <m:ctrlP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2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473" y="3472917"/>
                <a:ext cx="6387838" cy="421206"/>
              </a:xfrm>
              <a:prstGeom prst="rect">
                <a:avLst/>
              </a:prstGeom>
              <a:blipFill>
                <a:blip r:embed="rId5"/>
                <a:stretch>
                  <a:fillRect t="-1449" b="-2463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33141" y="4183167"/>
                <a:ext cx="7241662" cy="421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𝑺𝒊𝒔𝒕𝒆𝒎</m:t>
                          </m:r>
                          <m:r>
                            <a:rPr lang="en-ID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𝑮𝒂𝒈𝒂𝒍</m:t>
                          </m:r>
                        </m:e>
                      </m:d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d>
                        <m:dPr>
                          <m:ctrlP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ID" sz="2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ID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d>
                        <m:dPr>
                          <m:ctrlPr>
                            <a:rPr lang="en-ID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ID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ID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…  ∙</m:t>
                      </m:r>
                      <m:sSub>
                        <m:sSubPr>
                          <m:ctrlPr>
                            <a:rPr lang="en-ID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d>
                        <m:dPr>
                          <m:ctrlPr>
                            <a:rPr lang="en-ID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ID" sz="2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D" sz="2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141" y="4183167"/>
                <a:ext cx="7241662" cy="421206"/>
              </a:xfrm>
              <a:prstGeom prst="rect">
                <a:avLst/>
              </a:prstGeom>
              <a:blipFill>
                <a:blip r:embed="rId6"/>
                <a:stretch>
                  <a:fillRect b="-2463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1559956" y="3971521"/>
                <a:ext cx="908400" cy="585766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5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D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956" y="3971521"/>
                <a:ext cx="908400" cy="58576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948934" y="4263169"/>
            <a:ext cx="611022" cy="2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64790" y="4263169"/>
            <a:ext cx="579644" cy="1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1552824" y="5382510"/>
                <a:ext cx="908400" cy="585766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5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D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824" y="5382510"/>
                <a:ext cx="908400" cy="58576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945368" y="5659397"/>
            <a:ext cx="611022" cy="2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61224" y="5659397"/>
            <a:ext cx="579644" cy="1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4893" y="3496331"/>
            <a:ext cx="0" cy="2179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0781" y="4620148"/>
            <a:ext cx="611022" cy="2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16983" y="4664320"/>
            <a:ext cx="579644" cy="1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08221" y="5269018"/>
                <a:ext cx="82915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𝑹𝒆𝒍𝒊𝒂𝒃𝒊𝒍𝒊𝒕𝒂𝒔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𝑺𝒊𝒔𝒕𝒆𝒎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𝑺𝒊𝒔𝒕𝒆𝒎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𝑩𝒆𝒓𝒇𝒖𝒏𝒈𝒔𝒊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𝑺𝒊𝒔𝒕𝒆𝒎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𝑮𝒂𝒈𝒂𝒍</m:t>
                          </m:r>
                        </m:e>
                      </m:d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221" y="5269018"/>
                <a:ext cx="8291501" cy="307777"/>
              </a:xfrm>
              <a:prstGeom prst="rect">
                <a:avLst/>
              </a:prstGeom>
              <a:blipFill>
                <a:blip r:embed="rId9"/>
                <a:stretch>
                  <a:fillRect l="-368" t="-1961" b="-333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0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0185" y="180004"/>
            <a:ext cx="2701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5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8734" y="998409"/>
            <a:ext cx="11773828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D" sz="2200" dirty="0" err="1" smtClean="0"/>
              <a:t>Sistem</a:t>
            </a:r>
            <a:r>
              <a:rPr lang="en-ID" sz="2200" dirty="0" smtClean="0"/>
              <a:t> SERI </a:t>
            </a:r>
            <a:r>
              <a:rPr lang="en-ID" sz="2200" dirty="0" err="1" smtClean="0"/>
              <a:t>dengan</a:t>
            </a:r>
            <a:r>
              <a:rPr lang="en-ID" sz="2200" dirty="0" smtClean="0"/>
              <a:t> </a:t>
            </a:r>
            <a:r>
              <a:rPr lang="en-ID" sz="2200" dirty="0" err="1" smtClean="0"/>
              <a:t>peluang</a:t>
            </a:r>
            <a:r>
              <a:rPr lang="en-ID" sz="2200" dirty="0" smtClean="0"/>
              <a:t> </a:t>
            </a:r>
            <a:r>
              <a:rPr lang="en-ID" sz="2200" dirty="0" err="1" smtClean="0"/>
              <a:t>berfungsi</a:t>
            </a:r>
            <a:r>
              <a:rPr lang="en-ID" sz="2200" dirty="0" smtClean="0"/>
              <a:t> </a:t>
            </a:r>
            <a:r>
              <a:rPr lang="en-ID" sz="2200" dirty="0" err="1" smtClean="0"/>
              <a:t>setiap</a:t>
            </a:r>
            <a:r>
              <a:rPr lang="en-ID" sz="2200" dirty="0" smtClean="0"/>
              <a:t> </a:t>
            </a:r>
            <a:r>
              <a:rPr lang="en-ID" sz="2200" dirty="0" err="1" smtClean="0"/>
              <a:t>komponen</a:t>
            </a:r>
            <a:r>
              <a:rPr lang="en-ID" sz="2200" dirty="0" smtClean="0"/>
              <a:t> </a:t>
            </a:r>
            <a:r>
              <a:rPr lang="en-ID" sz="2200" dirty="0" err="1" smtClean="0"/>
              <a:t>seperti</a:t>
            </a:r>
            <a:r>
              <a:rPr lang="en-ID" sz="2200" dirty="0" smtClean="0"/>
              <a:t> </a:t>
            </a:r>
            <a:r>
              <a:rPr lang="en-ID" sz="2200" dirty="0" err="1" smtClean="0"/>
              <a:t>tertera</a:t>
            </a:r>
            <a:r>
              <a:rPr lang="en-ID" sz="2200" dirty="0" smtClean="0"/>
              <a:t> </a:t>
            </a:r>
            <a:r>
              <a:rPr lang="en-ID" sz="2200" dirty="0" err="1" smtClean="0"/>
              <a:t>pada</a:t>
            </a:r>
            <a:r>
              <a:rPr lang="en-ID" sz="2200" dirty="0" smtClean="0"/>
              <a:t> </a:t>
            </a:r>
            <a:r>
              <a:rPr lang="en-ID" sz="2200" dirty="0" err="1" smtClean="0"/>
              <a:t>blok</a:t>
            </a:r>
            <a:r>
              <a:rPr lang="en-ID" sz="2200" dirty="0" smtClean="0"/>
              <a:t> </a:t>
            </a:r>
            <a:r>
              <a:rPr lang="en-ID" sz="2200" dirty="0" err="1" smtClean="0"/>
              <a:t>berikut</a:t>
            </a:r>
            <a:r>
              <a:rPr lang="en-ID" sz="2200" dirty="0" smtClean="0"/>
              <a:t>:</a:t>
            </a:r>
            <a:endParaRPr lang="en-ID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4827655" y="2069863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0.98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55" y="2069863"/>
                <a:ext cx="709602" cy="4723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5909561" y="2069860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0.95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61" y="2069860"/>
                <a:ext cx="709602" cy="4723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stCxn id="30" idx="3"/>
            <a:endCxn id="31" idx="1"/>
          </p:cNvCxnSpPr>
          <p:nvPr/>
        </p:nvCxnSpPr>
        <p:spPr>
          <a:xfrm flipV="1">
            <a:off x="5537257" y="2306059"/>
            <a:ext cx="372304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018809" y="2314064"/>
            <a:ext cx="808846" cy="8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012118" y="1781689"/>
                <a:ext cx="3349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18" y="1781689"/>
                <a:ext cx="334978" cy="276999"/>
              </a:xfrm>
              <a:prstGeom prst="rect">
                <a:avLst/>
              </a:prstGeom>
              <a:blipFill>
                <a:blip r:embed="rId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89176" y="1806505"/>
                <a:ext cx="3349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76" y="1806505"/>
                <a:ext cx="334978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6630855" y="2314064"/>
            <a:ext cx="7565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92014" y="2848078"/>
                <a:ext cx="6346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𝑆𝑖𝑠𝑡𝑒𝑚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𝑆𝑒𝑟𝑖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𝐵𝑒𝑟𝑓𝑢𝑛𝑔𝑠𝑖</m:t>
                          </m:r>
                        </m:e>
                      </m:d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=0.98⋅0.95=0.931</m:t>
                      </m:r>
                    </m:oMath>
                  </m:oMathPara>
                </a14:m>
                <a:endParaRPr lang="en-ID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14" y="2848078"/>
                <a:ext cx="6346994" cy="276999"/>
              </a:xfrm>
              <a:prstGeom prst="rect">
                <a:avLst/>
              </a:prstGeom>
              <a:blipFill>
                <a:blip r:embed="rId8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715277" y="2801911"/>
                <a:ext cx="31974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𝑅𝑒𝑙𝑖𝑎𝑏𝑖𝑙𝑖𝑡𝑎𝑠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𝑆𝑖𝑠𝑡𝑒𝑚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=93.1 %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77" y="2801911"/>
                <a:ext cx="31974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7240047" y="2763992"/>
            <a:ext cx="374190" cy="445169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/>
          <p:cNvSpPr txBox="1"/>
          <p:nvPr/>
        </p:nvSpPr>
        <p:spPr>
          <a:xfrm>
            <a:off x="293486" y="3287118"/>
            <a:ext cx="11773828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ID" sz="2200" dirty="0" err="1" smtClean="0"/>
              <a:t>Sistem</a:t>
            </a:r>
            <a:r>
              <a:rPr lang="en-ID" sz="2200" dirty="0" smtClean="0"/>
              <a:t> PARALEL </a:t>
            </a:r>
            <a:r>
              <a:rPr lang="en-ID" sz="2200" dirty="0" err="1" smtClean="0"/>
              <a:t>dengan</a:t>
            </a:r>
            <a:r>
              <a:rPr lang="en-ID" sz="2200" dirty="0" smtClean="0"/>
              <a:t> </a:t>
            </a:r>
            <a:r>
              <a:rPr lang="en-ID" sz="2200" dirty="0" err="1" smtClean="0"/>
              <a:t>peluang</a:t>
            </a:r>
            <a:r>
              <a:rPr lang="en-ID" sz="2200" dirty="0" smtClean="0"/>
              <a:t> </a:t>
            </a:r>
            <a:r>
              <a:rPr lang="en-ID" sz="2200" dirty="0" err="1" smtClean="0"/>
              <a:t>berfungsi</a:t>
            </a:r>
            <a:r>
              <a:rPr lang="en-ID" sz="2200" dirty="0" smtClean="0"/>
              <a:t> </a:t>
            </a:r>
            <a:r>
              <a:rPr lang="en-ID" sz="2200" dirty="0" err="1" smtClean="0"/>
              <a:t>setiap</a:t>
            </a:r>
            <a:r>
              <a:rPr lang="en-ID" sz="2200" dirty="0" smtClean="0"/>
              <a:t> </a:t>
            </a:r>
            <a:r>
              <a:rPr lang="en-ID" sz="2200" dirty="0" err="1" smtClean="0"/>
              <a:t>komponen</a:t>
            </a:r>
            <a:r>
              <a:rPr lang="en-ID" sz="2200" dirty="0" smtClean="0"/>
              <a:t> </a:t>
            </a:r>
            <a:r>
              <a:rPr lang="en-ID" sz="2200" dirty="0" err="1" smtClean="0"/>
              <a:t>seperti</a:t>
            </a:r>
            <a:r>
              <a:rPr lang="en-ID" sz="2200" dirty="0" smtClean="0"/>
              <a:t> </a:t>
            </a:r>
            <a:r>
              <a:rPr lang="en-ID" sz="2200" dirty="0" err="1" smtClean="0"/>
              <a:t>tertera</a:t>
            </a:r>
            <a:r>
              <a:rPr lang="en-ID" sz="2200" dirty="0" smtClean="0"/>
              <a:t> </a:t>
            </a:r>
            <a:r>
              <a:rPr lang="en-ID" sz="2200" dirty="0" err="1" smtClean="0"/>
              <a:t>pada</a:t>
            </a:r>
            <a:r>
              <a:rPr lang="en-ID" sz="2200" dirty="0" smtClean="0"/>
              <a:t> </a:t>
            </a:r>
            <a:r>
              <a:rPr lang="en-ID" sz="2200" dirty="0" err="1" smtClean="0"/>
              <a:t>blok</a:t>
            </a:r>
            <a:r>
              <a:rPr lang="en-ID" sz="2200" dirty="0" smtClean="0"/>
              <a:t> </a:t>
            </a:r>
            <a:r>
              <a:rPr lang="en-ID" sz="2200" dirty="0" err="1" smtClean="0"/>
              <a:t>berikut</a:t>
            </a:r>
            <a:r>
              <a:rPr lang="en-ID" sz="2200" dirty="0" smtClean="0"/>
              <a:t>:</a:t>
            </a:r>
            <a:endParaRPr lang="en-ID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91631" y="5192622"/>
                <a:ext cx="7077643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𝑆𝑖𝑠𝑡𝑒𝑚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𝑃𝑎𝑟𝑎𝑙𝑒𝑙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𝑇𝑖𝑑𝑎𝑘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𝐵𝑒𝑟𝑓𝑢𝑛𝑔𝑠𝑖</m:t>
                          </m:r>
                        </m:e>
                      </m:d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=0.1⋅0.15=0.015</m:t>
                      </m:r>
                    </m:oMath>
                  </m:oMathPara>
                </a14:m>
                <a:endParaRPr lang="en-ID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631" y="5192622"/>
                <a:ext cx="7077643" cy="299249"/>
              </a:xfrm>
              <a:prstGeom prst="rect">
                <a:avLst/>
              </a:prstGeom>
              <a:blipFill>
                <a:blip r:embed="rId10"/>
                <a:stretch>
                  <a:fillRect l="-345" r="-431" b="-285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064660" y="5917713"/>
                <a:ext cx="31974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𝑅𝑒𝑙𝑖𝑎𝑏𝑖𝑙𝑖𝑡𝑎𝑠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𝑆𝑖𝑠𝑡𝑒𝑚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=98.5 %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660" y="5917713"/>
                <a:ext cx="319741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>
              <a:xfrm>
                <a:off x="1851481" y="4533221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0.90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481" y="4533221"/>
                <a:ext cx="709602" cy="47239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1851481" y="5450787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0.85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481" y="5450787"/>
                <a:ext cx="709602" cy="47239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038793" y="4233317"/>
                <a:ext cx="3349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793" y="4233317"/>
                <a:ext cx="334978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038793" y="5166054"/>
                <a:ext cx="3349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793" y="5166054"/>
                <a:ext cx="334978" cy="276999"/>
              </a:xfrm>
              <a:prstGeom prst="rect">
                <a:avLst/>
              </a:prstGeom>
              <a:blipFill>
                <a:blip r:embed="rId1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 flipV="1">
            <a:off x="2561083" y="4769419"/>
            <a:ext cx="372304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561083" y="5729113"/>
            <a:ext cx="372304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479177" y="4769416"/>
            <a:ext cx="372304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479177" y="5729110"/>
            <a:ext cx="372304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933387" y="4769416"/>
            <a:ext cx="0" cy="9596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96911" y="4757384"/>
            <a:ext cx="0" cy="9596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919662" y="5249263"/>
            <a:ext cx="372304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106873" y="5229234"/>
            <a:ext cx="372304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00699" y="4305033"/>
                <a:ext cx="3489545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=1−0.9=0.1</m:t>
                      </m:r>
                    </m:oMath>
                  </m:oMathPara>
                </a14:m>
                <a:endParaRPr lang="en-ID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699" y="4305033"/>
                <a:ext cx="3489545" cy="299249"/>
              </a:xfrm>
              <a:prstGeom prst="rect">
                <a:avLst/>
              </a:prstGeom>
              <a:blipFill>
                <a:blip r:embed="rId16"/>
                <a:stretch>
                  <a:fillRect l="-1047" r="-1222" b="-285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200698" y="4722421"/>
                <a:ext cx="3766800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=1−0.85=0.15</m:t>
                      </m:r>
                    </m:oMath>
                  </m:oMathPara>
                </a14:m>
                <a:endParaRPr lang="en-ID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698" y="4722421"/>
                <a:ext cx="3766800" cy="299249"/>
              </a:xfrm>
              <a:prstGeom prst="rect">
                <a:avLst/>
              </a:prstGeom>
              <a:blipFill>
                <a:blip r:embed="rId17"/>
                <a:stretch>
                  <a:fillRect l="-971" r="-1133" b="-285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51422" y="5594057"/>
                <a:ext cx="52011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𝑆𝑖𝑠𝑡𝑒𝑚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𝑃𝑎𝑟𝑎𝑙𝑒𝑙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𝐵𝑒𝑟𝑓𝑢𝑛𝑔𝑠𝑖</m:t>
                          </m:r>
                        </m:e>
                      </m:d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−0.015=0.985</m:t>
                      </m:r>
                    </m:oMath>
                  </m:oMathPara>
                </a14:m>
                <a:endParaRPr lang="en-ID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422" y="5594057"/>
                <a:ext cx="5201167" cy="276999"/>
              </a:xfrm>
              <a:prstGeom prst="rect">
                <a:avLst/>
              </a:prstGeom>
              <a:blipFill>
                <a:blip r:embed="rId18"/>
                <a:stretch>
                  <a:fillRect l="-586" t="-4444" r="-821" b="-3555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5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562699" y="3103312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699" y="3103312"/>
                <a:ext cx="709602" cy="4723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0185" y="180004"/>
            <a:ext cx="2701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5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356" y="1133935"/>
            <a:ext cx="117738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en-ID" sz="2200" dirty="0" err="1" smtClean="0"/>
              <a:t>Diberikan</a:t>
            </a:r>
            <a:r>
              <a:rPr lang="en-ID" sz="2200" dirty="0" smtClean="0"/>
              <a:t> </a:t>
            </a:r>
            <a:r>
              <a:rPr lang="en-ID" sz="2200" dirty="0" err="1" smtClean="0"/>
              <a:t>rangkaian</a:t>
            </a:r>
            <a:r>
              <a:rPr lang="en-ID" sz="2200" dirty="0" smtClean="0"/>
              <a:t> </a:t>
            </a:r>
            <a:r>
              <a:rPr lang="en-ID" sz="2200" i="1" dirty="0" smtClean="0"/>
              <a:t>relay</a:t>
            </a:r>
            <a:r>
              <a:rPr lang="en-ID" sz="2200" dirty="0" smtClean="0"/>
              <a:t> </a:t>
            </a:r>
            <a:r>
              <a:rPr lang="en-ID" sz="2200" dirty="0" err="1" smtClean="0"/>
              <a:t>seperti</a:t>
            </a:r>
            <a:r>
              <a:rPr lang="en-ID" sz="2200" dirty="0" smtClean="0"/>
              <a:t> </a:t>
            </a:r>
            <a:r>
              <a:rPr lang="en-ID" sz="2200" dirty="0" err="1" smtClean="0"/>
              <a:t>pada</a:t>
            </a:r>
            <a:r>
              <a:rPr lang="en-ID" sz="2200" dirty="0" smtClean="0"/>
              <a:t> </a:t>
            </a:r>
            <a:r>
              <a:rPr lang="en-ID" sz="2200" dirty="0" err="1" smtClean="0"/>
              <a:t>gambar</a:t>
            </a:r>
            <a:r>
              <a:rPr lang="en-ID" sz="2200" dirty="0" smtClean="0"/>
              <a:t> </a:t>
            </a:r>
            <a:r>
              <a:rPr lang="en-ID" sz="2200" dirty="0" err="1" smtClean="0"/>
              <a:t>dibawah</a:t>
            </a:r>
            <a:r>
              <a:rPr lang="en-ID" sz="2200" dirty="0" smtClean="0"/>
              <a:t>. </a:t>
            </a:r>
            <a:r>
              <a:rPr lang="en-ID" sz="2200" dirty="0" err="1" smtClean="0"/>
              <a:t>Jika</a:t>
            </a:r>
            <a:r>
              <a:rPr lang="en-ID" sz="2200" dirty="0" smtClean="0"/>
              <a:t> </a:t>
            </a:r>
            <a:r>
              <a:rPr lang="en-ID" sz="2200" dirty="0" err="1" smtClean="0"/>
              <a:t>diasumsikan</a:t>
            </a:r>
            <a:r>
              <a:rPr lang="en-ID" sz="2200" dirty="0" smtClean="0"/>
              <a:t> </a:t>
            </a:r>
            <a:r>
              <a:rPr lang="en-ID" sz="2200" dirty="0" err="1" smtClean="0"/>
              <a:t>setiap</a:t>
            </a:r>
            <a:r>
              <a:rPr lang="en-ID" sz="2200" dirty="0" smtClean="0"/>
              <a:t> </a:t>
            </a:r>
            <a:r>
              <a:rPr lang="en-ID" sz="2200" dirty="0" err="1" smtClean="0"/>
              <a:t>komponen</a:t>
            </a:r>
            <a:r>
              <a:rPr lang="en-ID" sz="2200" dirty="0" smtClean="0"/>
              <a:t> </a:t>
            </a:r>
            <a:r>
              <a:rPr lang="en-ID" sz="2200" dirty="0" err="1" smtClean="0"/>
              <a:t>bekerja</a:t>
            </a:r>
            <a:r>
              <a:rPr lang="en-ID" sz="2200" dirty="0" smtClean="0"/>
              <a:t> </a:t>
            </a:r>
            <a:r>
              <a:rPr lang="en-ID" sz="2200" dirty="0" err="1" smtClean="0"/>
              <a:t>saling</a:t>
            </a:r>
            <a:r>
              <a:rPr lang="en-ID" sz="2200" dirty="0" smtClean="0"/>
              <a:t> </a:t>
            </a:r>
            <a:r>
              <a:rPr lang="en-ID" sz="2200" dirty="0" err="1" smtClean="0"/>
              <a:t>bebas</a:t>
            </a:r>
            <a:r>
              <a:rPr lang="en-ID" sz="2200" dirty="0" smtClean="0"/>
              <a:t> (</a:t>
            </a:r>
            <a:r>
              <a:rPr lang="en-ID" sz="2200" i="1" dirty="0" smtClean="0"/>
              <a:t>independent</a:t>
            </a:r>
            <a:r>
              <a:rPr lang="en-ID" sz="2200" dirty="0" smtClean="0"/>
              <a:t>) </a:t>
            </a:r>
            <a:r>
              <a:rPr lang="en-ID" sz="2200" dirty="0" err="1" smtClean="0"/>
              <a:t>dan</a:t>
            </a:r>
            <a:r>
              <a:rPr lang="en-ID" sz="2200" dirty="0" smtClean="0"/>
              <a:t> </a:t>
            </a:r>
            <a:r>
              <a:rPr lang="en-ID" sz="2200" dirty="0" err="1" smtClean="0"/>
              <a:t>peluang</a:t>
            </a:r>
            <a:r>
              <a:rPr lang="en-ID" sz="2200" dirty="0" smtClean="0"/>
              <a:t> </a:t>
            </a:r>
            <a:r>
              <a:rPr lang="en-ID" sz="2200" dirty="0" err="1" smtClean="0"/>
              <a:t>gagal</a:t>
            </a:r>
            <a:r>
              <a:rPr lang="en-ID" sz="2200" dirty="0" smtClean="0"/>
              <a:t> (</a:t>
            </a:r>
            <a:r>
              <a:rPr lang="en-ID" sz="2200" dirty="0" err="1" smtClean="0"/>
              <a:t>tidak</a:t>
            </a:r>
            <a:r>
              <a:rPr lang="en-ID" sz="2200" dirty="0" smtClean="0"/>
              <a:t> </a:t>
            </a:r>
            <a:r>
              <a:rPr lang="en-ID" sz="2200" dirty="0" err="1" smtClean="0"/>
              <a:t>berfungsi</a:t>
            </a:r>
            <a:r>
              <a:rPr lang="en-ID" sz="2200" dirty="0" smtClean="0"/>
              <a:t>) </a:t>
            </a:r>
            <a:r>
              <a:rPr lang="en-ID" sz="2200" dirty="0" err="1" smtClean="0"/>
              <a:t>setiap</a:t>
            </a:r>
            <a:r>
              <a:rPr lang="en-ID" sz="2200" dirty="0" smtClean="0"/>
              <a:t> </a:t>
            </a:r>
            <a:r>
              <a:rPr lang="en-ID" sz="2200" dirty="0" err="1" smtClean="0"/>
              <a:t>komponen</a:t>
            </a:r>
            <a:r>
              <a:rPr lang="en-ID" sz="2200" dirty="0" smtClean="0"/>
              <a:t> </a:t>
            </a:r>
            <a:r>
              <a:rPr lang="en-ID" sz="2200" dirty="0" err="1" smtClean="0"/>
              <a:t>seperti</a:t>
            </a:r>
            <a:r>
              <a:rPr lang="en-ID" sz="2200" dirty="0" smtClean="0"/>
              <a:t> yang </a:t>
            </a:r>
            <a:r>
              <a:rPr lang="en-ID" sz="2200" dirty="0" err="1" smtClean="0"/>
              <a:t>tertera</a:t>
            </a:r>
            <a:r>
              <a:rPr lang="en-ID" sz="2200" dirty="0" smtClean="0"/>
              <a:t> </a:t>
            </a:r>
            <a:r>
              <a:rPr lang="en-ID" sz="2200" dirty="0" err="1" smtClean="0"/>
              <a:t>pada</a:t>
            </a:r>
            <a:r>
              <a:rPr lang="en-ID" sz="2200" dirty="0" smtClean="0"/>
              <a:t> </a:t>
            </a:r>
            <a:r>
              <a:rPr lang="en-ID" sz="2200" dirty="0" err="1" smtClean="0"/>
              <a:t>setiap</a:t>
            </a:r>
            <a:r>
              <a:rPr lang="en-ID" sz="2200" dirty="0" smtClean="0"/>
              <a:t> </a:t>
            </a:r>
            <a:r>
              <a:rPr lang="en-ID" sz="2200" dirty="0" err="1" smtClean="0"/>
              <a:t>blok</a:t>
            </a:r>
            <a:r>
              <a:rPr lang="en-ID" sz="2200" dirty="0" smtClean="0"/>
              <a:t>. </a:t>
            </a:r>
            <a:r>
              <a:rPr lang="en-ID" sz="2200" dirty="0" err="1" smtClean="0"/>
              <a:t>Tentukan</a:t>
            </a:r>
            <a:r>
              <a:rPr lang="en-ID" sz="2200" dirty="0" smtClean="0"/>
              <a:t> </a:t>
            </a:r>
            <a:r>
              <a:rPr lang="en-ID" sz="2200" dirty="0" err="1" smtClean="0"/>
              <a:t>reliabilitas</a:t>
            </a:r>
            <a:r>
              <a:rPr lang="en-ID" sz="2200" dirty="0" smtClean="0"/>
              <a:t> system !  </a:t>
            </a:r>
            <a:endParaRPr lang="en-ID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4562699" y="3958821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699" y="3958821"/>
                <a:ext cx="709602" cy="4723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5644605" y="3958818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605" y="3958818"/>
                <a:ext cx="709602" cy="4723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7115371" y="3958818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71" y="3958818"/>
                <a:ext cx="709602" cy="4723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4562699" y="4814330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699" y="4814330"/>
                <a:ext cx="709602" cy="4723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stCxn id="30" idx="3"/>
            <a:endCxn id="31" idx="1"/>
          </p:cNvCxnSpPr>
          <p:nvPr/>
        </p:nvCxnSpPr>
        <p:spPr>
          <a:xfrm flipV="1">
            <a:off x="5272301" y="4195017"/>
            <a:ext cx="372304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1" idx="3"/>
            <a:endCxn id="32" idx="1"/>
          </p:cNvCxnSpPr>
          <p:nvPr/>
        </p:nvCxnSpPr>
        <p:spPr>
          <a:xfrm>
            <a:off x="6354207" y="4195017"/>
            <a:ext cx="7611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86320" y="4195016"/>
            <a:ext cx="1076379" cy="8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" idx="3"/>
          </p:cNvCxnSpPr>
          <p:nvPr/>
        </p:nvCxnSpPr>
        <p:spPr>
          <a:xfrm flipV="1">
            <a:off x="5272301" y="3339508"/>
            <a:ext cx="1346862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272301" y="5053472"/>
            <a:ext cx="1346862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19163" y="3339508"/>
            <a:ext cx="0" cy="1711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824973" y="4195016"/>
            <a:ext cx="372304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104563" y="3339506"/>
            <a:ext cx="0" cy="1711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1"/>
          </p:cNvCxnSpPr>
          <p:nvPr/>
        </p:nvCxnSpPr>
        <p:spPr>
          <a:xfrm flipH="1" flipV="1">
            <a:off x="4104563" y="3339506"/>
            <a:ext cx="458136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4090791" y="5042549"/>
            <a:ext cx="458136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84465" y="3063555"/>
                <a:ext cx="3349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D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465" y="3063555"/>
                <a:ext cx="334978" cy="246221"/>
              </a:xfrm>
              <a:prstGeom prst="rect">
                <a:avLst/>
              </a:prstGeom>
              <a:blipFill>
                <a:blip r:embed="rId9"/>
                <a:stretch>
                  <a:fillRect l="-1818" b="-15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254250" y="3896094"/>
                <a:ext cx="3349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D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50" y="3896094"/>
                <a:ext cx="334978" cy="246221"/>
              </a:xfrm>
              <a:prstGeom prst="rect">
                <a:avLst/>
              </a:prstGeom>
              <a:blipFill>
                <a:blip r:embed="rId10"/>
                <a:stretch>
                  <a:fillRect l="-1818" b="-1219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34259" y="3921171"/>
                <a:ext cx="3349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D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259" y="3921171"/>
                <a:ext cx="334978" cy="246221"/>
              </a:xfrm>
              <a:prstGeom prst="rect">
                <a:avLst/>
              </a:prstGeom>
              <a:blipFill>
                <a:blip r:embed="rId11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284465" y="4784765"/>
                <a:ext cx="3349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D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465" y="4784765"/>
                <a:ext cx="334978" cy="246221"/>
              </a:xfrm>
              <a:prstGeom prst="rect">
                <a:avLst/>
              </a:prstGeom>
              <a:blipFill>
                <a:blip r:embed="rId12"/>
                <a:stretch>
                  <a:fillRect l="-1818" b="-15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820694" y="3921171"/>
                <a:ext cx="3349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D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94" y="3921171"/>
                <a:ext cx="334978" cy="246221"/>
              </a:xfrm>
              <a:prstGeom prst="rect">
                <a:avLst/>
              </a:prstGeom>
              <a:blipFill>
                <a:blip r:embed="rId13"/>
                <a:stretch>
                  <a:fillRect l="-1818" b="-1463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3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359735" y="1817957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35" y="1817957"/>
                <a:ext cx="709602" cy="4723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0185" y="180004"/>
            <a:ext cx="2701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5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356" y="1133935"/>
            <a:ext cx="117738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200" b="1" dirty="0" smtClean="0">
                <a:solidFill>
                  <a:srgbClr val="C00000"/>
                </a:solidFill>
              </a:rPr>
              <a:t>PENYELESAIAN:</a:t>
            </a:r>
            <a:endParaRPr lang="en-ID" sz="2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1359735" y="2673466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35" y="2673466"/>
                <a:ext cx="709602" cy="4723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2441641" y="2673463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641" y="2673463"/>
                <a:ext cx="709602" cy="4723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3912407" y="2673463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407" y="2673463"/>
                <a:ext cx="709602" cy="4723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1359735" y="3528975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35" y="3528975"/>
                <a:ext cx="709602" cy="4723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stCxn id="30" idx="3"/>
            <a:endCxn id="31" idx="1"/>
          </p:cNvCxnSpPr>
          <p:nvPr/>
        </p:nvCxnSpPr>
        <p:spPr>
          <a:xfrm flipV="1">
            <a:off x="2069337" y="2909662"/>
            <a:ext cx="372304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1" idx="3"/>
            <a:endCxn id="32" idx="1"/>
          </p:cNvCxnSpPr>
          <p:nvPr/>
        </p:nvCxnSpPr>
        <p:spPr>
          <a:xfrm>
            <a:off x="3151243" y="2909662"/>
            <a:ext cx="7611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3356" y="2909661"/>
            <a:ext cx="1076379" cy="8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" idx="3"/>
          </p:cNvCxnSpPr>
          <p:nvPr/>
        </p:nvCxnSpPr>
        <p:spPr>
          <a:xfrm flipV="1">
            <a:off x="2069337" y="2054153"/>
            <a:ext cx="1346862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069337" y="3768117"/>
            <a:ext cx="1346862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416199" y="2054153"/>
            <a:ext cx="0" cy="1711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622009" y="2909661"/>
            <a:ext cx="372304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01599" y="2054151"/>
            <a:ext cx="0" cy="1711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1"/>
          </p:cNvCxnSpPr>
          <p:nvPr/>
        </p:nvCxnSpPr>
        <p:spPr>
          <a:xfrm flipH="1" flipV="1">
            <a:off x="901599" y="2054151"/>
            <a:ext cx="458136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887827" y="3757194"/>
            <a:ext cx="458136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Callout 1"/>
          <p:cNvSpPr/>
          <p:nvPr/>
        </p:nvSpPr>
        <p:spPr>
          <a:xfrm>
            <a:off x="1181756" y="2437606"/>
            <a:ext cx="2147466" cy="1001824"/>
          </a:xfrm>
          <a:prstGeom prst="wedgeEllipseCallout">
            <a:avLst>
              <a:gd name="adj1" fmla="val 154792"/>
              <a:gd name="adj2" fmla="val -1175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33388" y="2889226"/>
                <a:ext cx="64306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𝑺𝒆𝒓𝒊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𝑩𝒆𝒓𝒇𝒖𝒏𝒈𝒔𝒊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ID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88" y="2889226"/>
                <a:ext cx="6430671" cy="307777"/>
              </a:xfrm>
              <a:prstGeom prst="rect">
                <a:avLst/>
              </a:prstGeom>
              <a:blipFill>
                <a:blip r:embed="rId9"/>
                <a:stretch>
                  <a:fillRect l="-474" t="-2000" r="-474" b="-36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33388" y="1862156"/>
                <a:ext cx="4982869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D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ID" sz="2000" dirty="0" smtClean="0">
                    <a:solidFill>
                      <a:schemeClr val="tx2"/>
                    </a:solidFill>
                  </a:rPr>
                  <a:t>      </a:t>
                </a:r>
                <a:r>
                  <a:rPr lang="en-ID" sz="2000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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ID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D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D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ID" sz="20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88" y="1862156"/>
                <a:ext cx="4982869" cy="424732"/>
              </a:xfrm>
              <a:prstGeom prst="rect">
                <a:avLst/>
              </a:prstGeom>
              <a:blipFill>
                <a:blip r:embed="rId10"/>
                <a:stretch>
                  <a:fillRect t="-7143" b="-185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33388" y="2341698"/>
                <a:ext cx="4982869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D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ID" sz="2000" dirty="0" smtClean="0">
                    <a:solidFill>
                      <a:schemeClr val="tx2"/>
                    </a:solidFill>
                  </a:rPr>
                  <a:t>      </a:t>
                </a:r>
                <a:r>
                  <a:rPr lang="en-ID" sz="2000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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ID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D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ID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ID" sz="20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88" y="2341698"/>
                <a:ext cx="4982869" cy="424732"/>
              </a:xfrm>
              <a:prstGeom prst="rect">
                <a:avLst/>
              </a:prstGeom>
              <a:blipFill>
                <a:blip r:embed="rId11"/>
                <a:stretch>
                  <a:fillRect t="-7143" b="-185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33388" y="3360531"/>
                <a:ext cx="3580596" cy="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d>
                        <m:d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𝑺𝑬𝑹𝑰</m:t>
                          </m:r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en-ID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88" y="3360531"/>
                <a:ext cx="3580596" cy="336887"/>
              </a:xfrm>
              <a:prstGeom prst="rect">
                <a:avLst/>
              </a:prstGeom>
              <a:blipFill>
                <a:blip r:embed="rId12"/>
                <a:stretch>
                  <a:fillRect l="-1363" r="-1193" b="-2678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1359735" y="4145665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35" y="4145665"/>
                <a:ext cx="709602" cy="47239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1359735" y="5001174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0.64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35" y="5001174"/>
                <a:ext cx="709602" cy="47239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2724765" y="4999128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765" y="4999128"/>
                <a:ext cx="709602" cy="472397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1359735" y="5856683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35" y="5856683"/>
                <a:ext cx="709602" cy="47239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34" idx="3"/>
          </p:cNvCxnSpPr>
          <p:nvPr/>
        </p:nvCxnSpPr>
        <p:spPr>
          <a:xfrm>
            <a:off x="2069337" y="5237373"/>
            <a:ext cx="540953" cy="29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6" idx="1"/>
          </p:cNvCxnSpPr>
          <p:nvPr/>
        </p:nvCxnSpPr>
        <p:spPr>
          <a:xfrm>
            <a:off x="2600193" y="5235326"/>
            <a:ext cx="12457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83356" y="5237369"/>
            <a:ext cx="1076379" cy="8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3" idx="3"/>
          </p:cNvCxnSpPr>
          <p:nvPr/>
        </p:nvCxnSpPr>
        <p:spPr>
          <a:xfrm flipV="1">
            <a:off x="2069337" y="4378918"/>
            <a:ext cx="560809" cy="29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069337" y="6095829"/>
            <a:ext cx="540953" cy="5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620098" y="4389865"/>
            <a:ext cx="0" cy="1711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434367" y="5235327"/>
            <a:ext cx="372304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01599" y="4381859"/>
            <a:ext cx="0" cy="1711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3" idx="1"/>
          </p:cNvCxnSpPr>
          <p:nvPr/>
        </p:nvCxnSpPr>
        <p:spPr>
          <a:xfrm flipH="1" flipV="1">
            <a:off x="901599" y="4381859"/>
            <a:ext cx="458136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887827" y="6084902"/>
            <a:ext cx="458136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Callout 56"/>
          <p:cNvSpPr/>
          <p:nvPr/>
        </p:nvSpPr>
        <p:spPr>
          <a:xfrm>
            <a:off x="1068547" y="4080681"/>
            <a:ext cx="1346195" cy="2296679"/>
          </a:xfrm>
          <a:prstGeom prst="wedgeEllipseCallout">
            <a:avLst>
              <a:gd name="adj1" fmla="val 279790"/>
              <a:gd name="adj2" fmla="val -4288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733388" y="4480715"/>
                <a:ext cx="4683142" cy="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d>
                        <m:d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𝑷𝑨𝑹𝑨𝑳𝑬𝑳</m:t>
                          </m:r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𝑺𝑬𝑹𝑰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88" y="4480715"/>
                <a:ext cx="4683142" cy="336887"/>
              </a:xfrm>
              <a:prstGeom prst="rect">
                <a:avLst/>
              </a:prstGeom>
              <a:blipFill>
                <a:blip r:embed="rId17"/>
                <a:stretch>
                  <a:fillRect l="-391" r="-1172" b="-2909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663050" y="1492824"/>
                <a:ext cx="2383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𝑹𝑨𝑵𝑮𝑲𝑨𝑰𝑨𝑵</m:t>
                      </m:r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𝑺𝑬𝑹𝑰</m:t>
                      </m:r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ID" u="sng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050" y="1492824"/>
                <a:ext cx="238398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663049" y="4001372"/>
                <a:ext cx="2874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𝑹𝑨𝑵𝑮𝑲𝑨𝑰𝑨𝑵</m:t>
                      </m:r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𝑷𝑨𝑹𝑨𝑳𝑬𝑳</m:t>
                      </m:r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ID" u="sng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049" y="4001372"/>
                <a:ext cx="287450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33388" y="4964544"/>
                <a:ext cx="5447582" cy="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𝑷𝑨𝑹𝑨𝑳𝑬𝑳</m:t>
                          </m:r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sSub>
                        <m:sSubPr>
                          <m:ctrlP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𝑺𝑬𝑹𝑰</m:t>
                          </m:r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D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88" y="4964544"/>
                <a:ext cx="5447582" cy="336887"/>
              </a:xfrm>
              <a:prstGeom prst="rect">
                <a:avLst/>
              </a:prstGeom>
              <a:blipFill>
                <a:blip r:embed="rId20"/>
                <a:stretch>
                  <a:fillRect l="-672" b="-2678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5733388" y="5495825"/>
                <a:ext cx="5157117" cy="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𝑷𝑨𝑹𝑨𝑳𝑬𝑳</m:t>
                          </m:r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𝟎𝟑𝟖𝟒</m:t>
                      </m:r>
                    </m:oMath>
                  </m:oMathPara>
                </a14:m>
                <a:endParaRPr lang="en-ID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88" y="5495825"/>
                <a:ext cx="5157117" cy="336887"/>
              </a:xfrm>
              <a:prstGeom prst="rect">
                <a:avLst/>
              </a:prstGeom>
              <a:blipFill>
                <a:blip r:embed="rId21"/>
                <a:stretch>
                  <a:fillRect l="-709" r="-591" b="-2909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4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0185" y="180004"/>
            <a:ext cx="2701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5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356" y="1133935"/>
            <a:ext cx="117738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200" b="1" dirty="0" smtClean="0">
                <a:solidFill>
                  <a:srgbClr val="C00000"/>
                </a:solidFill>
              </a:rPr>
              <a:t>PENYELESAIAN:</a:t>
            </a:r>
            <a:endParaRPr lang="en-ID" sz="2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786201" y="3804375"/>
                <a:ext cx="82811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𝑹𝒆𝒍𝒊𝒂𝒃𝒊𝒍𝒊𝒕𝒂𝒔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𝑺𝒆𝒓𝒊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𝑰𝑰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𝑷𝑨𝑹𝑨𝑳𝑬𝑳</m:t>
                          </m:r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ID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e>
                      </m:d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𝟗𝟔𝟏𝟔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𝟖𝟔𝟓𝟒𝟒</m:t>
                      </m:r>
                    </m:oMath>
                  </m:oMathPara>
                </a14:m>
                <a:endParaRPr lang="en-ID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201" y="3804375"/>
                <a:ext cx="8281113" cy="307777"/>
              </a:xfrm>
              <a:prstGeom prst="rect">
                <a:avLst/>
              </a:prstGeom>
              <a:blipFill>
                <a:blip r:embed="rId4"/>
                <a:stretch>
                  <a:fillRect l="-294" r="-221" b="-1764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041312" y="2563867"/>
                <a:ext cx="7078133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𝑃𝐴𝑅𝐴𝐿𝐸𝐿</m:t>
                        </m:r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=0.0</m:t>
                    </m:r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384</m:t>
                    </m:r>
                  </m:oMath>
                </a14:m>
                <a:r>
                  <a:rPr lang="en-ID" sz="2000" dirty="0" smtClean="0">
                    <a:solidFill>
                      <a:schemeClr val="tx2"/>
                    </a:solidFill>
                  </a:rPr>
                  <a:t>      </a:t>
                </a:r>
                <a:r>
                  <a:rPr lang="en-ID" sz="2000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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ID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𝑃𝐴𝑅𝐴𝐿𝐸𝐿</m:t>
                        </m:r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ID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616</m:t>
                    </m:r>
                  </m:oMath>
                </a14:m>
                <a:r>
                  <a:rPr lang="en-ID" sz="20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312" y="2563867"/>
                <a:ext cx="7078133" cy="424732"/>
              </a:xfrm>
              <a:prstGeom prst="rect">
                <a:avLst/>
              </a:prstGeom>
              <a:blipFill>
                <a:blip r:embed="rId5"/>
                <a:stretch>
                  <a:fillRect t="-8696" b="-202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41312" y="3049379"/>
                <a:ext cx="6644272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D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ID" sz="2000" dirty="0" smtClean="0">
                    <a:solidFill>
                      <a:schemeClr val="tx2"/>
                    </a:solidFill>
                  </a:rPr>
                  <a:t>                               </a:t>
                </a:r>
                <a:r>
                  <a:rPr lang="en-ID" sz="2000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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ID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D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ID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ID" sz="20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312" y="3049379"/>
                <a:ext cx="6644272" cy="424732"/>
              </a:xfrm>
              <a:prstGeom prst="rect">
                <a:avLst/>
              </a:prstGeom>
              <a:blipFill>
                <a:blip r:embed="rId6"/>
                <a:stretch>
                  <a:fillRect t="-7143" b="-185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1041177" y="2863692"/>
                <a:ext cx="868154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0.0512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77" y="2863692"/>
                <a:ext cx="868154" cy="472397"/>
              </a:xfrm>
              <a:prstGeom prst="roundRect">
                <a:avLst/>
              </a:prstGeom>
              <a:blipFill>
                <a:blip r:embed="rId7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2406207" y="2861646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07" y="2861646"/>
                <a:ext cx="709602" cy="4723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34" idx="3"/>
          </p:cNvCxnSpPr>
          <p:nvPr/>
        </p:nvCxnSpPr>
        <p:spPr>
          <a:xfrm>
            <a:off x="1909331" y="3099891"/>
            <a:ext cx="382401" cy="29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6" idx="1"/>
          </p:cNvCxnSpPr>
          <p:nvPr/>
        </p:nvCxnSpPr>
        <p:spPr>
          <a:xfrm>
            <a:off x="2281635" y="3097844"/>
            <a:ext cx="12457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0375" y="3097844"/>
            <a:ext cx="580802" cy="10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115809" y="3097845"/>
            <a:ext cx="372304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14554" y="2146896"/>
                <a:ext cx="24849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𝑹𝑨𝑵𝑮𝑲𝑨𝑰𝑨𝑵</m:t>
                      </m:r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𝑺𝑬𝑹𝑰</m:t>
                      </m:r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b="1" i="1" u="sng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𝑰𝑰</m:t>
                      </m:r>
                    </m:oMath>
                  </m:oMathPara>
                </a14:m>
                <a:endParaRPr lang="en-ID" u="sng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554" y="2146896"/>
                <a:ext cx="248497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0"/>
          <p:cNvSpPr/>
          <p:nvPr/>
        </p:nvSpPr>
        <p:spPr>
          <a:xfrm>
            <a:off x="795867" y="2563867"/>
            <a:ext cx="2506133" cy="1042933"/>
          </a:xfrm>
          <a:prstGeom prst="wedgeEllipseCallout">
            <a:avLst>
              <a:gd name="adj1" fmla="val 77816"/>
              <a:gd name="adj2" fmla="val -6414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55575" y="4970545"/>
            <a:ext cx="11765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b="1" dirty="0" err="1" smtClean="0">
                <a:solidFill>
                  <a:schemeClr val="tx2"/>
                </a:solidFill>
              </a:rPr>
              <a:t>Sehingga</a:t>
            </a:r>
            <a:r>
              <a:rPr lang="en-ID" sz="2800" b="1" dirty="0" smtClean="0">
                <a:solidFill>
                  <a:schemeClr val="tx2"/>
                </a:solidFill>
              </a:rPr>
              <a:t> </a:t>
            </a:r>
            <a:r>
              <a:rPr lang="en-ID" sz="2800" b="1" dirty="0" err="1" smtClean="0">
                <a:solidFill>
                  <a:schemeClr val="tx2"/>
                </a:solidFill>
              </a:rPr>
              <a:t>peluang</a:t>
            </a:r>
            <a:r>
              <a:rPr lang="en-ID" sz="2800" b="1" dirty="0" smtClean="0">
                <a:solidFill>
                  <a:schemeClr val="tx2"/>
                </a:solidFill>
              </a:rPr>
              <a:t> </a:t>
            </a:r>
            <a:r>
              <a:rPr lang="en-ID" sz="2800" b="1" dirty="0" err="1" smtClean="0">
                <a:solidFill>
                  <a:schemeClr val="tx2"/>
                </a:solidFill>
              </a:rPr>
              <a:t>sistem</a:t>
            </a:r>
            <a:r>
              <a:rPr lang="en-ID" sz="2800" b="1" dirty="0" smtClean="0">
                <a:solidFill>
                  <a:schemeClr val="tx2"/>
                </a:solidFill>
              </a:rPr>
              <a:t> (</a:t>
            </a:r>
            <a:r>
              <a:rPr lang="en-ID" sz="2800" b="1" dirty="0" err="1" smtClean="0">
                <a:solidFill>
                  <a:schemeClr val="tx2"/>
                </a:solidFill>
              </a:rPr>
              <a:t>rangkaian</a:t>
            </a:r>
            <a:r>
              <a:rPr lang="en-ID" sz="2800" b="1" dirty="0" smtClean="0">
                <a:solidFill>
                  <a:schemeClr val="tx2"/>
                </a:solidFill>
              </a:rPr>
              <a:t>) </a:t>
            </a:r>
            <a:r>
              <a:rPr lang="en-ID" sz="2800" b="1" dirty="0" err="1" smtClean="0">
                <a:solidFill>
                  <a:schemeClr val="tx2"/>
                </a:solidFill>
              </a:rPr>
              <a:t>akan</a:t>
            </a:r>
            <a:r>
              <a:rPr lang="en-ID" sz="2800" b="1" dirty="0" smtClean="0">
                <a:solidFill>
                  <a:schemeClr val="tx2"/>
                </a:solidFill>
              </a:rPr>
              <a:t> </a:t>
            </a:r>
            <a:r>
              <a:rPr lang="en-ID" sz="2800" b="1" dirty="0" err="1" smtClean="0">
                <a:solidFill>
                  <a:schemeClr val="tx2"/>
                </a:solidFill>
              </a:rPr>
              <a:t>berfungsi</a:t>
            </a:r>
            <a:r>
              <a:rPr lang="en-ID" sz="2800" b="1" dirty="0" smtClean="0">
                <a:solidFill>
                  <a:schemeClr val="tx2"/>
                </a:solidFill>
              </a:rPr>
              <a:t> </a:t>
            </a:r>
            <a:r>
              <a:rPr lang="en-ID" sz="2800" b="1" dirty="0" err="1" smtClean="0">
                <a:solidFill>
                  <a:schemeClr val="tx2"/>
                </a:solidFill>
              </a:rPr>
              <a:t>adalah</a:t>
            </a:r>
            <a:r>
              <a:rPr lang="en-ID" sz="2800" b="1" dirty="0" smtClean="0">
                <a:solidFill>
                  <a:schemeClr val="tx2"/>
                </a:solidFill>
              </a:rPr>
              <a:t> </a:t>
            </a:r>
            <a:r>
              <a:rPr lang="en-ID" sz="2800" b="1" dirty="0" smtClean="0">
                <a:solidFill>
                  <a:schemeClr val="tx2"/>
                </a:solidFill>
              </a:rPr>
              <a:t>0.86544 </a:t>
            </a:r>
            <a:r>
              <a:rPr lang="en-ID" sz="2800" b="1" dirty="0" smtClean="0">
                <a:solidFill>
                  <a:schemeClr val="tx2"/>
                </a:solidFill>
              </a:rPr>
              <a:t>, </a:t>
            </a:r>
            <a:r>
              <a:rPr lang="en-ID" sz="2800" b="1" dirty="0" err="1" smtClean="0">
                <a:solidFill>
                  <a:schemeClr val="tx2"/>
                </a:solidFill>
              </a:rPr>
              <a:t>atau</a:t>
            </a:r>
            <a:r>
              <a:rPr lang="en-ID" sz="2800" b="1" dirty="0" smtClean="0">
                <a:solidFill>
                  <a:schemeClr val="tx2"/>
                </a:solidFill>
              </a:rPr>
              <a:t> </a:t>
            </a:r>
            <a:r>
              <a:rPr lang="en-ID" sz="2800" b="1" dirty="0" err="1" smtClean="0">
                <a:solidFill>
                  <a:schemeClr val="tx2"/>
                </a:solidFill>
              </a:rPr>
              <a:t>reliabilitas</a:t>
            </a:r>
            <a:r>
              <a:rPr lang="en-ID" sz="2800" b="1" dirty="0" smtClean="0">
                <a:solidFill>
                  <a:schemeClr val="tx2"/>
                </a:solidFill>
              </a:rPr>
              <a:t> </a:t>
            </a:r>
            <a:r>
              <a:rPr lang="en-ID" sz="2800" b="1" dirty="0" err="1" smtClean="0">
                <a:solidFill>
                  <a:schemeClr val="tx2"/>
                </a:solidFill>
              </a:rPr>
              <a:t>sistem</a:t>
            </a:r>
            <a:r>
              <a:rPr lang="en-ID" sz="2800" b="1" dirty="0" smtClean="0">
                <a:solidFill>
                  <a:schemeClr val="tx2"/>
                </a:solidFill>
              </a:rPr>
              <a:t> </a:t>
            </a:r>
            <a:r>
              <a:rPr lang="en-ID" sz="2800" b="1" dirty="0" err="1" smtClean="0">
                <a:solidFill>
                  <a:schemeClr val="tx2"/>
                </a:solidFill>
              </a:rPr>
              <a:t>sebesar</a:t>
            </a:r>
            <a:r>
              <a:rPr lang="en-ID" sz="2800" b="1" dirty="0" smtClean="0">
                <a:solidFill>
                  <a:schemeClr val="tx2"/>
                </a:solidFill>
              </a:rPr>
              <a:t> </a:t>
            </a:r>
            <a:r>
              <a:rPr lang="en-ID" sz="2800" b="1" dirty="0" smtClean="0">
                <a:solidFill>
                  <a:schemeClr val="tx2"/>
                </a:solidFill>
              </a:rPr>
              <a:t>86.544 </a:t>
            </a:r>
            <a:r>
              <a:rPr lang="en-ID" sz="2800" b="1" dirty="0" smtClean="0">
                <a:solidFill>
                  <a:schemeClr val="tx2"/>
                </a:solidFill>
              </a:rPr>
              <a:t>% </a:t>
            </a:r>
            <a:endParaRPr lang="en-ID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0185" y="180004"/>
            <a:ext cx="2701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5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3356" y="1133935"/>
                <a:ext cx="11773828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4"/>
                </a:pPr>
                <a:r>
                  <a:rPr lang="en-ID" sz="2200" dirty="0" smtClean="0"/>
                  <a:t>Diasumsikan </a:t>
                </a:r>
                <a:r>
                  <a:rPr lang="en-ID" sz="2200" dirty="0" err="1" smtClean="0"/>
                  <a:t>bahwa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setiap</a:t>
                </a:r>
                <a:r>
                  <a:rPr lang="en-ID" sz="2200" dirty="0" smtClean="0"/>
                  <a:t> switch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sz="2200" dirty="0" smtClean="0"/>
                  <a:t> </a:t>
                </a:r>
                <a:r>
                  <a:rPr lang="en-ID" sz="2200" dirty="0" err="1" smtClean="0"/>
                  <a:t>pada</a:t>
                </a:r>
                <a:r>
                  <a:rPr lang="en-ID" sz="2200" dirty="0" smtClean="0"/>
                  <a:t> diagram </a:t>
                </a:r>
                <a:r>
                  <a:rPr lang="en-ID" sz="2200" dirty="0" err="1" smtClean="0"/>
                  <a:t>dibawah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memiliki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peluang</a:t>
                </a:r>
                <a:r>
                  <a:rPr lang="en-ID" sz="2200" dirty="0" smtClean="0"/>
                  <a:t> “</a:t>
                </a:r>
                <a:r>
                  <a:rPr lang="en-ID" sz="2200" i="1" dirty="0" smtClean="0"/>
                  <a:t>Closed</a:t>
                </a:r>
                <a:r>
                  <a:rPr lang="en-ID" sz="2200" dirty="0" smtClean="0"/>
                  <a:t>” </a:t>
                </a:r>
                <a:r>
                  <a:rPr lang="en-ID" sz="2200" dirty="0" err="1" smtClean="0"/>
                  <a:t>sebesar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sz="2200" dirty="0" smtClean="0"/>
                  <a:t> </a:t>
                </a:r>
                <a:r>
                  <a:rPr lang="en-ID" sz="2200" dirty="0" err="1" smtClean="0"/>
                  <a:t>dan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peluang</a:t>
                </a:r>
                <a:r>
                  <a:rPr lang="en-ID" sz="2200" dirty="0" smtClean="0"/>
                  <a:t> “</a:t>
                </a:r>
                <a:r>
                  <a:rPr lang="en-ID" sz="2200" i="1" dirty="0" smtClean="0"/>
                  <a:t>Open</a:t>
                </a:r>
                <a:r>
                  <a:rPr lang="en-ID" sz="2200" dirty="0" smtClean="0"/>
                  <a:t>” </a:t>
                </a:r>
                <a:r>
                  <a:rPr lang="en-ID" sz="2200" dirty="0" err="1" smtClean="0"/>
                  <a:t>sebesar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D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D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D" sz="2200" dirty="0" smtClean="0"/>
                  <a:t> , </a:t>
                </a:r>
                <a:r>
                  <a:rPr lang="en-ID" sz="2200" dirty="0" err="1" smtClean="0"/>
                  <a:t>dengan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=1, 2,…,5</m:t>
                    </m:r>
                  </m:oMath>
                </a14:m>
                <a:r>
                  <a:rPr lang="en-ID" sz="2200" dirty="0" smtClean="0"/>
                  <a:t>. </a:t>
                </a:r>
                <a:r>
                  <a:rPr lang="en-ID" sz="2200" dirty="0" err="1" smtClean="0"/>
                  <a:t>Hitung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besarnya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peluang</a:t>
                </a:r>
                <a:r>
                  <a:rPr lang="en-ID" sz="2200" dirty="0" smtClean="0"/>
                  <a:t> circuit </a:t>
                </a:r>
                <a:r>
                  <a:rPr lang="en-ID" sz="2200" dirty="0" err="1" smtClean="0"/>
                  <a:t>tersebut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dapat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melewatkan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arus</a:t>
                </a:r>
                <a:r>
                  <a:rPr lang="en-ID" sz="2200" dirty="0" smtClean="0"/>
                  <a:t> ! </a:t>
                </a:r>
                <a:r>
                  <a:rPr lang="en-ID" sz="2200" dirty="0" err="1" smtClean="0"/>
                  <a:t>Asumsi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setiap</a:t>
                </a:r>
                <a:r>
                  <a:rPr lang="en-ID" sz="2200" dirty="0" smtClean="0"/>
                  <a:t> switch </a:t>
                </a:r>
                <a:r>
                  <a:rPr lang="en-ID" sz="2200" dirty="0" err="1" smtClean="0"/>
                  <a:t>bekerja</a:t>
                </a:r>
                <a:r>
                  <a:rPr lang="en-ID" sz="2200" dirty="0" smtClean="0"/>
                  <a:t> </a:t>
                </a:r>
                <a:r>
                  <a:rPr lang="en-ID" sz="2200" i="1" dirty="0" smtClean="0"/>
                  <a:t>independent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satu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sama</a:t>
                </a:r>
                <a:r>
                  <a:rPr lang="en-ID" sz="2200" dirty="0" smtClean="0"/>
                  <a:t> lain.  </a:t>
                </a:r>
                <a:endParaRPr lang="en-ID" sz="2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56" y="1133935"/>
                <a:ext cx="11773828" cy="1615827"/>
              </a:xfrm>
              <a:prstGeom prst="rect">
                <a:avLst/>
              </a:prstGeom>
              <a:blipFill>
                <a:blip r:embed="rId4"/>
                <a:stretch>
                  <a:fillRect l="-673" r="-621" b="-377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V="1">
            <a:off x="3164305" y="4346513"/>
            <a:ext cx="996880" cy="85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620612" y="3461502"/>
            <a:ext cx="3548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62926" y="3484405"/>
            <a:ext cx="295840" cy="8635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458766" y="3477285"/>
            <a:ext cx="807045" cy="71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4444994" y="5187448"/>
            <a:ext cx="458136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285634" y="3563548"/>
                <a:ext cx="3349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1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ID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D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634" y="3563548"/>
                <a:ext cx="334978" cy="246221"/>
              </a:xfrm>
              <a:prstGeom prst="rect">
                <a:avLst/>
              </a:prstGeom>
              <a:blipFill>
                <a:blip r:embed="rId5"/>
                <a:stretch>
                  <a:fillRect l="-1818" b="-15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4161185" y="4335887"/>
            <a:ext cx="295840" cy="8635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265811" y="3194942"/>
            <a:ext cx="292771" cy="2894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975413" y="3174984"/>
            <a:ext cx="292771" cy="2894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78442" y="3468448"/>
            <a:ext cx="295840" cy="8635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76701" y="4319930"/>
            <a:ext cx="295840" cy="8635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54386" y="5175278"/>
            <a:ext cx="3548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899585" y="4908718"/>
            <a:ext cx="292771" cy="2894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609187" y="4888760"/>
            <a:ext cx="292771" cy="2894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42708" y="3559703"/>
                <a:ext cx="3349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1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ID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D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08" y="3559703"/>
                <a:ext cx="334978" cy="246221"/>
              </a:xfrm>
              <a:prstGeom prst="rect">
                <a:avLst/>
              </a:prstGeom>
              <a:blipFill>
                <a:blip r:embed="rId6"/>
                <a:stretch>
                  <a:fillRect l="-3636" b="-15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/>
          <p:nvPr/>
        </p:nvCxnSpPr>
        <p:spPr>
          <a:xfrm>
            <a:off x="5924066" y="5183917"/>
            <a:ext cx="3548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278867" y="4897399"/>
            <a:ext cx="292771" cy="2894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6618565" y="5175273"/>
            <a:ext cx="458136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296136" y="3484405"/>
            <a:ext cx="807045" cy="71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950656" y="4569185"/>
                <a:ext cx="3349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1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ID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ID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56" y="4569185"/>
                <a:ext cx="334978" cy="246221"/>
              </a:xfrm>
              <a:prstGeom prst="rect">
                <a:avLst/>
              </a:prstGeom>
              <a:blipFill>
                <a:blip r:embed="rId7"/>
                <a:stretch>
                  <a:fillRect l="-1818" b="-15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607730" y="4565340"/>
                <a:ext cx="3349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1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ID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ID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730" y="4565340"/>
                <a:ext cx="334978" cy="246221"/>
              </a:xfrm>
              <a:prstGeom prst="rect">
                <a:avLst/>
              </a:prstGeom>
              <a:blipFill>
                <a:blip r:embed="rId8"/>
                <a:stretch>
                  <a:fillRect l="-3636" b="-15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70325" y="4570969"/>
                <a:ext cx="25907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1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ID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ID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325" y="4570969"/>
                <a:ext cx="259077" cy="246221"/>
              </a:xfrm>
              <a:prstGeom prst="rect">
                <a:avLst/>
              </a:prstGeom>
              <a:blipFill>
                <a:blip r:embed="rId9"/>
                <a:stretch>
                  <a:fillRect l="-16279" r="-6977" b="-175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 flipV="1">
            <a:off x="7372541" y="4319930"/>
            <a:ext cx="996880" cy="85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92729" y="3965281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ID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729" y="3965281"/>
                <a:ext cx="243656" cy="369332"/>
              </a:xfrm>
              <a:prstGeom prst="rect">
                <a:avLst/>
              </a:prstGeom>
              <a:blipFill>
                <a:blip r:embed="rId10"/>
                <a:stretch>
                  <a:fillRect l="-27500" r="-30000" b="-65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40884" y="3927693"/>
                <a:ext cx="283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D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884" y="3927693"/>
                <a:ext cx="283731" cy="369332"/>
              </a:xfrm>
              <a:prstGeom prst="rect">
                <a:avLst/>
              </a:prstGeom>
              <a:blipFill>
                <a:blip r:embed="rId11"/>
                <a:stretch>
                  <a:fillRect l="-26087" r="-26087" b="-65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9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0185" y="180004"/>
            <a:ext cx="2701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5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356" y="1133935"/>
            <a:ext cx="117738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200" b="1" dirty="0" smtClean="0">
                <a:solidFill>
                  <a:srgbClr val="C00000"/>
                </a:solidFill>
              </a:rPr>
              <a:t>PENYELESAIAN:</a:t>
            </a:r>
            <a:endParaRPr lang="en-ID" sz="2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07975" y="1716822"/>
                <a:ext cx="1054269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D" sz="2200" b="0" dirty="0" err="1" smtClean="0">
                    <a:solidFill>
                      <a:schemeClr val="tx2"/>
                    </a:solidFill>
                  </a:rPr>
                  <a:t>Arus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ID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D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dapat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mengalir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dari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ke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dengan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melewati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jalur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atas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atau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jalur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bawah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.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Sehingga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:</a:t>
                </a:r>
                <a:endParaRPr lang="en-ID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716822"/>
                <a:ext cx="10542694" cy="430887"/>
              </a:xfrm>
              <a:prstGeom prst="rect">
                <a:avLst/>
              </a:prstGeom>
              <a:blipFill>
                <a:blip r:embed="rId4"/>
                <a:stretch>
                  <a:fillRect l="-752" t="-10000" b="-285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1409" y="2402592"/>
                <a:ext cx="110649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𝐴𝑟𝑢𝑠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𝑀𝑒𝑛𝑔𝑎𝑙𝑖𝑟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𝑑𝑎𝑟𝑖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𝑘𝑒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𝐴𝑟𝑢𝑠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𝑀𝑒𝑙𝑒𝑤𝑎𝑡𝑖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𝐽𝑎𝑙𝑢𝑟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𝐴𝑡𝑎𝑠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𝑨𝑻𝑨𝑼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𝐴𝑟𝑢𝑠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𝑀𝑒𝑙𝑒𝑤𝑎𝑡𝑖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𝐽𝑎𝑙𝑢𝑟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𝐵𝑎𝑤𝑎h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09" y="2402592"/>
                <a:ext cx="11064952" cy="307777"/>
              </a:xfrm>
              <a:prstGeom prst="rect">
                <a:avLst/>
              </a:prstGeom>
              <a:blipFill>
                <a:blip r:embed="rId5"/>
                <a:stretch>
                  <a:fillRect l="-55" t="-1961" r="-331" b="-333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07975" y="2916988"/>
                <a:ext cx="891910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D" sz="2200" b="0" dirty="0" smtClean="0">
                    <a:solidFill>
                      <a:schemeClr val="tx2"/>
                    </a:solidFill>
                  </a:rPr>
                  <a:t>Andakan: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D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adalah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event yang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menyatakan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arus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D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mengalir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melewati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jalur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atas</a:t>
                </a:r>
                <a:endParaRPr lang="en-ID" sz="2200" dirty="0" smtClean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D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>
                    <a:solidFill>
                      <a:schemeClr val="tx2"/>
                    </a:solidFill>
                  </a:rPr>
                  <a:t>adalah</a:t>
                </a:r>
                <a:r>
                  <a:rPr lang="en-ID" sz="2200" dirty="0">
                    <a:solidFill>
                      <a:schemeClr val="tx2"/>
                    </a:solidFill>
                  </a:rPr>
                  <a:t> event yang </a:t>
                </a:r>
                <a:r>
                  <a:rPr lang="en-ID" sz="2200" dirty="0" err="1">
                    <a:solidFill>
                      <a:schemeClr val="tx2"/>
                    </a:solidFill>
                  </a:rPr>
                  <a:t>menyatakan</a:t>
                </a:r>
                <a:r>
                  <a:rPr lang="en-ID" sz="2200" dirty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>
                    <a:solidFill>
                      <a:schemeClr val="tx2"/>
                    </a:solidFill>
                  </a:rPr>
                  <a:t>arus</a:t>
                </a:r>
                <a:r>
                  <a:rPr lang="en-ID" sz="22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D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D" sz="2200" dirty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>
                    <a:solidFill>
                      <a:schemeClr val="tx2"/>
                    </a:solidFill>
                  </a:rPr>
                  <a:t>mengalir</a:t>
                </a:r>
                <a:r>
                  <a:rPr lang="en-ID" sz="2200" dirty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>
                    <a:solidFill>
                      <a:schemeClr val="tx2"/>
                    </a:solidFill>
                  </a:rPr>
                  <a:t>melewati</a:t>
                </a:r>
                <a:r>
                  <a:rPr lang="en-ID" sz="2200" dirty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>
                    <a:solidFill>
                      <a:schemeClr val="tx2"/>
                    </a:solidFill>
                  </a:rPr>
                  <a:t>jalur</a:t>
                </a:r>
                <a:r>
                  <a:rPr lang="en-ID" sz="2200" dirty="0">
                    <a:solidFill>
                      <a:schemeClr val="tx2"/>
                    </a:solidFill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</a:rPr>
                  <a:t>bawah</a:t>
                </a:r>
                <a:r>
                  <a:rPr lang="en-ID" sz="2200" dirty="0" smtClean="0">
                    <a:solidFill>
                      <a:schemeClr val="tx2"/>
                    </a:solidFill>
                  </a:rPr>
                  <a:t> </a:t>
                </a:r>
                <a:endParaRPr lang="en-ID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2916988"/>
                <a:ext cx="8919108" cy="1107996"/>
              </a:xfrm>
              <a:prstGeom prst="rect">
                <a:avLst/>
              </a:prstGeom>
              <a:blipFill>
                <a:blip r:embed="rId6"/>
                <a:stretch>
                  <a:fillRect l="-889" t="-3867" b="-1049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59431" y="4255881"/>
                <a:ext cx="112289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𝐴𝑟𝑢𝑠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𝑀𝑒𝑛𝑔𝑎𝑙𝑖𝑟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𝑑𝑎𝑟𝑖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𝑘𝑒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D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31" y="4255881"/>
                <a:ext cx="11228908" cy="307777"/>
              </a:xfrm>
              <a:prstGeom prst="rect">
                <a:avLst/>
              </a:prstGeom>
              <a:blipFill>
                <a:blip r:embed="rId7"/>
                <a:stretch>
                  <a:fillRect l="-543" t="-1961" b="-333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55576" y="2556480"/>
            <a:ext cx="603856" cy="1867095"/>
            <a:chOff x="283354" y="2556480"/>
            <a:chExt cx="476077" cy="1867095"/>
          </a:xfrm>
        </p:grpSpPr>
        <p:cxnSp>
          <p:nvCxnSpPr>
            <p:cNvPr id="11" name="Straight Arrow Connector 10"/>
            <p:cNvCxnSpPr/>
            <p:nvPr/>
          </p:nvCxnSpPr>
          <p:spPr>
            <a:xfrm rot="10800000" flipH="1">
              <a:off x="283356" y="2556480"/>
              <a:ext cx="476075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 flipH="1">
              <a:off x="283355" y="4423575"/>
              <a:ext cx="476075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3354" y="2556480"/>
              <a:ext cx="0" cy="186709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119127" y="4746436"/>
                <a:ext cx="68581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𝑆𝑖𝑠𝑡𝑒𝑚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𝑆𝑒𝑟𝑖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𝐵𝑒𝑟𝑓𝑢𝑛𝑔𝑠𝑖</m:t>
                          </m:r>
                        </m:e>
                      </m:d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D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D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D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27" y="4746436"/>
                <a:ext cx="6858159" cy="307777"/>
              </a:xfrm>
              <a:prstGeom prst="rect">
                <a:avLst/>
              </a:prstGeom>
              <a:blipFill>
                <a:blip r:embed="rId8"/>
                <a:stretch>
                  <a:fillRect l="-444" b="-34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11968" y="5201297"/>
                <a:ext cx="83020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𝑆𝑖𝑠𝑡𝑒𝑚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𝑆𝑒𝑟𝑖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𝐵𝑒𝑟𝑓𝑢𝑛𝑔𝑠𝑖</m:t>
                          </m:r>
                        </m:e>
                      </m:d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D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D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ID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ID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D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ID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D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D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68" y="5201297"/>
                <a:ext cx="8302016" cy="307777"/>
              </a:xfrm>
              <a:prstGeom prst="rect">
                <a:avLst/>
              </a:prstGeom>
              <a:blipFill>
                <a:blip r:embed="rId9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151449" y="4421638"/>
            <a:ext cx="603856" cy="1456636"/>
            <a:chOff x="283354" y="2556480"/>
            <a:chExt cx="476077" cy="1867095"/>
          </a:xfrm>
        </p:grpSpPr>
        <p:cxnSp>
          <p:nvCxnSpPr>
            <p:cNvPr id="68" name="Straight Arrow Connector 67"/>
            <p:cNvCxnSpPr/>
            <p:nvPr/>
          </p:nvCxnSpPr>
          <p:spPr>
            <a:xfrm rot="10800000" flipH="1">
              <a:off x="283356" y="2556480"/>
              <a:ext cx="476075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 flipH="1">
              <a:off x="283355" y="4423575"/>
              <a:ext cx="476075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83354" y="2556480"/>
              <a:ext cx="0" cy="186709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55303" y="5651772"/>
                <a:ext cx="66052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D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D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ID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D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D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03" y="5651772"/>
                <a:ext cx="660520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8202" y="180004"/>
            <a:ext cx="268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5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3356" y="1133935"/>
                <a:ext cx="11773828" cy="1055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2200" dirty="0" smtClean="0"/>
                  <a:t>Sebuah system </a:t>
                </a:r>
                <a:r>
                  <a:rPr lang="en-ID" sz="2200" dirty="0" err="1" smtClean="0"/>
                  <a:t>terdiri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dari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dua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komponen</a:t>
                </a:r>
                <a:r>
                  <a:rPr lang="en-ID" sz="2200" dirty="0" smtClean="0"/>
                  <a:t> yang </a:t>
                </a:r>
                <a:r>
                  <a:rPr lang="en-ID" sz="2200" dirty="0" err="1" smtClean="0"/>
                  <a:t>disusun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secara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seri</a:t>
                </a:r>
                <a:r>
                  <a:rPr lang="en-ID" sz="2200" dirty="0" smtClean="0"/>
                  <a:t>. </a:t>
                </a:r>
                <a:r>
                  <a:rPr lang="en-ID" sz="2200" dirty="0" err="1" smtClean="0"/>
                  <a:t>Diasumsikan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komponen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200" dirty="0" err="1" smtClean="0"/>
                  <a:t>dan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/>
                  <a:t> </a:t>
                </a:r>
                <a:r>
                  <a:rPr lang="en-ID" sz="2200" dirty="0" err="1" smtClean="0"/>
                  <a:t>saling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bebas</a:t>
                </a:r>
                <a:r>
                  <a:rPr lang="en-ID" sz="2200" dirty="0" smtClean="0"/>
                  <a:t>.</a:t>
                </a:r>
                <a:endParaRPr lang="en-ID" sz="2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56" y="1133935"/>
                <a:ext cx="11773828" cy="1055545"/>
              </a:xfrm>
              <a:prstGeom prst="rect">
                <a:avLst/>
              </a:prstGeom>
              <a:blipFill>
                <a:blip r:embed="rId4"/>
                <a:stretch>
                  <a:fillRect l="-673" r="-621" b="-1098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4827655" y="2189480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55" y="2189480"/>
                <a:ext cx="709602" cy="4723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5909561" y="2189477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61" y="2189477"/>
                <a:ext cx="709602" cy="4723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>
            <a:stCxn id="34" idx="3"/>
            <a:endCxn id="35" idx="1"/>
          </p:cNvCxnSpPr>
          <p:nvPr/>
        </p:nvCxnSpPr>
        <p:spPr>
          <a:xfrm flipV="1">
            <a:off x="5537257" y="2425676"/>
            <a:ext cx="372304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018809" y="2433681"/>
            <a:ext cx="808846" cy="8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30855" y="2433681"/>
            <a:ext cx="7565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46220" y="2716672"/>
                <a:ext cx="1110113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Jika </a:t>
                </a:r>
                <a:r>
                  <a:rPr lang="en-US" dirty="0" err="1">
                    <a:solidFill>
                      <a:srgbClr val="C00000"/>
                    </a:solidFill>
                  </a:rPr>
                  <a:t>peluang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kegagalan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komponen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dan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berturut-turut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sebesar</a:t>
                </a:r>
                <a:r>
                  <a:rPr lang="en-US" dirty="0">
                    <a:solidFill>
                      <a:srgbClr val="C00000"/>
                    </a:solidFill>
                  </a:rPr>
                  <a:t> 0.05 </a:t>
                </a:r>
                <a:r>
                  <a:rPr lang="en-US" dirty="0" err="1">
                    <a:solidFill>
                      <a:srgbClr val="C00000"/>
                    </a:solidFill>
                  </a:rPr>
                  <a:t>dan</a:t>
                </a:r>
                <a:r>
                  <a:rPr lang="en-US" dirty="0">
                    <a:solidFill>
                      <a:srgbClr val="C00000"/>
                    </a:solidFill>
                  </a:rPr>
                  <a:t> 0.03. </a:t>
                </a:r>
                <a:r>
                  <a:rPr lang="en-US" dirty="0" err="1">
                    <a:solidFill>
                      <a:srgbClr val="C00000"/>
                    </a:solidFill>
                  </a:rPr>
                  <a:t>Berapa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peluang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berfungsinya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sistem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tersebut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?</a:t>
                </a:r>
              </a:p>
              <a:p>
                <a:pPr marL="342900" indent="-3429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 err="1" smtClean="0">
                    <a:solidFill>
                      <a:srgbClr val="C00000"/>
                    </a:solidFill>
                  </a:rPr>
                  <a:t>Jika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Peluang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kegagalan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kedua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komponen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dan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sama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dengan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berapakah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nilai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tersebut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jika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diketahui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peluang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berfungsi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sistem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sebesar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0.90 ?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20" y="2716672"/>
                <a:ext cx="11101137" cy="1754326"/>
              </a:xfrm>
              <a:prstGeom prst="rect">
                <a:avLst/>
              </a:prstGeom>
              <a:blipFill>
                <a:blip r:embed="rId7"/>
                <a:stretch>
                  <a:fillRect l="-494" r="-439" b="-24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9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8202" y="180004"/>
            <a:ext cx="268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5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356" y="1133935"/>
            <a:ext cx="117738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ID" sz="2200" dirty="0" smtClean="0"/>
              <a:t>Sebuah system </a:t>
            </a:r>
            <a:r>
              <a:rPr lang="en-ID" sz="2200" dirty="0" err="1" smtClean="0"/>
              <a:t>terdiri</a:t>
            </a:r>
            <a:r>
              <a:rPr lang="en-ID" sz="2200" dirty="0" smtClean="0"/>
              <a:t> </a:t>
            </a:r>
            <a:r>
              <a:rPr lang="en-ID" sz="2200" dirty="0" err="1" smtClean="0"/>
              <a:t>dari</a:t>
            </a:r>
            <a:r>
              <a:rPr lang="en-ID" sz="2200" dirty="0" smtClean="0"/>
              <a:t> </a:t>
            </a:r>
            <a:r>
              <a:rPr lang="en-ID" sz="2200" dirty="0" err="1" smtClean="0"/>
              <a:t>empat</a:t>
            </a:r>
            <a:r>
              <a:rPr lang="en-ID" sz="2200" dirty="0" smtClean="0"/>
              <a:t> </a:t>
            </a:r>
            <a:r>
              <a:rPr lang="en-ID" sz="2200" dirty="0" err="1" smtClean="0"/>
              <a:t>komponen</a:t>
            </a:r>
            <a:r>
              <a:rPr lang="en-ID" sz="2200" dirty="0" smtClean="0"/>
              <a:t> yang </a:t>
            </a:r>
            <a:r>
              <a:rPr lang="en-ID" sz="2200" dirty="0" err="1" smtClean="0"/>
              <a:t>disusun</a:t>
            </a:r>
            <a:r>
              <a:rPr lang="en-ID" sz="2200" dirty="0" smtClean="0"/>
              <a:t> </a:t>
            </a:r>
            <a:r>
              <a:rPr lang="en-ID" sz="2200" dirty="0" err="1" smtClean="0"/>
              <a:t>seperti</a:t>
            </a:r>
            <a:r>
              <a:rPr lang="en-ID" sz="2200" dirty="0" smtClean="0"/>
              <a:t> </a:t>
            </a:r>
            <a:r>
              <a:rPr lang="en-ID" sz="2200" dirty="0" err="1" smtClean="0"/>
              <a:t>bagan</a:t>
            </a:r>
            <a:r>
              <a:rPr lang="en-ID" sz="2200" dirty="0" smtClean="0"/>
              <a:t> </a:t>
            </a:r>
            <a:r>
              <a:rPr lang="en-ID" sz="2200" dirty="0" err="1" smtClean="0"/>
              <a:t>berikut</a:t>
            </a:r>
            <a:r>
              <a:rPr lang="en-ID" sz="2200" dirty="0" smtClean="0"/>
              <a:t>. </a:t>
            </a:r>
            <a:r>
              <a:rPr lang="en-ID" sz="2200" dirty="0" err="1" smtClean="0"/>
              <a:t>Diasumsikan</a:t>
            </a:r>
            <a:r>
              <a:rPr lang="en-ID" sz="2200" dirty="0" smtClean="0"/>
              <a:t> </a:t>
            </a:r>
            <a:r>
              <a:rPr lang="en-ID" sz="2200" dirty="0" err="1" smtClean="0"/>
              <a:t>setiap</a:t>
            </a:r>
            <a:r>
              <a:rPr lang="en-ID" sz="2200" dirty="0" smtClean="0"/>
              <a:t> </a:t>
            </a:r>
            <a:r>
              <a:rPr lang="en-ID" sz="2200" dirty="0" err="1" smtClean="0"/>
              <a:t>komponen</a:t>
            </a:r>
            <a:r>
              <a:rPr lang="en-ID" sz="2200" dirty="0" smtClean="0"/>
              <a:t> </a:t>
            </a:r>
            <a:r>
              <a:rPr lang="en-ID" sz="2200" dirty="0" err="1" smtClean="0"/>
              <a:t>bekerja</a:t>
            </a:r>
            <a:r>
              <a:rPr lang="en-ID" sz="2200" dirty="0" smtClean="0"/>
              <a:t> </a:t>
            </a:r>
            <a:r>
              <a:rPr lang="en-ID" sz="2200" dirty="0" err="1" smtClean="0"/>
              <a:t>saling</a:t>
            </a:r>
            <a:r>
              <a:rPr lang="en-ID" sz="2200" dirty="0" smtClean="0"/>
              <a:t> </a:t>
            </a:r>
            <a:r>
              <a:rPr lang="en-ID" sz="2200" dirty="0" err="1" smtClean="0"/>
              <a:t>bebas</a:t>
            </a:r>
            <a:r>
              <a:rPr lang="en-ID" sz="2200" dirty="0" smtClean="0"/>
              <a:t>. </a:t>
            </a:r>
            <a:r>
              <a:rPr lang="en-ID" sz="2200" dirty="0" err="1" smtClean="0"/>
              <a:t>Peluang</a:t>
            </a:r>
            <a:r>
              <a:rPr lang="en-ID" sz="2200" dirty="0" smtClean="0"/>
              <a:t> </a:t>
            </a:r>
            <a:r>
              <a:rPr lang="en-ID" sz="2200" dirty="0" err="1" smtClean="0"/>
              <a:t>tidak</a:t>
            </a:r>
            <a:r>
              <a:rPr lang="en-ID" sz="2200" dirty="0" smtClean="0"/>
              <a:t> </a:t>
            </a:r>
            <a:r>
              <a:rPr lang="en-ID" sz="2200" dirty="0" err="1" smtClean="0"/>
              <a:t>berfungsinya</a:t>
            </a:r>
            <a:r>
              <a:rPr lang="en-ID" sz="2200" dirty="0" smtClean="0"/>
              <a:t> system </a:t>
            </a:r>
            <a:r>
              <a:rPr lang="en-ID" sz="2200" dirty="0" err="1" smtClean="0"/>
              <a:t>secara</a:t>
            </a:r>
            <a:r>
              <a:rPr lang="en-ID" sz="2200" dirty="0" smtClean="0"/>
              <a:t> </a:t>
            </a:r>
            <a:r>
              <a:rPr lang="en-ID" sz="2200" dirty="0" err="1" smtClean="0"/>
              <a:t>berturut-turut</a:t>
            </a:r>
            <a:r>
              <a:rPr lang="en-ID" sz="2200" dirty="0" smtClean="0"/>
              <a:t> </a:t>
            </a:r>
            <a:r>
              <a:rPr lang="en-ID" sz="2200" dirty="0" err="1" smtClean="0"/>
              <a:t>ialah</a:t>
            </a:r>
            <a:r>
              <a:rPr lang="en-ID" sz="2200" dirty="0" smtClean="0"/>
              <a:t> 0.1 , 0.05 , 0.1  </a:t>
            </a:r>
            <a:r>
              <a:rPr lang="en-ID" sz="2200" dirty="0" err="1" smtClean="0"/>
              <a:t>dan</a:t>
            </a:r>
            <a:r>
              <a:rPr lang="en-ID" sz="2200" dirty="0" smtClean="0"/>
              <a:t> 0.2. </a:t>
            </a:r>
            <a:r>
              <a:rPr lang="en-ID" sz="2200" dirty="0" err="1" smtClean="0"/>
              <a:t>Berapakah</a:t>
            </a:r>
            <a:r>
              <a:rPr lang="en-ID" sz="2200" dirty="0" smtClean="0"/>
              <a:t> </a:t>
            </a:r>
            <a:r>
              <a:rPr lang="en-ID" sz="2200" dirty="0" err="1" smtClean="0"/>
              <a:t>reliabilitas</a:t>
            </a:r>
            <a:r>
              <a:rPr lang="en-ID" sz="2200" dirty="0" smtClean="0"/>
              <a:t> </a:t>
            </a:r>
            <a:r>
              <a:rPr lang="en-ID" sz="2200" dirty="0" err="1" smtClean="0"/>
              <a:t>dari</a:t>
            </a:r>
            <a:r>
              <a:rPr lang="en-ID" sz="2200" dirty="0" smtClean="0"/>
              <a:t> system?</a:t>
            </a:r>
            <a:endParaRPr lang="en-ID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4827655" y="3156711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55" y="3156711"/>
                <a:ext cx="709602" cy="4723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5909561" y="3156708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61" y="3156708"/>
                <a:ext cx="709602" cy="4723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>
            <a:stCxn id="34" idx="3"/>
            <a:endCxn id="35" idx="1"/>
          </p:cNvCxnSpPr>
          <p:nvPr/>
        </p:nvCxnSpPr>
        <p:spPr>
          <a:xfrm flipV="1">
            <a:off x="5537257" y="3392907"/>
            <a:ext cx="372304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51954" y="3400912"/>
            <a:ext cx="3757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30855" y="3400912"/>
            <a:ext cx="4213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5368608" y="4244105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608" y="4244105"/>
                <a:ext cx="709602" cy="4723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5368608" y="5010326"/>
                <a:ext cx="709602" cy="47239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608" y="5010326"/>
                <a:ext cx="709602" cy="4723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4451954" y="4870140"/>
            <a:ext cx="423879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78543" y="4874143"/>
            <a:ext cx="473690" cy="27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82456" y="4480302"/>
            <a:ext cx="18615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78210" y="4489395"/>
            <a:ext cx="18615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82456" y="5246525"/>
            <a:ext cx="18615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78210" y="5255618"/>
            <a:ext cx="18615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870969" y="4479667"/>
            <a:ext cx="330943" cy="383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870969" y="4870766"/>
            <a:ext cx="330943" cy="383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 flipH="1">
            <a:off x="6264362" y="4483343"/>
            <a:ext cx="330943" cy="774845"/>
            <a:chOff x="6536020" y="3927201"/>
            <a:chExt cx="330943" cy="774845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6536020" y="3927201"/>
              <a:ext cx="330943" cy="3837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6536020" y="4318300"/>
              <a:ext cx="330943" cy="3837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230430" y="3392907"/>
            <a:ext cx="1221524" cy="1463810"/>
            <a:chOff x="3230430" y="3392907"/>
            <a:chExt cx="1221524" cy="146381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230430" y="4124812"/>
              <a:ext cx="756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986964" y="3392907"/>
              <a:ext cx="464990" cy="7319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976859" y="4124812"/>
              <a:ext cx="464990" cy="7319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10800000">
            <a:off x="7042129" y="3406330"/>
            <a:ext cx="1221524" cy="1463810"/>
            <a:chOff x="3230430" y="3392907"/>
            <a:chExt cx="1221524" cy="146381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230430" y="4124812"/>
              <a:ext cx="7565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986964" y="3392907"/>
              <a:ext cx="464990" cy="7319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976859" y="4124812"/>
              <a:ext cx="464990" cy="7319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16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66622" y="2843333"/>
            <a:ext cx="62451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TERIMAKASIH</a:t>
            </a:r>
          </a:p>
          <a:p>
            <a:pPr algn="ctr"/>
            <a:r>
              <a:rPr lang="en-US" sz="5400" b="1" cap="none" spc="0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- SELAMAT BELAJAR -</a:t>
            </a:r>
            <a:endParaRPr lang="en-US" sz="54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3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0375" y="1002117"/>
                <a:ext cx="1130399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ID" sz="2000" dirty="0" smtClean="0"/>
                  <a:t>Untuk </a:t>
                </a:r>
                <a:r>
                  <a:rPr lang="en-ID" sz="2000" dirty="0" err="1" smtClean="0"/>
                  <a:t>menggambarkan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konsep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dasar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teori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peluang</a:t>
                </a:r>
                <a:r>
                  <a:rPr lang="en-ID" sz="2000" dirty="0" smtClean="0"/>
                  <a:t>, </a:t>
                </a:r>
                <a:r>
                  <a:rPr lang="en-ID" sz="2000" dirty="0" err="1" smtClean="0"/>
                  <a:t>kita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mengingat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kembali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beberapa</a:t>
                </a:r>
                <a:r>
                  <a:rPr lang="en-ID" sz="2000" dirty="0" smtClean="0"/>
                  <a:t> ide </a:t>
                </a:r>
                <a:r>
                  <a:rPr lang="en-ID" sz="2000" dirty="0" err="1" smtClean="0"/>
                  <a:t>dari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teori</a:t>
                </a:r>
                <a:r>
                  <a:rPr lang="en-ID" sz="2000" dirty="0" smtClean="0"/>
                  <a:t> HIMPUNAN.</a:t>
                </a:r>
              </a:p>
              <a:p>
                <a:pPr marL="342900" indent="-342900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ID" sz="2000" dirty="0" smtClean="0"/>
                  <a:t>HIMPUNAN </a:t>
                </a:r>
                <a:r>
                  <a:rPr lang="en-ID" sz="2000" dirty="0" err="1" smtClean="0"/>
                  <a:t>adalah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gabungan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atau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kumpulan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objek</a:t>
                </a:r>
                <a:r>
                  <a:rPr lang="en-ID" sz="2000" dirty="0" smtClean="0"/>
                  <a:t>. </a:t>
                </a:r>
                <a:r>
                  <a:rPr lang="en-ID" sz="2000" dirty="0" err="1" smtClean="0"/>
                  <a:t>Dinotasikan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dengan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huruf</a:t>
                </a:r>
                <a:r>
                  <a:rPr lang="en-ID" sz="2000" dirty="0" smtClean="0"/>
                  <a:t> capital A, B, C , ……</a:t>
                </a:r>
              </a:p>
              <a:p>
                <a:pPr marL="342900" indent="-342900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ID" sz="2000" dirty="0" err="1" smtClean="0"/>
                  <a:t>Anggota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Himpunan</a:t>
                </a:r>
                <a:r>
                  <a:rPr lang="en-ID" sz="2000" dirty="0" smtClean="0"/>
                  <a:t>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000" dirty="0" smtClean="0"/>
                  <a:t> </a:t>
                </a:r>
                <a:r>
                  <a:rPr lang="en-ID" sz="2000" dirty="0" err="1" smtClean="0"/>
                  <a:t>disebut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dengan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elemen</a:t>
                </a:r>
                <a:r>
                  <a:rPr lang="en-ID" sz="2000" dirty="0" smtClean="0"/>
                  <a:t>, </a:t>
                </a:r>
                <a:r>
                  <a:rPr lang="en-ID" sz="2000" dirty="0" err="1" smtClean="0"/>
                  <a:t>bila</a:t>
                </a:r>
                <a:r>
                  <a:rPr lang="en-ID" sz="2000" dirty="0" smtClean="0"/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D" sz="2000" dirty="0" smtClean="0"/>
                  <a:t> </a:t>
                </a:r>
                <a:r>
                  <a:rPr lang="en-ID" sz="2000" dirty="0" err="1" smtClean="0"/>
                  <a:t>adalah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elemen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himpunan</a:t>
                </a:r>
                <a:r>
                  <a:rPr lang="en-ID" sz="2000" dirty="0" smtClean="0"/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000" dirty="0" smtClean="0"/>
                  <a:t> </a:t>
                </a:r>
                <a:r>
                  <a:rPr lang="en-ID" sz="2000" dirty="0" err="1" smtClean="0"/>
                  <a:t>maka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dapat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dituliskan</a:t>
                </a:r>
                <a:r>
                  <a:rPr lang="en-ID" sz="2000" dirty="0" smtClean="0"/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000" dirty="0" smtClean="0"/>
                  <a:t> </a:t>
                </a:r>
                <a:r>
                  <a:rPr lang="en-ID" sz="2000" dirty="0" err="1" smtClean="0"/>
                  <a:t>sebaliknya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jika</a:t>
                </a:r>
                <a:r>
                  <a:rPr lang="en-ID" sz="2000" dirty="0" smtClean="0"/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D" sz="2000" dirty="0" smtClean="0"/>
                  <a:t> </a:t>
                </a:r>
                <a:r>
                  <a:rPr lang="en-ID" sz="2000" dirty="0" err="1" smtClean="0"/>
                  <a:t>bukan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anggota</a:t>
                </a:r>
                <a:r>
                  <a:rPr lang="en-ID" sz="2000" dirty="0" smtClean="0"/>
                  <a:t>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000" dirty="0" smtClean="0"/>
                  <a:t> </a:t>
                </a:r>
                <a:r>
                  <a:rPr lang="en-ID" sz="2000" dirty="0" err="1" smtClean="0"/>
                  <a:t>maka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dituliskan</a:t>
                </a:r>
                <a:r>
                  <a:rPr lang="en-ID" sz="2000" dirty="0" smtClean="0"/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ID" sz="2000" dirty="0" smtClean="0"/>
              </a:p>
              <a:p>
                <a:pPr marL="342900" indent="-342900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ID" sz="2000" dirty="0" err="1" smtClean="0"/>
                  <a:t>Elemen-elemen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himpunan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dituliskan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dalam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tanda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kurung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kurawal</a:t>
                </a:r>
                <a:r>
                  <a:rPr lang="en-ID" sz="2000" dirty="0" smtClean="0"/>
                  <a:t> 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ID" sz="2000" dirty="0" smtClean="0"/>
                  <a:t>CONTOH:</a:t>
                </a:r>
                <a:endParaRPr lang="en-ID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002117"/>
                <a:ext cx="11303995" cy="4401205"/>
              </a:xfrm>
              <a:prstGeom prst="rect">
                <a:avLst/>
              </a:prstGeom>
              <a:blipFill>
                <a:blip r:embed="rId4"/>
                <a:stretch>
                  <a:fillRect l="-593" r="-5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238621" y="7937"/>
            <a:ext cx="6011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REVIEW 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HIMPUNAN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086799"/>
                  </p:ext>
                </p:extLst>
              </p:nvPr>
            </p:nvGraphicFramePr>
            <p:xfrm>
              <a:off x="2031921" y="5037460"/>
              <a:ext cx="9391176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73516">
                      <a:extLst>
                        <a:ext uri="{9D8B030D-6E8A-4147-A177-3AD203B41FA5}">
                          <a16:colId xmlns:a16="http://schemas.microsoft.com/office/drawing/2014/main" val="3350213776"/>
                        </a:ext>
                      </a:extLst>
                    </a:gridCol>
                    <a:gridCol w="4817660">
                      <a:extLst>
                        <a:ext uri="{9D8B030D-6E8A-4147-A177-3AD203B41FA5}">
                          <a16:colId xmlns:a16="http://schemas.microsoft.com/office/drawing/2014/main" val="18176157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lnSpc>
                              <a:spcPct val="150000"/>
                            </a:lnSpc>
                            <a:buFont typeface="Wingdings" panose="05000000000000000000" pitchFamily="2" charset="2"/>
                            <a:buChar char="ü"/>
                          </a:pPr>
                          <a14:m>
                            <m:oMath xmlns:m="http://schemas.openxmlformats.org/officeDocument/2006/math"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5,6,7,8,9</m:t>
                                  </m:r>
                                </m:e>
                              </m:d>
                            </m:oMath>
                          </a14:m>
                          <a:endParaRPr lang="en-ID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lnSpc>
                              <a:spcPct val="150000"/>
                            </a:lnSpc>
                            <a:buFont typeface="Wingdings" panose="05000000000000000000" pitchFamily="2" charset="2"/>
                            <a:buChar char="ü"/>
                          </a:pPr>
                          <a14:m>
                            <m:oMath xmlns:m="http://schemas.openxmlformats.org/officeDocument/2006/math"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ℜ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, </m:t>
                                  </m:r>
                                  <m:sSup>
                                    <m:sSupPr>
                                      <m:ctrlPr>
                                        <a:rPr lang="en-ID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D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=9</m:t>
                                  </m:r>
                                </m:e>
                              </m:d>
                            </m:oMath>
                          </a14:m>
                          <a:endParaRPr lang="en-ID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60142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lnSpc>
                              <a:spcPct val="150000"/>
                            </a:lnSpc>
                            <a:buFont typeface="Wingdings" panose="05000000000000000000" pitchFamily="2" charset="2"/>
                            <a:buChar char="ü"/>
                          </a:pPr>
                          <a14:m>
                            <m:oMath xmlns:m="http://schemas.openxmlformats.org/officeDocument/2006/math"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oMath>
                          </a14:m>
                          <a:endParaRPr lang="en-ID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ü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ℜ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, </m:t>
                                  </m:r>
                                  <m:sSup>
                                    <m:sSupPr>
                                      <m:ctrlPr>
                                        <a:rPr lang="en-ID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D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=−1</m:t>
                                  </m:r>
                                </m:e>
                              </m:d>
                            </m:oMath>
                          </a14:m>
                          <a:endParaRPr lang="en-ID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596384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086799"/>
                  </p:ext>
                </p:extLst>
              </p:nvPr>
            </p:nvGraphicFramePr>
            <p:xfrm>
              <a:off x="2031921" y="5037460"/>
              <a:ext cx="9391176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73516">
                      <a:extLst>
                        <a:ext uri="{9D8B030D-6E8A-4147-A177-3AD203B41FA5}">
                          <a16:colId xmlns:a16="http://schemas.microsoft.com/office/drawing/2014/main" val="3350213776"/>
                        </a:ext>
                      </a:extLst>
                    </a:gridCol>
                    <a:gridCol w="4817660">
                      <a:extLst>
                        <a:ext uri="{9D8B030D-6E8A-4147-A177-3AD203B41FA5}">
                          <a16:colId xmlns:a16="http://schemas.microsoft.com/office/drawing/2014/main" val="1817615706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105467" b="-105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4817" b="-1054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01427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01111" r="-105467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4817" t="-101111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96384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731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8371" y="719873"/>
                <a:ext cx="11901609" cy="373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ID" sz="2400" dirty="0" smtClean="0"/>
                  <a:t>Himpunan Universal / </a:t>
                </a:r>
                <a:r>
                  <a:rPr lang="en-ID" sz="2400" dirty="0" err="1" smtClean="0"/>
                  <a:t>Himpunan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Semesta</a:t>
                </a:r>
                <a:r>
                  <a:rPr lang="en-ID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Lucida Handwriting" pitchFamily="66" charset="0"/>
                          </a:rPr>
                          <m:t>U</m:t>
                        </m:r>
                      </m:e>
                    </m:d>
                  </m:oMath>
                </a14:m>
                <a:endParaRPr lang="en-ID" sz="2400" dirty="0" smtClean="0"/>
              </a:p>
              <a:p>
                <a:pPr marL="457200" indent="-457200" algn="just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ID" sz="2400" dirty="0" err="1" smtClean="0"/>
                  <a:t>Himpunan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Kosong</a:t>
                </a:r>
                <a:r>
                  <a:rPr lang="en-ID" sz="2400" dirty="0" smtClean="0"/>
                  <a:t> / Null 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ID" sz="2400" dirty="0" smtClean="0"/>
                  <a:t> </a:t>
                </a:r>
                <a:r>
                  <a:rPr lang="en-ID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I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𝜙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/>
                    </m:d>
                  </m:oMath>
                </a14:m>
                <a:endParaRPr lang="en-ID" sz="2400" dirty="0" smtClean="0"/>
              </a:p>
              <a:p>
                <a:pPr marL="457200" indent="-457200" algn="just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ID" sz="2400" dirty="0" smtClean="0"/>
                  <a:t>Power Set </a:t>
                </a:r>
                <a14:m>
                  <m:oMath xmlns:m="http://schemas.openxmlformats.org/officeDocument/2006/math">
                    <m:r>
                      <a:rPr lang="en-I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℘</m:t>
                    </m:r>
                    <m:d>
                      <m:dPr>
                        <m:ctrlPr>
                          <a:rPr lang="en-ID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ID" sz="2400" dirty="0" smtClean="0"/>
              </a:p>
              <a:p>
                <a:pPr algn="just">
                  <a:lnSpc>
                    <a:spcPct val="200000"/>
                  </a:lnSpc>
                </a:pPr>
                <a:endParaRPr lang="en-ID" sz="200" dirty="0" smtClean="0"/>
              </a:p>
              <a:p>
                <a:pPr algn="just">
                  <a:lnSpc>
                    <a:spcPct val="200000"/>
                  </a:lnSpc>
                </a:pPr>
                <a:r>
                  <a:rPr lang="en-ID" sz="2200" dirty="0" err="1" smtClean="0"/>
                  <a:t>Jika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kita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perhatikan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dua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himpunan</a:t>
                </a:r>
                <a:r>
                  <a:rPr lang="en-ID" sz="2200" dirty="0" smtClean="0"/>
                  <a:t>, </a:t>
                </a:r>
                <a:r>
                  <a:rPr lang="en-ID" sz="2200" dirty="0" err="1" smtClean="0"/>
                  <a:t>misalkan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himpunan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 smtClean="0"/>
                  <a:t> </a:t>
                </a:r>
                <a:r>
                  <a:rPr lang="en-ID" sz="2200" dirty="0" err="1" smtClean="0"/>
                  <a:t>dan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/>
                  <a:t>. </a:t>
                </a:r>
                <a:r>
                  <a:rPr lang="en-ID" sz="2200" dirty="0" err="1" smtClean="0"/>
                  <a:t>Dikatakan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 smtClean="0"/>
                  <a:t> </a:t>
                </a:r>
                <a:r>
                  <a:rPr lang="en-ID" sz="2200" dirty="0" err="1" smtClean="0"/>
                  <a:t>sebagai</a:t>
                </a:r>
                <a:r>
                  <a:rPr lang="en-ID" sz="2200" dirty="0" smtClean="0"/>
                  <a:t> “</a:t>
                </a:r>
                <a:r>
                  <a:rPr lang="en-ID" sz="2200" b="1" i="1" dirty="0" smtClean="0">
                    <a:solidFill>
                      <a:srgbClr val="C00000"/>
                    </a:solidFill>
                  </a:rPr>
                  <a:t>HIMPUNAN BAGIAN</a:t>
                </a:r>
                <a:r>
                  <a:rPr lang="en-ID" sz="2200" dirty="0" smtClean="0"/>
                  <a:t>” </a:t>
                </a:r>
                <a:r>
                  <a:rPr lang="en-ID" sz="2200" dirty="0" err="1" smtClean="0"/>
                  <a:t>dari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/>
                  <a:t> (</a:t>
                </a:r>
                <a:r>
                  <a:rPr lang="en-ID" sz="2200" dirty="0" err="1" smtClean="0"/>
                  <a:t>ditulis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/>
                  <a:t>) </a:t>
                </a:r>
                <a:r>
                  <a:rPr lang="en-ID" sz="2200" dirty="0" err="1" smtClean="0"/>
                  <a:t>jika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setiap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elemen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himpunan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 smtClean="0"/>
                  <a:t> </a:t>
                </a:r>
                <a:r>
                  <a:rPr lang="en-ID" sz="2200" dirty="0" err="1" smtClean="0"/>
                  <a:t>juga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merupakan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elemen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himpunan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71" y="719873"/>
                <a:ext cx="11901609" cy="3737433"/>
              </a:xfrm>
              <a:prstGeom prst="rect">
                <a:avLst/>
              </a:prstGeom>
              <a:blipFill>
                <a:blip r:embed="rId4"/>
                <a:stretch>
                  <a:fillRect l="-820" r="-66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238621" y="7937"/>
            <a:ext cx="6011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REVIEW 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HIMPUNAN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07975" y="4821224"/>
                <a:ext cx="7497878" cy="696036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sz="2600" b="0" i="1" dirty="0" err="1" smtClean="0">
                    <a:solidFill>
                      <a:srgbClr val="C00000"/>
                    </a:solidFill>
                  </a:rPr>
                  <a:t>Sehingga</a:t>
                </a:r>
                <a:r>
                  <a:rPr lang="en-ID" sz="2600" b="0" i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6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D" sz="2600" i="1" dirty="0" err="1" smtClean="0">
                    <a:solidFill>
                      <a:srgbClr val="C00000"/>
                    </a:solidFill>
                  </a:rPr>
                  <a:t>jika</a:t>
                </a:r>
                <a:r>
                  <a:rPr lang="en-ID" sz="26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D" sz="2600" i="1" dirty="0" err="1" smtClean="0">
                    <a:solidFill>
                      <a:srgbClr val="C00000"/>
                    </a:solidFill>
                  </a:rPr>
                  <a:t>dan</a:t>
                </a:r>
                <a:r>
                  <a:rPr lang="en-ID" sz="26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D" sz="2600" i="1" dirty="0" err="1" smtClean="0">
                    <a:solidFill>
                      <a:srgbClr val="C00000"/>
                    </a:solidFill>
                  </a:rPr>
                  <a:t>hanya</a:t>
                </a:r>
                <a:r>
                  <a:rPr lang="en-ID" sz="26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D" sz="2600" i="1" dirty="0" err="1" smtClean="0">
                    <a:solidFill>
                      <a:srgbClr val="C00000"/>
                    </a:solidFill>
                  </a:rPr>
                  <a:t>jika</a:t>
                </a:r>
                <a:r>
                  <a:rPr lang="en-ID" sz="2600" i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ID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6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D" sz="2600" i="1" dirty="0" err="1" smtClean="0">
                    <a:solidFill>
                      <a:srgbClr val="C00000"/>
                    </a:solidFill>
                  </a:rPr>
                  <a:t>dan</a:t>
                </a:r>
                <a:r>
                  <a:rPr lang="en-ID" sz="2600" i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D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ID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ID" sz="26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4821224"/>
                <a:ext cx="7497878" cy="696036"/>
              </a:xfrm>
              <a:prstGeom prst="roundRect">
                <a:avLst/>
              </a:prstGeom>
              <a:blipFill>
                <a:blip r:embed="rId5"/>
                <a:stretch>
                  <a:fillRect l="-650" b="-6897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877256" y="4376358"/>
            <a:ext cx="2750636" cy="1910687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77256" y="4379552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C00000"/>
                          </a:solidFill>
                          <a:latin typeface="Lucida Handwriting" pitchFamily="66" charset="0"/>
                        </a:rPr>
                        <m:t>U</m:t>
                      </m:r>
                    </m:oMath>
                  </m:oMathPara>
                </a14:m>
                <a:endParaRPr lang="en-ID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256" y="4379552"/>
                <a:ext cx="4347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9408260" y="4444842"/>
            <a:ext cx="1843061" cy="1736164"/>
          </a:xfrm>
          <a:prstGeom prst="ellipse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Oval 14"/>
          <p:cNvSpPr/>
          <p:nvPr/>
        </p:nvSpPr>
        <p:spPr>
          <a:xfrm>
            <a:off x="9541964" y="4828572"/>
            <a:ext cx="1142948" cy="1038122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541964" y="5166218"/>
                <a:ext cx="413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D" b="0" i="0" dirty="0" smtClean="0">
                          <a:solidFill>
                            <a:srgbClr val="C00000"/>
                          </a:solidFill>
                          <a:latin typeface="Lucida Handwriting" pitchFamily="66" charset="0"/>
                        </a:rPr>
                        <m:t>A</m:t>
                      </m:r>
                    </m:oMath>
                  </m:oMathPara>
                </a14:m>
                <a:endParaRPr lang="en-ID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964" y="5166218"/>
                <a:ext cx="41389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684912" y="4715212"/>
                <a:ext cx="412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D" b="0" i="0" dirty="0" smtClean="0">
                          <a:solidFill>
                            <a:srgbClr val="C00000"/>
                          </a:solidFill>
                          <a:latin typeface="Lucida Handwriting" pitchFamily="66" charset="0"/>
                        </a:rPr>
                        <m:t>B</m:t>
                      </m:r>
                    </m:oMath>
                  </m:oMathPara>
                </a14:m>
                <a:endParaRPr lang="en-ID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912" y="4715212"/>
                <a:ext cx="4122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8371" y="870875"/>
                <a:ext cx="11901609" cy="466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2200" dirty="0" err="1" smtClean="0">
                    <a:latin typeface="Baskerville Old Face" panose="02020602080505020303" pitchFamily="18" charset="0"/>
                  </a:rPr>
                  <a:t>Jika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himpunan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 smtClean="0">
                    <a:latin typeface="Baskerville Old Face" panose="02020602080505020303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adalah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subset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dari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himpunan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universal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latin typeface="Lucida Handwriting" pitchFamily="66" charset="0"/>
                      </a:rPr>
                      <m:t>U</m:t>
                    </m:r>
                  </m:oMath>
                </a14:m>
                <a:r>
                  <a:rPr lang="en-ID" sz="2200" dirty="0" smtClean="0">
                    <a:latin typeface="Baskerville Old Face" panose="02020602080505020303" pitchFamily="18" charset="0"/>
                  </a:rPr>
                  <a:t>,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maka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: </a:t>
                </a:r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2200" b="1" dirty="0" err="1" smtClean="0">
                    <a:latin typeface="Baskerville Old Face" panose="02020602080505020303" pitchFamily="18" charset="0"/>
                  </a:rPr>
                  <a:t>Komplemen</a:t>
                </a:r>
                <a:r>
                  <a:rPr lang="en-ID" sz="2200" b="1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b="1" dirty="0" err="1" smtClean="0">
                    <a:latin typeface="Baskerville Old Face" panose="02020602080505020303" pitchFamily="18" charset="0"/>
                  </a:rPr>
                  <a:t>dari</a:t>
                </a:r>
                <a:r>
                  <a:rPr lang="en-ID" sz="2200" b="1" dirty="0" smtClean="0">
                    <a:latin typeface="Baskerville Old Face" panose="02020602080505020303" pitchFamily="18" charset="0"/>
                  </a:rPr>
                  <a:t> A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,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adalah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himpunan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yang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berada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dalam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latin typeface="Lucida Handwriting" pitchFamily="66" charset="0"/>
                      </a:rPr>
                      <m:t>U</m:t>
                    </m:r>
                  </m:oMath>
                </a14:m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tetapi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tidak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dimiliki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oleh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 smtClean="0">
                    <a:latin typeface="Baskerville Old Face" panose="02020602080505020303" pitchFamily="18" charset="0"/>
                  </a:rPr>
                  <a:t>.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Dituliskan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kedalam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notasi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D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ID" sz="2200" dirty="0" smtClean="0">
                    <a:latin typeface="Baskerville Old Face" panose="02020602080505020303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endParaRPr lang="en-ID" sz="2200" dirty="0" smtClean="0">
                  <a:latin typeface="Baskerville Old Face" panose="02020602080505020303" pitchFamily="18" charset="0"/>
                </a:endParaRPr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ID" sz="2200" b="1" dirty="0" err="1" smtClean="0">
                    <a:latin typeface="Baskerville Old Face" panose="02020602080505020303" pitchFamily="18" charset="0"/>
                  </a:rPr>
                  <a:t>Irisan</a:t>
                </a:r>
                <a:r>
                  <a:rPr lang="en-ID" sz="2200" b="1" dirty="0" smtClean="0">
                    <a:latin typeface="Baskerville Old Face" panose="02020602080505020303" pitchFamily="18" charset="0"/>
                  </a:rPr>
                  <a:t> (</a:t>
                </a:r>
                <a:r>
                  <a:rPr lang="en-ID" sz="2200" b="1" i="1" dirty="0" smtClean="0">
                    <a:latin typeface="Baskerville Old Face" panose="02020602080505020303" pitchFamily="18" charset="0"/>
                  </a:rPr>
                  <a:t>Intersection</a:t>
                </a:r>
                <a:r>
                  <a:rPr lang="en-ID" sz="2200" b="1" dirty="0" smtClean="0">
                    <a:latin typeface="Baskerville Old Face" panose="02020602080505020303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ID" sz="2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ID" sz="2200" b="1" dirty="0">
                    <a:latin typeface="Baskerville Old Face" panose="02020602080505020303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ID" sz="2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ID" sz="2200" b="1" dirty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adalah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himpunan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elemen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yang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dimiliki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oleh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>
                    <a:latin typeface="Baskerville Old Face" panose="02020602080505020303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>
                    <a:latin typeface="Baskerville Old Face" panose="02020602080505020303" pitchFamily="18" charset="0"/>
                  </a:rPr>
                  <a:t>.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Dituliskan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kedalam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 smtClean="0">
                    <a:latin typeface="Baskerville Old Face" panose="02020602080505020303" pitchFamily="18" charset="0"/>
                  </a:rPr>
                  <a:t>notasi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ID" sz="2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>
                    <a:latin typeface="Baskerville Old Face" panose="02020602080505020303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endParaRPr lang="en-ID" sz="2200" dirty="0" smtClean="0">
                  <a:latin typeface="Baskerville Old Face" panose="02020602080505020303" pitchFamily="18" charset="0"/>
                </a:endParaRPr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ID" sz="2200" b="1" dirty="0" err="1" smtClean="0">
                    <a:latin typeface="Baskerville Old Face" panose="02020602080505020303" pitchFamily="18" charset="0"/>
                  </a:rPr>
                  <a:t>Gabungan</a:t>
                </a:r>
                <a:r>
                  <a:rPr lang="en-ID" sz="2200" b="1" dirty="0" smtClean="0">
                    <a:latin typeface="Baskerville Old Face" panose="02020602080505020303" pitchFamily="18" charset="0"/>
                  </a:rPr>
                  <a:t> (</a:t>
                </a:r>
                <a:r>
                  <a:rPr lang="en-ID" sz="2200" b="1" i="1" dirty="0" smtClean="0">
                    <a:latin typeface="Baskerville Old Face" panose="02020602080505020303" pitchFamily="18" charset="0"/>
                  </a:rPr>
                  <a:t>Union</a:t>
                </a:r>
                <a:r>
                  <a:rPr lang="en-ID" sz="2200" b="1" dirty="0" smtClean="0">
                    <a:latin typeface="Baskerville Old Face" panose="02020602080505020303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ID" sz="2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ID" sz="2200" b="1" dirty="0">
                    <a:latin typeface="Baskerville Old Face" panose="02020602080505020303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ID" sz="2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ID" sz="2200" b="1" dirty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>
                    <a:latin typeface="Baskerville Old Face" panose="02020602080505020303" pitchFamily="18" charset="0"/>
                  </a:rPr>
                  <a:t>adalah</a:t>
                </a:r>
                <a:r>
                  <a:rPr lang="en-ID" sz="2200" dirty="0">
                    <a:latin typeface="Baskerville Old Face" panose="02020602080505020303" pitchFamily="18" charset="0"/>
                  </a:rPr>
                  <a:t> </a:t>
                </a:r>
                <a:r>
                  <a:rPr lang="en-US" altLang="en-US" sz="2200" dirty="0" err="1">
                    <a:latin typeface="Baskerville Old Face" panose="02020602080505020303" pitchFamily="18" charset="0"/>
                  </a:rPr>
                  <a:t>himpunan</a:t>
                </a:r>
                <a:r>
                  <a:rPr lang="en-US" altLang="en-US" sz="2200" dirty="0">
                    <a:latin typeface="Baskerville Old Face" panose="02020602080505020303" pitchFamily="18" charset="0"/>
                  </a:rPr>
                  <a:t> </a:t>
                </a:r>
                <a:r>
                  <a:rPr lang="en-US" altLang="en-US" sz="2200" dirty="0" err="1">
                    <a:latin typeface="Baskerville Old Face" panose="02020602080505020303" pitchFamily="18" charset="0"/>
                  </a:rPr>
                  <a:t>dari</a:t>
                </a:r>
                <a:r>
                  <a:rPr lang="en-US" altLang="en-US" sz="2200" dirty="0">
                    <a:latin typeface="Baskerville Old Face" panose="02020602080505020303" pitchFamily="18" charset="0"/>
                  </a:rPr>
                  <a:t> </a:t>
                </a:r>
                <a:r>
                  <a:rPr lang="en-US" altLang="en-US" sz="2200" dirty="0" err="1">
                    <a:latin typeface="Baskerville Old Face" panose="02020602080505020303" pitchFamily="18" charset="0"/>
                  </a:rPr>
                  <a:t>elemen-elemen</a:t>
                </a:r>
                <a:r>
                  <a:rPr lang="en-US" altLang="en-US" sz="2200" dirty="0">
                    <a:latin typeface="Baskerville Old Face" panose="02020602080505020303" pitchFamily="18" charset="0"/>
                  </a:rPr>
                  <a:t> yang </a:t>
                </a:r>
                <a:r>
                  <a:rPr lang="en-US" altLang="en-US" sz="2200" dirty="0" err="1">
                    <a:latin typeface="Baskerville Old Face" panose="02020602080505020303" pitchFamily="18" charset="0"/>
                  </a:rPr>
                  <a:t>merupakan</a:t>
                </a:r>
                <a:r>
                  <a:rPr lang="en-US" altLang="en-US" sz="2200" dirty="0">
                    <a:latin typeface="Baskerville Old Face" panose="02020602080505020303" pitchFamily="18" charset="0"/>
                  </a:rPr>
                  <a:t> </a:t>
                </a:r>
                <a:r>
                  <a:rPr lang="en-US" altLang="en-US" sz="2200" dirty="0" err="1">
                    <a:latin typeface="Baskerville Old Face" panose="02020602080505020303" pitchFamily="18" charset="0"/>
                  </a:rPr>
                  <a:t>anggota</a:t>
                </a:r>
                <a:r>
                  <a:rPr lang="en-US" altLang="en-US" sz="2200" dirty="0">
                    <a:latin typeface="Baskerville Old Face" panose="02020602080505020303" pitchFamily="18" charset="0"/>
                  </a:rPr>
                  <a:t> </a:t>
                </a:r>
                <a:r>
                  <a:rPr lang="en-US" altLang="en-US" sz="2200" dirty="0" err="1">
                    <a:latin typeface="Baskerville Old Face" panose="02020602080505020303" pitchFamily="18" charset="0"/>
                  </a:rPr>
                  <a:t>dari</a:t>
                </a:r>
                <a:r>
                  <a:rPr lang="en-US" altLang="en-US" sz="2200" dirty="0">
                    <a:latin typeface="Baskerville Old Face" panose="02020602080505020303" pitchFamily="18" charset="0"/>
                  </a:rPr>
                  <a:t> paling </a:t>
                </a:r>
                <a:r>
                  <a:rPr lang="en-US" altLang="en-US" sz="2200" dirty="0" err="1">
                    <a:latin typeface="Baskerville Old Face" panose="02020602080505020303" pitchFamily="18" charset="0"/>
                  </a:rPr>
                  <a:t>sedikit</a:t>
                </a:r>
                <a:r>
                  <a:rPr lang="en-US" altLang="en-US" sz="2200" dirty="0">
                    <a:latin typeface="Baskerville Old Face" panose="02020602080505020303" pitchFamily="18" charset="0"/>
                  </a:rPr>
                  <a:t> </a:t>
                </a:r>
                <a:r>
                  <a:rPr lang="en-US" altLang="en-US" sz="2200" dirty="0" err="1">
                    <a:latin typeface="Baskerville Old Face" panose="02020602080505020303" pitchFamily="18" charset="0"/>
                  </a:rPr>
                  <a:t>satu</a:t>
                </a:r>
                <a:r>
                  <a:rPr lang="en-US" altLang="en-US" sz="2200" dirty="0">
                    <a:latin typeface="Baskerville Old Face" panose="02020602080505020303" pitchFamily="18" charset="0"/>
                  </a:rPr>
                  <a:t> </a:t>
                </a:r>
                <a:r>
                  <a:rPr lang="en-US" altLang="en-US" sz="2200" dirty="0" err="1">
                    <a:latin typeface="Baskerville Old Face" panose="02020602080505020303" pitchFamily="18" charset="0"/>
                  </a:rPr>
                  <a:t>dari</a:t>
                </a:r>
                <a:r>
                  <a:rPr lang="en-US" altLang="en-US" sz="2200" dirty="0">
                    <a:latin typeface="Baskerville Old Face" panose="02020602080505020303" pitchFamily="18" charset="0"/>
                  </a:rPr>
                  <a:t> </a:t>
                </a:r>
                <a:r>
                  <a:rPr lang="en-US" altLang="en-US" sz="2200" dirty="0" err="1" smtClean="0">
                    <a:latin typeface="Baskerville Old Face" panose="02020602080505020303" pitchFamily="18" charset="0"/>
                  </a:rPr>
                  <a:t>himpunan</a:t>
                </a:r>
                <a:r>
                  <a:rPr lang="en-US" altLang="en-US" sz="2200" dirty="0" smtClean="0">
                    <a:latin typeface="Baskerville Old Face" panose="020206020805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>
                    <a:latin typeface="Baskerville Old Face" panose="02020602080505020303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>
                    <a:latin typeface="Baskerville Old Face" panose="02020602080505020303" pitchFamily="18" charset="0"/>
                  </a:rPr>
                  <a:t>.</a:t>
                </a:r>
                <a:r>
                  <a:rPr lang="en-ID" sz="2200" dirty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smtClean="0">
                    <a:latin typeface="Baskerville Old Face" panose="02020602080505020303" pitchFamily="18" charset="0"/>
                  </a:rPr>
                  <a:t>Dituliskan </a:t>
                </a:r>
                <a:r>
                  <a:rPr lang="en-ID" sz="2200" dirty="0" err="1">
                    <a:latin typeface="Baskerville Old Face" panose="02020602080505020303" pitchFamily="18" charset="0"/>
                  </a:rPr>
                  <a:t>kedalam</a:t>
                </a:r>
                <a:r>
                  <a:rPr lang="en-ID" sz="2200" dirty="0">
                    <a:latin typeface="Baskerville Old Face" panose="02020602080505020303" pitchFamily="18" charset="0"/>
                  </a:rPr>
                  <a:t> </a:t>
                </a:r>
                <a:r>
                  <a:rPr lang="en-ID" sz="2200" dirty="0" err="1">
                    <a:latin typeface="Baskerville Old Face" panose="02020602080505020303" pitchFamily="18" charset="0"/>
                  </a:rPr>
                  <a:t>notasi</a:t>
                </a:r>
                <a:r>
                  <a:rPr lang="en-ID" sz="2200" dirty="0">
                    <a:latin typeface="Baskerville Old Face" panose="020206020805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ID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ID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ID" sz="2200" i="1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71" y="870875"/>
                <a:ext cx="11901609" cy="4663969"/>
              </a:xfrm>
              <a:prstGeom prst="rect">
                <a:avLst/>
              </a:prstGeom>
              <a:blipFill>
                <a:blip r:embed="rId4"/>
                <a:stretch>
                  <a:fillRect l="-666" r="-666" b="-52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238621" y="7937"/>
            <a:ext cx="6011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REVIEW 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HIMPUNAN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121624" y="2093008"/>
                <a:ext cx="3084394" cy="818866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D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ID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ID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624" y="2093008"/>
                <a:ext cx="3084394" cy="81886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4121624" y="3595115"/>
                <a:ext cx="4505881" cy="818866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D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ID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𝒅𝒂𝒏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ID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624" y="3595115"/>
                <a:ext cx="4505881" cy="81886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4121623" y="5515749"/>
                <a:ext cx="4505881" cy="818866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D" sz="24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ID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𝒂𝒕𝒂𝒖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ID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623" y="5515749"/>
                <a:ext cx="4505881" cy="81886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3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773" y="928568"/>
            <a:ext cx="119016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3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KOMPLEMEN</a:t>
            </a:r>
            <a:endParaRPr lang="en-ID" sz="30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8621" y="7937"/>
            <a:ext cx="6011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REVIEW 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HIMPUNAN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974" y="2131815"/>
            <a:ext cx="3078183" cy="2369843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7974" y="2135009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 smtClean="0">
                          <a:solidFill>
                            <a:schemeClr val="tx2"/>
                          </a:solidFill>
                          <a:latin typeface="Lucida Handwriting" pitchFamily="66" charset="0"/>
                        </a:rPr>
                        <m:t>U</m:t>
                      </m:r>
                    </m:oMath>
                  </m:oMathPara>
                </a14:m>
                <a:endParaRPr lang="en-ID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4" y="2135009"/>
                <a:ext cx="514885" cy="461665"/>
              </a:xfrm>
              <a:prstGeom prst="rect">
                <a:avLst/>
              </a:prstGeom>
              <a:blipFill>
                <a:blip r:embed="rId4"/>
                <a:stretch>
                  <a:fillRect r="-11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742708" y="2504341"/>
            <a:ext cx="1756344" cy="1720139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9218" y="3132070"/>
                <a:ext cx="503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18" y="3132070"/>
                <a:ext cx="50366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0880" y="3865709"/>
                <a:ext cx="318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D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ID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880" y="3865709"/>
                <a:ext cx="31899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307974" y="5049672"/>
            <a:ext cx="11749209" cy="107033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d-ID" altLang="en-US" sz="2600" dirty="0">
                <a:solidFill>
                  <a:schemeClr val="tx2"/>
                </a:solidFill>
                <a:latin typeface="Baskerville Old Face" panose="02020602080505020303" pitchFamily="18" charset="0"/>
              </a:rPr>
              <a:t>Dalam hitung peluang, kata gabung yang digunakan untuk </a:t>
            </a:r>
            <a:r>
              <a:rPr lang="id-ID" altLang="en-US" sz="26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operasi</a:t>
            </a:r>
            <a:r>
              <a:rPr lang="en-ID" altLang="en-US" sz="26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 KOMPLEMEN </a:t>
            </a:r>
            <a:r>
              <a:rPr lang="id-ID" altLang="en-US" sz="26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adalah </a:t>
            </a:r>
            <a:r>
              <a:rPr lang="id-ID" altLang="en-US" sz="26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“</a:t>
            </a:r>
            <a:r>
              <a:rPr lang="en-ID" altLang="en-US" sz="26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TIDAK</a:t>
            </a:r>
            <a:r>
              <a:rPr lang="id-ID" altLang="en-US" sz="26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” </a:t>
            </a:r>
            <a:r>
              <a:rPr lang="id-ID" altLang="en-US" sz="2600" dirty="0">
                <a:solidFill>
                  <a:schemeClr val="tx2"/>
                </a:solidFill>
                <a:latin typeface="Baskerville Old Face" panose="02020602080505020303" pitchFamily="18" charset="0"/>
              </a:rPr>
              <a:t>atau </a:t>
            </a:r>
            <a:r>
              <a:rPr lang="id-ID" altLang="en-US" sz="26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“</a:t>
            </a:r>
            <a:r>
              <a:rPr lang="en-ID" altLang="en-US" sz="26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BUKAN</a:t>
            </a:r>
            <a:r>
              <a:rPr lang="id-ID" altLang="en-US" sz="26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”</a:t>
            </a:r>
            <a:endParaRPr lang="id-ID" altLang="en-US" sz="2600" b="1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12667" y="1771704"/>
                <a:ext cx="80155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ID" sz="2400" dirty="0" smtClean="0"/>
                  <a:t>Jika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1, 2, 3, 4, 5, 6, 7</m:t>
                        </m:r>
                      </m:e>
                    </m:d>
                  </m:oMath>
                </a14:m>
                <a:r>
                  <a:rPr lang="en-ID" sz="2400" dirty="0" smtClean="0"/>
                  <a:t> ,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1, 2, 3</m:t>
                        </m:r>
                      </m:e>
                    </m:d>
                  </m:oMath>
                </a14:m>
                <a:r>
                  <a:rPr lang="en-ID" sz="2400" dirty="0" smtClean="0"/>
                  <a:t> ,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2, 4, 6</m:t>
                        </m:r>
                      </m:e>
                    </m:d>
                  </m:oMath>
                </a14:m>
                <a:r>
                  <a:rPr lang="en-ID" sz="2400" dirty="0" smtClean="0"/>
                  <a:t> </a:t>
                </a:r>
                <a:r>
                  <a:rPr lang="en-ID" sz="2400" dirty="0" err="1" smtClean="0"/>
                  <a:t>dan</a:t>
                </a:r>
                <a:r>
                  <a:rPr lang="en-ID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1, 3, 5, 7</m:t>
                        </m:r>
                      </m:e>
                    </m:d>
                  </m:oMath>
                </a14:m>
                <a:r>
                  <a:rPr lang="en-ID" sz="2400" dirty="0" smtClean="0"/>
                  <a:t> , </a:t>
                </a:r>
                <a:r>
                  <a:rPr lang="en-ID" sz="2400" dirty="0" err="1" smtClean="0"/>
                  <a:t>maka</a:t>
                </a:r>
                <a:r>
                  <a:rPr lang="en-ID" sz="2400" dirty="0" smtClean="0"/>
                  <a:t>: </a:t>
                </a:r>
                <a:endParaRPr lang="en-ID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67" y="1771704"/>
                <a:ext cx="8015513" cy="1569660"/>
              </a:xfrm>
              <a:prstGeom prst="rect">
                <a:avLst/>
              </a:prstGeom>
              <a:blipFill>
                <a:blip r:embed="rId7"/>
                <a:stretch>
                  <a:fillRect l="-1217" r="-1141" b="-155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933043"/>
                  </p:ext>
                </p:extLst>
              </p:nvPr>
            </p:nvGraphicFramePr>
            <p:xfrm>
              <a:off x="3785787" y="3498785"/>
              <a:ext cx="8127999" cy="641223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73642216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9544344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865992802"/>
                        </a:ext>
                      </a:extLst>
                    </a:gridCol>
                  </a:tblGrid>
                  <a:tr h="4227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D" sz="240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ID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400" smtClean="0">
                                        <a:latin typeface="Cambria Math" panose="02040503050406030204" pitchFamily="18" charset="0"/>
                                      </a:rPr>
                                      <m:t>4, 5, 6, 7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D" sz="240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ID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400" smtClean="0">
                                        <a:latin typeface="Cambria Math" panose="02040503050406030204" pitchFamily="18" charset="0"/>
                                      </a:rPr>
                                      <m:t>1, 3, 5, 7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D" sz="2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ID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D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400" smtClean="0">
                                        <a:latin typeface="Cambria Math" panose="02040503050406030204" pitchFamily="18" charset="0"/>
                                      </a:rPr>
                                      <m:t>2, 4, 6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1914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933043"/>
                  </p:ext>
                </p:extLst>
              </p:nvPr>
            </p:nvGraphicFramePr>
            <p:xfrm>
              <a:off x="3785787" y="3498785"/>
              <a:ext cx="8127999" cy="641223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73642216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9544344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865992802"/>
                        </a:ext>
                      </a:extLst>
                    </a:gridCol>
                  </a:tblGrid>
                  <a:tr h="6412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49" t="-935" r="-200449" b="-2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676" t="-935" r="-100901" b="-2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225" t="-935" r="-674" b="-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19148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038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773" y="928568"/>
            <a:ext cx="11901609" cy="71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3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IRISAN (</a:t>
            </a:r>
            <a:r>
              <a:rPr lang="en-ID" sz="3000" b="1" i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INTERSECTION</a:t>
            </a:r>
            <a:r>
              <a:rPr lang="en-ID" sz="3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)</a:t>
            </a:r>
            <a:endParaRPr lang="en-ID" sz="30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8621" y="7937"/>
            <a:ext cx="6011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REVIEW 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HIMPUNAN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974" y="1957357"/>
            <a:ext cx="3609443" cy="2704184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9521" y="1974129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 smtClean="0">
                          <a:solidFill>
                            <a:schemeClr val="tx2"/>
                          </a:solidFill>
                          <a:latin typeface="Lucida Handwriting" pitchFamily="66" charset="0"/>
                        </a:rPr>
                        <m:t>U</m:t>
                      </m:r>
                    </m:oMath>
                  </m:oMathPara>
                </a14:m>
                <a:endParaRPr lang="en-ID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21" y="1974129"/>
                <a:ext cx="51488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84260" y="2655464"/>
            <a:ext cx="1756344" cy="17201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3109" y="3294781"/>
                <a:ext cx="503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09" y="3294781"/>
                <a:ext cx="50366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307974" y="5049672"/>
            <a:ext cx="11749209" cy="107033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d-ID" altLang="en-US" sz="2600" dirty="0">
                <a:solidFill>
                  <a:schemeClr val="tx2"/>
                </a:solidFill>
                <a:latin typeface="Baskerville Old Face" panose="02020602080505020303" pitchFamily="18" charset="0"/>
              </a:rPr>
              <a:t>Dalam hitung peluang, kata gabung yang digunakan untuk </a:t>
            </a:r>
            <a:r>
              <a:rPr lang="id-ID" altLang="en-US" sz="26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operasi</a:t>
            </a:r>
            <a:r>
              <a:rPr lang="en-ID" altLang="en-US" sz="26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 IRISAN </a:t>
            </a:r>
            <a:r>
              <a:rPr lang="id-ID" altLang="en-US" sz="26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adalah </a:t>
            </a:r>
            <a:r>
              <a:rPr lang="id-ID" altLang="en-US" sz="26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“</a:t>
            </a:r>
            <a:r>
              <a:rPr lang="en-ID" altLang="en-US" sz="26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DAN</a:t>
            </a:r>
            <a:r>
              <a:rPr lang="id-ID" altLang="en-US" sz="26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”</a:t>
            </a:r>
            <a:endParaRPr lang="id-ID" altLang="en-US" sz="2600" b="1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17869" y="1739789"/>
                <a:ext cx="80155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ID" sz="2400" dirty="0" smtClean="0"/>
                  <a:t>Jika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1, 2, 3, 4, 5, 6, 7</m:t>
                        </m:r>
                      </m:e>
                    </m:d>
                  </m:oMath>
                </a14:m>
                <a:r>
                  <a:rPr lang="en-ID" sz="2400" dirty="0" smtClean="0"/>
                  <a:t> ,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1, 2, 3</m:t>
                        </m:r>
                      </m:e>
                    </m:d>
                  </m:oMath>
                </a14:m>
                <a:r>
                  <a:rPr lang="en-ID" sz="2400" dirty="0" smtClean="0"/>
                  <a:t> ,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2, 4, 6</m:t>
                        </m:r>
                      </m:e>
                    </m:d>
                  </m:oMath>
                </a14:m>
                <a:r>
                  <a:rPr lang="en-ID" sz="2400" dirty="0" smtClean="0"/>
                  <a:t> </a:t>
                </a:r>
                <a:r>
                  <a:rPr lang="en-ID" sz="2400" dirty="0" err="1" smtClean="0"/>
                  <a:t>dan</a:t>
                </a:r>
                <a:r>
                  <a:rPr lang="en-ID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1, 3, 5, 7</m:t>
                        </m:r>
                      </m:e>
                    </m:d>
                  </m:oMath>
                </a14:m>
                <a:r>
                  <a:rPr lang="en-ID" sz="2400" dirty="0" smtClean="0"/>
                  <a:t> , </a:t>
                </a:r>
                <a:r>
                  <a:rPr lang="en-ID" sz="2400" dirty="0" err="1" smtClean="0"/>
                  <a:t>maka</a:t>
                </a:r>
                <a:r>
                  <a:rPr lang="en-ID" sz="2400" dirty="0" smtClean="0"/>
                  <a:t>: </a:t>
                </a:r>
                <a:endParaRPr lang="en-ID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869" y="1739789"/>
                <a:ext cx="8015513" cy="1569660"/>
              </a:xfrm>
              <a:prstGeom prst="rect">
                <a:avLst/>
              </a:prstGeom>
              <a:blipFill>
                <a:blip r:embed="rId6"/>
                <a:stretch>
                  <a:fillRect l="-1218" r="-1218" b="-116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475491"/>
                  </p:ext>
                </p:extLst>
              </p:nvPr>
            </p:nvGraphicFramePr>
            <p:xfrm>
              <a:off x="4222163" y="3455345"/>
              <a:ext cx="7869753" cy="72087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2451592">
                      <a:extLst>
                        <a:ext uri="{9D8B030D-6E8A-4147-A177-3AD203B41FA5}">
                          <a16:colId xmlns:a16="http://schemas.microsoft.com/office/drawing/2014/main" val="1736422167"/>
                        </a:ext>
                      </a:extLst>
                    </a:gridCol>
                    <a:gridCol w="2388358">
                      <a:extLst>
                        <a:ext uri="{9D8B030D-6E8A-4147-A177-3AD203B41FA5}">
                          <a16:colId xmlns:a16="http://schemas.microsoft.com/office/drawing/2014/main" val="3954434465"/>
                        </a:ext>
                      </a:extLst>
                    </a:gridCol>
                    <a:gridCol w="3029803">
                      <a:extLst>
                        <a:ext uri="{9D8B030D-6E8A-4147-A177-3AD203B41FA5}">
                          <a16:colId xmlns:a16="http://schemas.microsoft.com/office/drawing/2014/main" val="865992802"/>
                        </a:ext>
                      </a:extLst>
                    </a:gridCol>
                  </a:tblGrid>
                  <a:tr h="7208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D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sz="2400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D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400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D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/>
                                </m:d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1914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475491"/>
                  </p:ext>
                </p:extLst>
              </p:nvPr>
            </p:nvGraphicFramePr>
            <p:xfrm>
              <a:off x="4222163" y="3455345"/>
              <a:ext cx="7869753" cy="72087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2451592">
                      <a:extLst>
                        <a:ext uri="{9D8B030D-6E8A-4147-A177-3AD203B41FA5}">
                          <a16:colId xmlns:a16="http://schemas.microsoft.com/office/drawing/2014/main" val="1736422167"/>
                        </a:ext>
                      </a:extLst>
                    </a:gridCol>
                    <a:gridCol w="2388358">
                      <a:extLst>
                        <a:ext uri="{9D8B030D-6E8A-4147-A177-3AD203B41FA5}">
                          <a16:colId xmlns:a16="http://schemas.microsoft.com/office/drawing/2014/main" val="3954434465"/>
                        </a:ext>
                      </a:extLst>
                    </a:gridCol>
                    <a:gridCol w="3029803">
                      <a:extLst>
                        <a:ext uri="{9D8B030D-6E8A-4147-A177-3AD203B41FA5}">
                          <a16:colId xmlns:a16="http://schemas.microsoft.com/office/drawing/2014/main" val="865992802"/>
                        </a:ext>
                      </a:extLst>
                    </a:gridCol>
                  </a:tblGrid>
                  <a:tr h="720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49" t="-833" r="-22213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2545" t="-833" r="-127226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60161" t="-833" r="-604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19148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Oval 17"/>
          <p:cNvSpPr/>
          <p:nvPr/>
        </p:nvSpPr>
        <p:spPr>
          <a:xfrm>
            <a:off x="1620319" y="2538637"/>
            <a:ext cx="2158147" cy="1962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04346" y="3296297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346" y="3296297"/>
                <a:ext cx="52610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1707611" y="2924572"/>
            <a:ext cx="405084" cy="17982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76400" y="2999793"/>
            <a:ext cx="503450" cy="2046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630139" y="3080889"/>
            <a:ext cx="612964" cy="24953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599016" y="3183435"/>
            <a:ext cx="668577" cy="26163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09750" y="2867217"/>
            <a:ext cx="250349" cy="10446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8" idx="2"/>
          </p:cNvCxnSpPr>
          <p:nvPr/>
        </p:nvCxnSpPr>
        <p:spPr>
          <a:xfrm flipH="1">
            <a:off x="1620319" y="3270743"/>
            <a:ext cx="679318" cy="24896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638681" y="3371583"/>
            <a:ext cx="668576" cy="25175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38681" y="3452139"/>
            <a:ext cx="668577" cy="26163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664629" y="3530010"/>
            <a:ext cx="668577" cy="26163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685932" y="3623339"/>
            <a:ext cx="639687" cy="24294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748790" y="3719671"/>
            <a:ext cx="576830" cy="21555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783080" y="3806117"/>
            <a:ext cx="508341" cy="19235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795081" y="3907835"/>
            <a:ext cx="448022" cy="17231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844040" y="4001136"/>
            <a:ext cx="335810" cy="13384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881014" y="4090860"/>
            <a:ext cx="222519" cy="917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Up Arrow 64"/>
          <p:cNvSpPr/>
          <p:nvPr/>
        </p:nvSpPr>
        <p:spPr>
          <a:xfrm rot="1491434">
            <a:off x="1981033" y="2311379"/>
            <a:ext cx="305930" cy="85394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243103" y="1943352"/>
                <a:ext cx="11681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ID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03" y="1943352"/>
                <a:ext cx="116814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6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773" y="928568"/>
            <a:ext cx="11901609" cy="71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3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GABUNGAN (</a:t>
            </a:r>
            <a:r>
              <a:rPr lang="en-ID" sz="3000" b="1" i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UNION</a:t>
            </a:r>
            <a:r>
              <a:rPr lang="en-ID" sz="3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)</a:t>
            </a:r>
            <a:endParaRPr lang="en-ID" sz="30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8621" y="7937"/>
            <a:ext cx="6011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REVIEW 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HIMPUNAN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974" y="1957357"/>
            <a:ext cx="3609443" cy="2704184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9521" y="1974129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 smtClean="0">
                          <a:solidFill>
                            <a:schemeClr val="tx2"/>
                          </a:solidFill>
                          <a:latin typeface="Lucida Handwriting" pitchFamily="66" charset="0"/>
                        </a:rPr>
                        <m:t>U</m:t>
                      </m:r>
                    </m:oMath>
                  </m:oMathPara>
                </a14:m>
                <a:endParaRPr lang="en-ID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21" y="1974129"/>
                <a:ext cx="51488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478431" y="2576727"/>
            <a:ext cx="1880229" cy="18412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3109" y="3294781"/>
                <a:ext cx="503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ID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09" y="3294781"/>
                <a:ext cx="50366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307974" y="5049672"/>
            <a:ext cx="11749209" cy="107033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d-ID" altLang="en-US" sz="2600" dirty="0">
                <a:solidFill>
                  <a:schemeClr val="tx2"/>
                </a:solidFill>
                <a:latin typeface="Baskerville Old Face" panose="02020602080505020303" pitchFamily="18" charset="0"/>
              </a:rPr>
              <a:t>Dalam hitung peluang, kata gabung yang digunakan untuk </a:t>
            </a:r>
            <a:r>
              <a:rPr lang="id-ID" altLang="en-US" sz="26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operasi</a:t>
            </a:r>
            <a:r>
              <a:rPr lang="en-ID" altLang="en-US" sz="26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 IRISAN </a:t>
            </a:r>
            <a:r>
              <a:rPr lang="id-ID" altLang="en-US" sz="26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adalah </a:t>
            </a:r>
            <a:r>
              <a:rPr lang="id-ID" altLang="en-US" sz="26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“</a:t>
            </a:r>
            <a:r>
              <a:rPr lang="en-ID" altLang="en-US" sz="26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ATAU</a:t>
            </a:r>
            <a:r>
              <a:rPr lang="id-ID" altLang="en-US" sz="26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”</a:t>
            </a:r>
            <a:endParaRPr lang="id-ID" altLang="en-US" sz="2600" b="1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17869" y="1739789"/>
                <a:ext cx="80155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ID" sz="2400" dirty="0" smtClean="0"/>
                  <a:t>Jika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1, 2, 3, 4, 5, 6, 7 </m:t>
                        </m:r>
                      </m:e>
                    </m:d>
                  </m:oMath>
                </a14:m>
                <a:r>
                  <a:rPr lang="en-ID" sz="2400" dirty="0" smtClean="0"/>
                  <a:t> ,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1, 2, 3</m:t>
                        </m:r>
                      </m:e>
                    </m:d>
                  </m:oMath>
                </a14:m>
                <a:r>
                  <a:rPr lang="en-ID" sz="2400" dirty="0" smtClean="0"/>
                  <a:t> ,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2, 4, 6</m:t>
                        </m:r>
                      </m:e>
                    </m:d>
                  </m:oMath>
                </a14:m>
                <a:r>
                  <a:rPr lang="en-ID" sz="2400" dirty="0" smtClean="0"/>
                  <a:t> </a:t>
                </a:r>
                <a:r>
                  <a:rPr lang="en-ID" sz="2400" dirty="0" err="1" smtClean="0"/>
                  <a:t>dan</a:t>
                </a:r>
                <a:r>
                  <a:rPr lang="en-ID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1, 3, 5, 7</m:t>
                        </m:r>
                      </m:e>
                    </m:d>
                  </m:oMath>
                </a14:m>
                <a:r>
                  <a:rPr lang="en-ID" sz="2400" dirty="0" smtClean="0"/>
                  <a:t> , </a:t>
                </a:r>
                <a:r>
                  <a:rPr lang="en-ID" sz="2400" dirty="0" err="1" smtClean="0"/>
                  <a:t>maka</a:t>
                </a:r>
                <a:r>
                  <a:rPr lang="en-ID" sz="2400" dirty="0" smtClean="0"/>
                  <a:t>: </a:t>
                </a:r>
                <a:endParaRPr lang="en-ID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869" y="1739789"/>
                <a:ext cx="8015513" cy="1569660"/>
              </a:xfrm>
              <a:prstGeom prst="rect">
                <a:avLst/>
              </a:prstGeom>
              <a:blipFill>
                <a:blip r:embed="rId6"/>
                <a:stretch>
                  <a:fillRect l="-1218" r="-1218" b="-116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2625477"/>
                  </p:ext>
                </p:extLst>
              </p:nvPr>
            </p:nvGraphicFramePr>
            <p:xfrm>
              <a:off x="4222163" y="3455345"/>
              <a:ext cx="7869753" cy="72087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2875867">
                      <a:extLst>
                        <a:ext uri="{9D8B030D-6E8A-4147-A177-3AD203B41FA5}">
                          <a16:colId xmlns:a16="http://schemas.microsoft.com/office/drawing/2014/main" val="1736422167"/>
                        </a:ext>
                      </a:extLst>
                    </a:gridCol>
                    <a:gridCol w="2994660">
                      <a:extLst>
                        <a:ext uri="{9D8B030D-6E8A-4147-A177-3AD203B41FA5}">
                          <a16:colId xmlns:a16="http://schemas.microsoft.com/office/drawing/2014/main" val="3954434465"/>
                        </a:ext>
                      </a:extLst>
                    </a:gridCol>
                    <a:gridCol w="1999226">
                      <a:extLst>
                        <a:ext uri="{9D8B030D-6E8A-4147-A177-3AD203B41FA5}">
                          <a16:colId xmlns:a16="http://schemas.microsoft.com/office/drawing/2014/main" val="865992802"/>
                        </a:ext>
                      </a:extLst>
                    </a:gridCol>
                  </a:tblGrid>
                  <a:tr h="7208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D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400" b="0" i="1" smtClean="0">
                                        <a:latin typeface="Cambria Math" panose="02040503050406030204" pitchFamily="18" charset="0"/>
                                      </a:rPr>
                                      <m:t>1, 2, 3, 4, 6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sz="2400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D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400" b="0" i="1" smtClean="0">
                                        <a:latin typeface="Cambria Math" panose="02040503050406030204" pitchFamily="18" charset="0"/>
                                      </a:rPr>
                                      <m:t>1, 2, 3, 5, 7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D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4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1914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2625477"/>
                  </p:ext>
                </p:extLst>
              </p:nvPr>
            </p:nvGraphicFramePr>
            <p:xfrm>
              <a:off x="4222163" y="3455345"/>
              <a:ext cx="7869753" cy="72087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2875867">
                      <a:extLst>
                        <a:ext uri="{9D8B030D-6E8A-4147-A177-3AD203B41FA5}">
                          <a16:colId xmlns:a16="http://schemas.microsoft.com/office/drawing/2014/main" val="1736422167"/>
                        </a:ext>
                      </a:extLst>
                    </a:gridCol>
                    <a:gridCol w="2994660">
                      <a:extLst>
                        <a:ext uri="{9D8B030D-6E8A-4147-A177-3AD203B41FA5}">
                          <a16:colId xmlns:a16="http://schemas.microsoft.com/office/drawing/2014/main" val="3954434465"/>
                        </a:ext>
                      </a:extLst>
                    </a:gridCol>
                    <a:gridCol w="1999226">
                      <a:extLst>
                        <a:ext uri="{9D8B030D-6E8A-4147-A177-3AD203B41FA5}">
                          <a16:colId xmlns:a16="http://schemas.microsoft.com/office/drawing/2014/main" val="865992802"/>
                        </a:ext>
                      </a:extLst>
                    </a:gridCol>
                  </a:tblGrid>
                  <a:tr h="720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12" t="-833" r="-17436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6138" t="-833" r="-67276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94207" t="-833" r="-915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19148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Oval 17"/>
          <p:cNvSpPr/>
          <p:nvPr/>
        </p:nvSpPr>
        <p:spPr>
          <a:xfrm>
            <a:off x="1620319" y="2538637"/>
            <a:ext cx="2158147" cy="1962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04346" y="3296297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ID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346" y="3296297"/>
                <a:ext cx="52610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480930" y="2588213"/>
            <a:ext cx="2501425" cy="95395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89231" y="2640134"/>
            <a:ext cx="2621658" cy="99991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21484" y="2701340"/>
            <a:ext cx="2722533" cy="102221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6588" y="2766825"/>
            <a:ext cx="2809590" cy="104720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74891" y="2555580"/>
            <a:ext cx="2370062" cy="89366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8" idx="7"/>
          </p:cNvCxnSpPr>
          <p:nvPr/>
        </p:nvCxnSpPr>
        <p:spPr>
          <a:xfrm flipH="1">
            <a:off x="597612" y="2825985"/>
            <a:ext cx="2864801" cy="107271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29860" y="2917497"/>
            <a:ext cx="2911412" cy="105576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87415" y="3007993"/>
            <a:ext cx="2894179" cy="10217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25239" y="3078267"/>
            <a:ext cx="2905212" cy="103821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89123" y="3154266"/>
            <a:ext cx="2881882" cy="103197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76642" y="3239679"/>
            <a:ext cx="2838237" cy="10104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71847" y="3337421"/>
            <a:ext cx="2761485" cy="9719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103523" y="3422673"/>
            <a:ext cx="2648262" cy="9269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504182" y="3617887"/>
            <a:ext cx="2284904" cy="77411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8" idx="6"/>
          </p:cNvCxnSpPr>
          <p:nvPr/>
        </p:nvCxnSpPr>
        <p:spPr>
          <a:xfrm flipH="1">
            <a:off x="1238940" y="3519704"/>
            <a:ext cx="2539526" cy="87860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373132" y="2000333"/>
                <a:ext cx="11681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sz="28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ID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132" y="2000333"/>
                <a:ext cx="116814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Connector 102"/>
          <p:cNvCxnSpPr/>
          <p:nvPr/>
        </p:nvCxnSpPr>
        <p:spPr>
          <a:xfrm flipH="1">
            <a:off x="486191" y="2570370"/>
            <a:ext cx="2012347" cy="75528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521485" y="2693107"/>
            <a:ext cx="1356724" cy="5086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568071" y="2650683"/>
            <a:ext cx="1163571" cy="42114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63067" y="2615133"/>
            <a:ext cx="924045" cy="30716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4" idx="0"/>
          </p:cNvCxnSpPr>
          <p:nvPr/>
        </p:nvCxnSpPr>
        <p:spPr>
          <a:xfrm flipH="1">
            <a:off x="810638" y="2576727"/>
            <a:ext cx="607908" cy="21102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2030047" y="3725466"/>
            <a:ext cx="1715415" cy="58606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2182421" y="3837372"/>
            <a:ext cx="1543235" cy="5360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2335522" y="3947832"/>
            <a:ext cx="1353936" cy="47752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2474154" y="4101786"/>
            <a:ext cx="1107440" cy="37529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8" idx="5"/>
          </p:cNvCxnSpPr>
          <p:nvPr/>
        </p:nvCxnSpPr>
        <p:spPr>
          <a:xfrm flipH="1">
            <a:off x="2659617" y="4213423"/>
            <a:ext cx="802796" cy="26941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1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3" y="627767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705" y="662799"/>
            <a:ext cx="11901609" cy="71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30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Hukum-Hukum</a:t>
            </a:r>
            <a:r>
              <a:rPr lang="en-ID" sz="3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ID" sz="30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Himpunan</a:t>
            </a:r>
            <a:r>
              <a:rPr lang="en-ID" sz="3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5238621" y="7937"/>
            <a:ext cx="6011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REVIEW 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HIMPUNAN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65125" y="1473631"/>
                <a:ext cx="1966595" cy="3064292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200000"/>
                  </a:lnSpc>
                </a:pPr>
                <a:r>
                  <a:rPr lang="en-ID" b="1" u="sng" dirty="0" smtClean="0">
                    <a:solidFill>
                      <a:schemeClr val="tx2"/>
                    </a:solidFill>
                  </a:rPr>
                  <a:t>HK. IDENTITAS</a:t>
                </a: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ID" b="1" dirty="0" smtClean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D" b="1" dirty="0" smtClean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en-ID" b="1" dirty="0" smtClean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ID" b="1" dirty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1473631"/>
                <a:ext cx="1966595" cy="30642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2530027" y="1473631"/>
                <a:ext cx="2258500" cy="3064292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200000"/>
                  </a:lnSpc>
                </a:pPr>
                <a:r>
                  <a:rPr lang="en-ID" b="1" u="sng" dirty="0" smtClean="0">
                    <a:solidFill>
                      <a:schemeClr val="tx2"/>
                    </a:solidFill>
                  </a:rPr>
                  <a:t>HK. DE’ MORGAN</a:t>
                </a:r>
              </a:p>
              <a:p>
                <a:pPr algn="ctr"/>
                <a:endParaRPr lang="en-ID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n-ID" b="1" dirty="0" smtClean="0">
                  <a:solidFill>
                    <a:schemeClr val="tx2"/>
                  </a:solidFill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acc>
                        <m:accPr>
                          <m:chr m:val="̅"/>
                          <m:ctrlP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n-ID" b="1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027" y="1473631"/>
                <a:ext cx="2258500" cy="30642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4963974" y="1474721"/>
                <a:ext cx="3121985" cy="3064292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200000"/>
                  </a:lnSpc>
                </a:pPr>
                <a:r>
                  <a:rPr lang="en-ID" b="1" u="sng" dirty="0" smtClean="0">
                    <a:solidFill>
                      <a:schemeClr val="tx2"/>
                    </a:solidFill>
                  </a:rPr>
                  <a:t>HK. ASOSIATIF</a:t>
                </a:r>
              </a:p>
              <a:p>
                <a:pPr algn="ctr"/>
                <a:endParaRPr lang="en-ID" b="1" u="sng" dirty="0" smtClean="0">
                  <a:solidFill>
                    <a:schemeClr val="tx2"/>
                  </a:solidFill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ID" b="1" dirty="0" smtClean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ID" b="1" dirty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:endParaRPr lang="en-ID" b="1" dirty="0" smtClean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974" y="1474721"/>
                <a:ext cx="3121985" cy="30642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/>
              <p:cNvSpPr/>
              <p:nvPr/>
            </p:nvSpPr>
            <p:spPr>
              <a:xfrm>
                <a:off x="8276833" y="1473631"/>
                <a:ext cx="3710753" cy="3064292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200000"/>
                  </a:lnSpc>
                </a:pPr>
                <a:r>
                  <a:rPr lang="en-ID" b="1" u="sng" dirty="0" smtClean="0">
                    <a:solidFill>
                      <a:schemeClr val="tx2"/>
                    </a:solidFill>
                  </a:rPr>
                  <a:t>HK. DISTRIBUTIF</a:t>
                </a:r>
              </a:p>
              <a:p>
                <a:pPr algn="ctr"/>
                <a:endParaRPr lang="en-ID" b="1" u="sng" dirty="0" smtClean="0">
                  <a:solidFill>
                    <a:schemeClr val="tx2"/>
                  </a:solidFill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ID" b="1" dirty="0" smtClean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ID" b="1" dirty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:endParaRPr lang="en-ID" b="1" dirty="0" smtClean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833" y="1473631"/>
                <a:ext cx="3710753" cy="306429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280005" y="4704187"/>
            <a:ext cx="1190160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Aturan</a:t>
            </a:r>
            <a:r>
              <a:rPr lang="en-ID" sz="25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Umum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Penjumlahan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0005" y="5464941"/>
            <a:ext cx="1190160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Aturan</a:t>
            </a:r>
            <a:r>
              <a:rPr lang="en-ID" sz="25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Umum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ID" sz="2500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Perkalian</a:t>
            </a:r>
            <a:r>
              <a:rPr lang="en-ID" sz="2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257644" y="4699273"/>
                <a:ext cx="6138553" cy="708568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44" y="4699273"/>
                <a:ext cx="6138553" cy="70856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>
              <a:xfrm>
                <a:off x="4257644" y="5547834"/>
                <a:ext cx="6138553" cy="708568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ID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)⋅</m:t>
                      </m:r>
                      <m:r>
                        <a:rPr lang="en-ID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44" y="5547834"/>
                <a:ext cx="6138553" cy="70856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4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1727</Words>
  <Application>Microsoft Office PowerPoint</Application>
  <PresentationFormat>Widescreen</PresentationFormat>
  <Paragraphs>355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Baskerville Old Face</vt:lpstr>
      <vt:lpstr>Calibri</vt:lpstr>
      <vt:lpstr>Calibri Light</vt:lpstr>
      <vt:lpstr>Cambria Math</vt:lpstr>
      <vt:lpstr>Lucida Handwriting</vt:lpstr>
      <vt:lpstr>Microsoft PhagsPa</vt:lpstr>
      <vt:lpstr>OCR A Extended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320S</dc:creator>
  <cp:lastModifiedBy>320S</cp:lastModifiedBy>
  <cp:revision>67</cp:revision>
  <dcterms:created xsi:type="dcterms:W3CDTF">2018-01-05T05:12:02Z</dcterms:created>
  <dcterms:modified xsi:type="dcterms:W3CDTF">2018-01-25T02:16:18Z</dcterms:modified>
</cp:coreProperties>
</file>